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7"/>
  </p:notesMasterIdLst>
  <p:sldIdLst>
    <p:sldId id="256" r:id="rId3"/>
    <p:sldId id="1228" r:id="rId4"/>
    <p:sldId id="1231" r:id="rId5"/>
    <p:sldId id="1232" r:id="rId6"/>
    <p:sldId id="1248" r:id="rId7"/>
    <p:sldId id="1234" r:id="rId8"/>
    <p:sldId id="1235" r:id="rId9"/>
    <p:sldId id="1236" r:id="rId10"/>
    <p:sldId id="1237" r:id="rId11"/>
    <p:sldId id="465" r:id="rId12"/>
    <p:sldId id="1238" r:id="rId13"/>
    <p:sldId id="1240" r:id="rId14"/>
    <p:sldId id="1241" r:id="rId15"/>
    <p:sldId id="1242" r:id="rId16"/>
    <p:sldId id="1243" r:id="rId17"/>
    <p:sldId id="469" r:id="rId18"/>
    <p:sldId id="445" r:id="rId19"/>
    <p:sldId id="430" r:id="rId20"/>
    <p:sldId id="448" r:id="rId21"/>
    <p:sldId id="449" r:id="rId22"/>
    <p:sldId id="1247" r:id="rId23"/>
    <p:sldId id="446" r:id="rId24"/>
    <p:sldId id="447" r:id="rId25"/>
    <p:sldId id="450" r:id="rId26"/>
    <p:sldId id="444" r:id="rId27"/>
    <p:sldId id="451" r:id="rId28"/>
    <p:sldId id="452" r:id="rId29"/>
    <p:sldId id="428" r:id="rId30"/>
    <p:sldId id="455" r:id="rId31"/>
    <p:sldId id="274" r:id="rId32"/>
    <p:sldId id="456" r:id="rId33"/>
    <p:sldId id="457" r:id="rId34"/>
    <p:sldId id="458" r:id="rId35"/>
    <p:sldId id="1217" r:id="rId36"/>
    <p:sldId id="459" r:id="rId37"/>
    <p:sldId id="460" r:id="rId38"/>
    <p:sldId id="461" r:id="rId39"/>
    <p:sldId id="431" r:id="rId40"/>
    <p:sldId id="297" r:id="rId41"/>
    <p:sldId id="1213" r:id="rId42"/>
    <p:sldId id="257" r:id="rId43"/>
    <p:sldId id="1214" r:id="rId44"/>
    <p:sldId id="259" r:id="rId45"/>
    <p:sldId id="270" r:id="rId46"/>
    <p:sldId id="328" r:id="rId47"/>
    <p:sldId id="260" r:id="rId48"/>
    <p:sldId id="1215" r:id="rId49"/>
    <p:sldId id="1216" r:id="rId50"/>
    <p:sldId id="289" r:id="rId51"/>
    <p:sldId id="272" r:id="rId52"/>
    <p:sldId id="273" r:id="rId53"/>
    <p:sldId id="329" r:id="rId54"/>
    <p:sldId id="337" r:id="rId55"/>
    <p:sldId id="338" r:id="rId56"/>
    <p:sldId id="339" r:id="rId57"/>
    <p:sldId id="340" r:id="rId58"/>
    <p:sldId id="341" r:id="rId59"/>
    <p:sldId id="342" r:id="rId60"/>
    <p:sldId id="277" r:id="rId61"/>
    <p:sldId id="334" r:id="rId62"/>
    <p:sldId id="335" r:id="rId63"/>
    <p:sldId id="336" r:id="rId64"/>
    <p:sldId id="280" r:id="rId65"/>
    <p:sldId id="343" r:id="rId66"/>
    <p:sldId id="344" r:id="rId67"/>
    <p:sldId id="345" r:id="rId68"/>
    <p:sldId id="346" r:id="rId69"/>
    <p:sldId id="276" r:id="rId70"/>
    <p:sldId id="347" r:id="rId71"/>
    <p:sldId id="348" r:id="rId72"/>
    <p:sldId id="349" r:id="rId73"/>
    <p:sldId id="350" r:id="rId74"/>
    <p:sldId id="351" r:id="rId75"/>
    <p:sldId id="352" r:id="rId76"/>
    <p:sldId id="286" r:id="rId77"/>
    <p:sldId id="288" r:id="rId78"/>
    <p:sldId id="354" r:id="rId79"/>
    <p:sldId id="268" r:id="rId80"/>
    <p:sldId id="271" r:id="rId81"/>
    <p:sldId id="269" r:id="rId82"/>
    <p:sldId id="355" r:id="rId83"/>
    <p:sldId id="356" r:id="rId84"/>
    <p:sldId id="293" r:id="rId85"/>
    <p:sldId id="404" r:id="rId86"/>
    <p:sldId id="357" r:id="rId87"/>
    <p:sldId id="358" r:id="rId88"/>
    <p:sldId id="359" r:id="rId89"/>
    <p:sldId id="363" r:id="rId90"/>
    <p:sldId id="362" r:id="rId91"/>
    <p:sldId id="365" r:id="rId92"/>
    <p:sldId id="378" r:id="rId93"/>
    <p:sldId id="376" r:id="rId94"/>
    <p:sldId id="379" r:id="rId95"/>
    <p:sldId id="381" r:id="rId96"/>
    <p:sldId id="382" r:id="rId97"/>
    <p:sldId id="383" r:id="rId98"/>
    <p:sldId id="384" r:id="rId99"/>
    <p:sldId id="385" r:id="rId100"/>
    <p:sldId id="387" r:id="rId101"/>
    <p:sldId id="386" r:id="rId102"/>
    <p:sldId id="388" r:id="rId103"/>
    <p:sldId id="398" r:id="rId104"/>
    <p:sldId id="400" r:id="rId105"/>
    <p:sldId id="405" r:id="rId106"/>
    <p:sldId id="396" r:id="rId107"/>
    <p:sldId id="399" r:id="rId108"/>
    <p:sldId id="406" r:id="rId109"/>
    <p:sldId id="366" r:id="rId110"/>
    <p:sldId id="377" r:id="rId111"/>
    <p:sldId id="367" r:id="rId112"/>
    <p:sldId id="368" r:id="rId113"/>
    <p:sldId id="371" r:id="rId114"/>
    <p:sldId id="370" r:id="rId115"/>
    <p:sldId id="373" r:id="rId116"/>
    <p:sldId id="374" r:id="rId117"/>
    <p:sldId id="372" r:id="rId118"/>
    <p:sldId id="409" r:id="rId119"/>
    <p:sldId id="410" r:id="rId120"/>
    <p:sldId id="411" r:id="rId121"/>
    <p:sldId id="412" r:id="rId122"/>
    <p:sldId id="413" r:id="rId123"/>
    <p:sldId id="414" r:id="rId124"/>
    <p:sldId id="415" r:id="rId125"/>
    <p:sldId id="416" r:id="rId126"/>
    <p:sldId id="417" r:id="rId127"/>
    <p:sldId id="418" r:id="rId128"/>
    <p:sldId id="419" r:id="rId129"/>
    <p:sldId id="420" r:id="rId130"/>
    <p:sldId id="421" r:id="rId131"/>
    <p:sldId id="423" r:id="rId132"/>
    <p:sldId id="422" r:id="rId133"/>
    <p:sldId id="424" r:id="rId134"/>
    <p:sldId id="425" r:id="rId135"/>
    <p:sldId id="438" r:id="rId136"/>
    <p:sldId id="439" r:id="rId137"/>
    <p:sldId id="440" r:id="rId138"/>
    <p:sldId id="441" r:id="rId139"/>
    <p:sldId id="442" r:id="rId140"/>
    <p:sldId id="462" r:id="rId141"/>
    <p:sldId id="1244" r:id="rId142"/>
    <p:sldId id="464" r:id="rId143"/>
    <p:sldId id="1245" r:id="rId144"/>
    <p:sldId id="1246" r:id="rId145"/>
    <p:sldId id="466" r:id="rId146"/>
    <p:sldId id="470" r:id="rId147"/>
    <p:sldId id="471" r:id="rId148"/>
    <p:sldId id="472" r:id="rId149"/>
    <p:sldId id="1064" r:id="rId150"/>
    <p:sldId id="473" r:id="rId151"/>
    <p:sldId id="477" r:id="rId152"/>
    <p:sldId id="1202" r:id="rId153"/>
    <p:sldId id="1068" r:id="rId154"/>
    <p:sldId id="1069" r:id="rId155"/>
    <p:sldId id="1203" r:id="rId156"/>
    <p:sldId id="482" r:id="rId157"/>
    <p:sldId id="1000" r:id="rId158"/>
    <p:sldId id="1001" r:id="rId159"/>
    <p:sldId id="478" r:id="rId160"/>
    <p:sldId id="1002" r:id="rId161"/>
    <p:sldId id="1003" r:id="rId162"/>
    <p:sldId id="1201" r:id="rId163"/>
    <p:sldId id="1204" r:id="rId164"/>
    <p:sldId id="1049" r:id="rId165"/>
    <p:sldId id="486" r:id="rId166"/>
    <p:sldId id="488" r:id="rId167"/>
    <p:sldId id="487" r:id="rId168"/>
    <p:sldId id="1249" r:id="rId169"/>
    <p:sldId id="1250" r:id="rId170"/>
    <p:sldId id="1251" r:id="rId171"/>
    <p:sldId id="489" r:id="rId172"/>
    <p:sldId id="490" r:id="rId173"/>
    <p:sldId id="491" r:id="rId174"/>
    <p:sldId id="494" r:id="rId175"/>
    <p:sldId id="495" r:id="rId176"/>
    <p:sldId id="496" r:id="rId177"/>
    <p:sldId id="497" r:id="rId178"/>
    <p:sldId id="498" r:id="rId179"/>
    <p:sldId id="499" r:id="rId180"/>
    <p:sldId id="500" r:id="rId181"/>
    <p:sldId id="501" r:id="rId182"/>
    <p:sldId id="502" r:id="rId183"/>
    <p:sldId id="503" r:id="rId184"/>
    <p:sldId id="1038" r:id="rId185"/>
    <p:sldId id="1040" r:id="rId186"/>
    <p:sldId id="1041" r:id="rId187"/>
    <p:sldId id="1042" r:id="rId188"/>
    <p:sldId id="504" r:id="rId189"/>
    <p:sldId id="505" r:id="rId190"/>
    <p:sldId id="506" r:id="rId191"/>
    <p:sldId id="508" r:id="rId192"/>
    <p:sldId id="509" r:id="rId193"/>
    <p:sldId id="1029" r:id="rId194"/>
    <p:sldId id="1030" r:id="rId195"/>
    <p:sldId id="1031" r:id="rId196"/>
    <p:sldId id="1032" r:id="rId197"/>
    <p:sldId id="510" r:id="rId198"/>
    <p:sldId id="511" r:id="rId199"/>
    <p:sldId id="513" r:id="rId200"/>
    <p:sldId id="515" r:id="rId201"/>
    <p:sldId id="1033" r:id="rId202"/>
    <p:sldId id="523" r:id="rId203"/>
    <p:sldId id="524" r:id="rId204"/>
    <p:sldId id="1026" r:id="rId205"/>
    <p:sldId id="1009" r:id="rId206"/>
    <p:sldId id="1010" r:id="rId207"/>
    <p:sldId id="1011" r:id="rId208"/>
    <p:sldId id="1012" r:id="rId209"/>
    <p:sldId id="1013" r:id="rId210"/>
    <p:sldId id="516" r:id="rId211"/>
    <p:sldId id="517" r:id="rId212"/>
    <p:sldId id="526" r:id="rId213"/>
    <p:sldId id="527" r:id="rId214"/>
    <p:sldId id="585" r:id="rId215"/>
    <p:sldId id="1045" r:id="rId216"/>
    <p:sldId id="1043" r:id="rId217"/>
    <p:sldId id="529" r:id="rId218"/>
    <p:sldId id="586" r:id="rId219"/>
    <p:sldId id="528" r:id="rId220"/>
    <p:sldId id="576" r:id="rId221"/>
    <p:sldId id="577" r:id="rId222"/>
    <p:sldId id="530" r:id="rId223"/>
    <p:sldId id="600" r:id="rId224"/>
    <p:sldId id="587" r:id="rId225"/>
    <p:sldId id="589" r:id="rId226"/>
    <p:sldId id="598" r:id="rId227"/>
    <p:sldId id="590" r:id="rId228"/>
    <p:sldId id="593" r:id="rId229"/>
    <p:sldId id="591" r:id="rId230"/>
    <p:sldId id="592" r:id="rId231"/>
    <p:sldId id="594" r:id="rId232"/>
    <p:sldId id="595" r:id="rId233"/>
    <p:sldId id="596" r:id="rId234"/>
    <p:sldId id="597" r:id="rId235"/>
    <p:sldId id="582" r:id="rId236"/>
    <p:sldId id="599" r:id="rId237"/>
    <p:sldId id="601" r:id="rId238"/>
    <p:sldId id="602" r:id="rId239"/>
    <p:sldId id="603" r:id="rId240"/>
    <p:sldId id="604" r:id="rId241"/>
    <p:sldId id="605" r:id="rId242"/>
    <p:sldId id="493" r:id="rId243"/>
    <p:sldId id="1034" r:id="rId244"/>
    <p:sldId id="1050" r:id="rId245"/>
    <p:sldId id="1051" r:id="rId246"/>
    <p:sldId id="1052" r:id="rId247"/>
    <p:sldId id="1053" r:id="rId248"/>
    <p:sldId id="1054" r:id="rId249"/>
    <p:sldId id="1057" r:id="rId250"/>
    <p:sldId id="1056" r:id="rId251"/>
    <p:sldId id="615" r:id="rId252"/>
    <p:sldId id="1058" r:id="rId253"/>
    <p:sldId id="614" r:id="rId254"/>
    <p:sldId id="616" r:id="rId255"/>
    <p:sldId id="625" r:id="rId256"/>
    <p:sldId id="617" r:id="rId257"/>
    <p:sldId id="621" r:id="rId258"/>
    <p:sldId id="622" r:id="rId259"/>
    <p:sldId id="623" r:id="rId260"/>
    <p:sldId id="626" r:id="rId261"/>
    <p:sldId id="628" r:id="rId262"/>
    <p:sldId id="627" r:id="rId263"/>
    <p:sldId id="1037" r:id="rId264"/>
    <p:sldId id="630" r:id="rId265"/>
    <p:sldId id="632" r:id="rId266"/>
    <p:sldId id="631" r:id="rId267"/>
    <p:sldId id="618" r:id="rId268"/>
    <p:sldId id="633" r:id="rId269"/>
    <p:sldId id="635" r:id="rId270"/>
    <p:sldId id="665" r:id="rId271"/>
    <p:sldId id="643" r:id="rId272"/>
    <p:sldId id="644" r:id="rId273"/>
    <p:sldId id="666" r:id="rId274"/>
    <p:sldId id="667" r:id="rId275"/>
    <p:sldId id="668" r:id="rId276"/>
    <p:sldId id="669" r:id="rId277"/>
    <p:sldId id="671" r:id="rId278"/>
    <p:sldId id="672" r:id="rId279"/>
    <p:sldId id="670" r:id="rId280"/>
    <p:sldId id="1059" r:id="rId281"/>
    <p:sldId id="1253" r:id="rId282"/>
    <p:sldId id="1252" r:id="rId283"/>
    <p:sldId id="1060" r:id="rId284"/>
    <p:sldId id="1061" r:id="rId285"/>
    <p:sldId id="1062" r:id="rId286"/>
    <p:sldId id="1046" r:id="rId287"/>
    <p:sldId id="1205" r:id="rId288"/>
    <p:sldId id="1208" r:id="rId289"/>
    <p:sldId id="1207" r:id="rId290"/>
    <p:sldId id="1206" r:id="rId291"/>
    <p:sldId id="1209" r:id="rId292"/>
    <p:sldId id="1210" r:id="rId293"/>
    <p:sldId id="1211" r:id="rId294"/>
    <p:sldId id="1212" r:id="rId295"/>
    <p:sldId id="467" r:id="rId296"/>
    <p:sldId id="1218" r:id="rId297"/>
    <p:sldId id="1219" r:id="rId298"/>
    <p:sldId id="1220" r:id="rId299"/>
    <p:sldId id="1221" r:id="rId300"/>
    <p:sldId id="1222" r:id="rId301"/>
    <p:sldId id="1223" r:id="rId302"/>
    <p:sldId id="1224" r:id="rId303"/>
    <p:sldId id="1225" r:id="rId304"/>
    <p:sldId id="1226" r:id="rId305"/>
    <p:sldId id="1227" r:id="rId30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EF98D4-A8B3-4053-92DE-D14B328C3EBC}">
          <p14:sldIdLst>
            <p14:sldId id="256"/>
          </p14:sldIdLst>
        </p14:section>
        <p14:section name="Introduction" id="{E9FF0B0F-3591-4713-96F2-6427213AE513}">
          <p14:sldIdLst>
            <p14:sldId id="1228"/>
            <p14:sldId id="1231"/>
            <p14:sldId id="1232"/>
            <p14:sldId id="1248"/>
            <p14:sldId id="1234"/>
            <p14:sldId id="1235"/>
            <p14:sldId id="1236"/>
            <p14:sldId id="1237"/>
            <p14:sldId id="465"/>
            <p14:sldId id="1238"/>
            <p14:sldId id="1240"/>
            <p14:sldId id="1241"/>
            <p14:sldId id="1242"/>
            <p14:sldId id="1243"/>
            <p14:sldId id="469"/>
            <p14:sldId id="445"/>
            <p14:sldId id="430"/>
            <p14:sldId id="448"/>
            <p14:sldId id="449"/>
            <p14:sldId id="1247"/>
            <p14:sldId id="446"/>
            <p14:sldId id="447"/>
            <p14:sldId id="450"/>
            <p14:sldId id="444"/>
            <p14:sldId id="451"/>
            <p14:sldId id="452"/>
            <p14:sldId id="428"/>
            <p14:sldId id="455"/>
            <p14:sldId id="274"/>
            <p14:sldId id="456"/>
            <p14:sldId id="457"/>
            <p14:sldId id="458"/>
            <p14:sldId id="1217"/>
            <p14:sldId id="459"/>
            <p14:sldId id="460"/>
            <p14:sldId id="461"/>
            <p14:sldId id="431"/>
            <p14:sldId id="297"/>
            <p14:sldId id="1213"/>
            <p14:sldId id="257"/>
            <p14:sldId id="1214"/>
            <p14:sldId id="259"/>
            <p14:sldId id="270"/>
            <p14:sldId id="328"/>
            <p14:sldId id="260"/>
            <p14:sldId id="1215"/>
            <p14:sldId id="1216"/>
            <p14:sldId id="289"/>
            <p14:sldId id="272"/>
            <p14:sldId id="273"/>
            <p14:sldId id="329"/>
            <p14:sldId id="337"/>
            <p14:sldId id="338"/>
            <p14:sldId id="339"/>
            <p14:sldId id="340"/>
            <p14:sldId id="341"/>
            <p14:sldId id="342"/>
            <p14:sldId id="277"/>
            <p14:sldId id="334"/>
            <p14:sldId id="335"/>
            <p14:sldId id="336"/>
            <p14:sldId id="280"/>
            <p14:sldId id="343"/>
            <p14:sldId id="344"/>
            <p14:sldId id="345"/>
            <p14:sldId id="346"/>
            <p14:sldId id="276"/>
            <p14:sldId id="347"/>
            <p14:sldId id="348"/>
            <p14:sldId id="349"/>
            <p14:sldId id="350"/>
            <p14:sldId id="351"/>
            <p14:sldId id="352"/>
            <p14:sldId id="286"/>
            <p14:sldId id="288"/>
            <p14:sldId id="354"/>
            <p14:sldId id="268"/>
            <p14:sldId id="271"/>
            <p14:sldId id="269"/>
            <p14:sldId id="355"/>
            <p14:sldId id="356"/>
            <p14:sldId id="293"/>
            <p14:sldId id="404"/>
            <p14:sldId id="357"/>
            <p14:sldId id="358"/>
            <p14:sldId id="359"/>
            <p14:sldId id="363"/>
            <p14:sldId id="362"/>
            <p14:sldId id="365"/>
            <p14:sldId id="378"/>
            <p14:sldId id="376"/>
            <p14:sldId id="379"/>
            <p14:sldId id="381"/>
            <p14:sldId id="382"/>
            <p14:sldId id="383"/>
            <p14:sldId id="384"/>
            <p14:sldId id="385"/>
            <p14:sldId id="387"/>
            <p14:sldId id="386"/>
            <p14:sldId id="388"/>
            <p14:sldId id="398"/>
            <p14:sldId id="400"/>
            <p14:sldId id="405"/>
            <p14:sldId id="396"/>
            <p14:sldId id="399"/>
            <p14:sldId id="406"/>
            <p14:sldId id="366"/>
            <p14:sldId id="377"/>
            <p14:sldId id="367"/>
            <p14:sldId id="368"/>
            <p14:sldId id="371"/>
            <p14:sldId id="370"/>
            <p14:sldId id="373"/>
            <p14:sldId id="374"/>
            <p14:sldId id="372"/>
            <p14:sldId id="409"/>
            <p14:sldId id="410"/>
            <p14:sldId id="411"/>
            <p14:sldId id="412"/>
            <p14:sldId id="413"/>
            <p14:sldId id="414"/>
            <p14:sldId id="415"/>
            <p14:sldId id="416"/>
            <p14:sldId id="417"/>
            <p14:sldId id="418"/>
            <p14:sldId id="419"/>
            <p14:sldId id="420"/>
            <p14:sldId id="421"/>
            <p14:sldId id="423"/>
            <p14:sldId id="422"/>
            <p14:sldId id="424"/>
            <p14:sldId id="425"/>
            <p14:sldId id="438"/>
            <p14:sldId id="439"/>
            <p14:sldId id="440"/>
            <p14:sldId id="441"/>
            <p14:sldId id="442"/>
            <p14:sldId id="462"/>
            <p14:sldId id="1244"/>
            <p14:sldId id="464"/>
            <p14:sldId id="1245"/>
            <p14:sldId id="1246"/>
            <p14:sldId id="466"/>
            <p14:sldId id="470"/>
            <p14:sldId id="471"/>
            <p14:sldId id="472"/>
            <p14:sldId id="1064"/>
            <p14:sldId id="473"/>
            <p14:sldId id="477"/>
            <p14:sldId id="1202"/>
            <p14:sldId id="1068"/>
            <p14:sldId id="1069"/>
            <p14:sldId id="1203"/>
            <p14:sldId id="482"/>
            <p14:sldId id="1000"/>
            <p14:sldId id="1001"/>
            <p14:sldId id="478"/>
            <p14:sldId id="1002"/>
            <p14:sldId id="1003"/>
            <p14:sldId id="1201"/>
            <p14:sldId id="1204"/>
            <p14:sldId id="1049"/>
            <p14:sldId id="486"/>
            <p14:sldId id="488"/>
            <p14:sldId id="487"/>
            <p14:sldId id="1249"/>
            <p14:sldId id="1250"/>
            <p14:sldId id="1251"/>
            <p14:sldId id="489"/>
            <p14:sldId id="490"/>
            <p14:sldId id="491"/>
            <p14:sldId id="494"/>
            <p14:sldId id="495"/>
            <p14:sldId id="496"/>
            <p14:sldId id="497"/>
            <p14:sldId id="498"/>
            <p14:sldId id="499"/>
            <p14:sldId id="500"/>
            <p14:sldId id="501"/>
            <p14:sldId id="502"/>
            <p14:sldId id="503"/>
            <p14:sldId id="1038"/>
            <p14:sldId id="1040"/>
            <p14:sldId id="1041"/>
            <p14:sldId id="1042"/>
            <p14:sldId id="504"/>
            <p14:sldId id="505"/>
            <p14:sldId id="506"/>
            <p14:sldId id="508"/>
            <p14:sldId id="509"/>
            <p14:sldId id="1029"/>
            <p14:sldId id="1030"/>
            <p14:sldId id="1031"/>
            <p14:sldId id="1032"/>
            <p14:sldId id="510"/>
            <p14:sldId id="511"/>
            <p14:sldId id="513"/>
            <p14:sldId id="515"/>
            <p14:sldId id="1033"/>
            <p14:sldId id="523"/>
            <p14:sldId id="524"/>
            <p14:sldId id="1026"/>
            <p14:sldId id="1009"/>
            <p14:sldId id="1010"/>
            <p14:sldId id="1011"/>
            <p14:sldId id="1012"/>
            <p14:sldId id="1013"/>
            <p14:sldId id="516"/>
            <p14:sldId id="517"/>
            <p14:sldId id="526"/>
            <p14:sldId id="527"/>
            <p14:sldId id="585"/>
            <p14:sldId id="1045"/>
            <p14:sldId id="1043"/>
            <p14:sldId id="529"/>
            <p14:sldId id="586"/>
            <p14:sldId id="528"/>
            <p14:sldId id="576"/>
            <p14:sldId id="577"/>
            <p14:sldId id="530"/>
            <p14:sldId id="600"/>
            <p14:sldId id="587"/>
            <p14:sldId id="589"/>
            <p14:sldId id="598"/>
            <p14:sldId id="590"/>
            <p14:sldId id="593"/>
            <p14:sldId id="591"/>
            <p14:sldId id="592"/>
            <p14:sldId id="594"/>
            <p14:sldId id="595"/>
            <p14:sldId id="596"/>
            <p14:sldId id="597"/>
            <p14:sldId id="582"/>
            <p14:sldId id="599"/>
            <p14:sldId id="601"/>
            <p14:sldId id="602"/>
            <p14:sldId id="603"/>
            <p14:sldId id="604"/>
            <p14:sldId id="605"/>
            <p14:sldId id="493"/>
            <p14:sldId id="1034"/>
            <p14:sldId id="1050"/>
            <p14:sldId id="1051"/>
            <p14:sldId id="1052"/>
            <p14:sldId id="1053"/>
            <p14:sldId id="1054"/>
            <p14:sldId id="1057"/>
            <p14:sldId id="1056"/>
            <p14:sldId id="615"/>
            <p14:sldId id="1058"/>
            <p14:sldId id="614"/>
            <p14:sldId id="616"/>
            <p14:sldId id="625"/>
            <p14:sldId id="617"/>
            <p14:sldId id="621"/>
            <p14:sldId id="622"/>
            <p14:sldId id="623"/>
            <p14:sldId id="626"/>
            <p14:sldId id="628"/>
            <p14:sldId id="627"/>
            <p14:sldId id="1037"/>
            <p14:sldId id="630"/>
            <p14:sldId id="632"/>
            <p14:sldId id="631"/>
            <p14:sldId id="618"/>
            <p14:sldId id="633"/>
            <p14:sldId id="635"/>
            <p14:sldId id="665"/>
            <p14:sldId id="643"/>
            <p14:sldId id="644"/>
            <p14:sldId id="666"/>
            <p14:sldId id="667"/>
            <p14:sldId id="668"/>
            <p14:sldId id="669"/>
            <p14:sldId id="671"/>
            <p14:sldId id="672"/>
            <p14:sldId id="670"/>
            <p14:sldId id="1059"/>
            <p14:sldId id="1253"/>
            <p14:sldId id="1252"/>
            <p14:sldId id="1060"/>
            <p14:sldId id="1061"/>
            <p14:sldId id="1062"/>
            <p14:sldId id="1046"/>
            <p14:sldId id="1205"/>
            <p14:sldId id="1208"/>
            <p14:sldId id="1207"/>
            <p14:sldId id="1206"/>
            <p14:sldId id="1209"/>
            <p14:sldId id="1210"/>
            <p14:sldId id="1211"/>
            <p14:sldId id="1212"/>
            <p14:sldId id="467"/>
            <p14:sldId id="1218"/>
            <p14:sldId id="1219"/>
            <p14:sldId id="1220"/>
            <p14:sldId id="1221"/>
            <p14:sldId id="1222"/>
            <p14:sldId id="1223"/>
            <p14:sldId id="1224"/>
            <p14:sldId id="1225"/>
            <p14:sldId id="1226"/>
            <p14:sldId id="12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varScale="1">
      <p:scale>
        <a:sx n="100" d="100"/>
        <a:sy n="100" d="100"/>
      </p:scale>
      <p:origin x="0" y="-4469"/>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notesMaster" Target="notesMasters/notesMaster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presProps" Target="pres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theme" Target="theme/theme1.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tableStyles" Target="tableStyle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abrice\Documents\Travail%20en%20cours\Cours\M2%20IREN%20ISE_2020\Exodus_Third_parties_list_by_app-essaibeging.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abrice\Documents\Travail%20en%20cours\Cours\M2%20IREN%20ISE_2020\Exodus_Third_parties_list_by_app-essaibeging.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fr-FR" b="1"/>
              <a:t>Bar</a:t>
            </a:r>
            <a:r>
              <a:rPr lang="fr-FR" b="1" baseline="0"/>
              <a:t> Graph</a:t>
            </a:r>
            <a:endParaRPr lang="fr-FR"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Feuil2!$C$5:$C$287</c:f>
              <c:strCache>
                <c:ptCount val="283"/>
                <c:pt idx="0">
                  <c:v>Google AdMob</c:v>
                </c:pt>
                <c:pt idx="1">
                  <c:v>Google Firebase Analytics</c:v>
                </c:pt>
                <c:pt idx="2">
                  <c:v>Google Analytics</c:v>
                </c:pt>
                <c:pt idx="3">
                  <c:v>Google Tag Manager</c:v>
                </c:pt>
                <c:pt idx="4">
                  <c:v>Facebook Login</c:v>
                </c:pt>
                <c:pt idx="5">
                  <c:v>Facebook Share</c:v>
                </c:pt>
                <c:pt idx="6">
                  <c:v>Facebook Analytics</c:v>
                </c:pt>
                <c:pt idx="7">
                  <c:v>Flurry</c:v>
                </c:pt>
                <c:pt idx="8">
                  <c:v>Inmobi</c:v>
                </c:pt>
                <c:pt idx="9">
                  <c:v>Facebook Ads</c:v>
                </c:pt>
                <c:pt idx="10">
                  <c:v>Facebook Places</c:v>
                </c:pt>
                <c:pt idx="11">
                  <c:v>Twitter MoPub</c:v>
                </c:pt>
                <c:pt idx="12">
                  <c:v>Unity3d Ads</c:v>
                </c:pt>
                <c:pt idx="13">
                  <c:v>AppsFlyer</c:v>
                </c:pt>
                <c:pt idx="14">
                  <c:v>AppLovin (MAX and SparkLabs)</c:v>
                </c:pt>
                <c:pt idx="15">
                  <c:v>Moat</c:v>
                </c:pt>
                <c:pt idx="16">
                  <c:v>Millennial Media</c:v>
                </c:pt>
                <c:pt idx="17">
                  <c:v>Vungle</c:v>
                </c:pt>
                <c:pt idx="18">
                  <c:v>ChartBoost</c:v>
                </c:pt>
                <c:pt idx="19">
                  <c:v>MixPanel</c:v>
                </c:pt>
                <c:pt idx="20">
                  <c:v>AdColony</c:v>
                </c:pt>
                <c:pt idx="21">
                  <c:v>Adjust</c:v>
                </c:pt>
                <c:pt idx="22">
                  <c:v>HockeyApp</c:v>
                </c:pt>
                <c:pt idx="23">
                  <c:v>Integral Ad Science</c:v>
                </c:pt>
                <c:pt idx="24">
                  <c:v>Google CrashLytics</c:v>
                </c:pt>
                <c:pt idx="25">
                  <c:v>Amazon Advertisement</c:v>
                </c:pt>
                <c:pt idx="26">
                  <c:v>AltBeacon</c:v>
                </c:pt>
                <c:pt idx="27">
                  <c:v>Tapjoy</c:v>
                </c:pt>
                <c:pt idx="28">
                  <c:v>OneSignal</c:v>
                </c:pt>
                <c:pt idx="29">
                  <c:v>Demdex</c:v>
                </c:pt>
                <c:pt idx="30">
                  <c:v>Branch</c:v>
                </c:pt>
                <c:pt idx="31">
                  <c:v>ironSource</c:v>
                </c:pt>
                <c:pt idx="32">
                  <c:v>myTarget</c:v>
                </c:pt>
                <c:pt idx="33">
                  <c:v>ATInternet</c:v>
                </c:pt>
                <c:pt idx="34">
                  <c:v>ComScore</c:v>
                </c:pt>
                <c:pt idx="35">
                  <c:v>Ogury Presage</c:v>
                </c:pt>
                <c:pt idx="36">
                  <c:v>Smart</c:v>
                </c:pt>
                <c:pt idx="37">
                  <c:v>Startapp</c:v>
                </c:pt>
                <c:pt idx="38">
                  <c:v>Audience Studio (Krux)</c:v>
                </c:pt>
                <c:pt idx="39">
                  <c:v>Mobvista</c:v>
                </c:pt>
                <c:pt idx="40">
                  <c:v>Appnext</c:v>
                </c:pt>
                <c:pt idx="41">
                  <c:v>MAdvertise</c:v>
                </c:pt>
                <c:pt idx="42">
                  <c:v>Tune</c:v>
                </c:pt>
                <c:pt idx="43">
                  <c:v>Localytics</c:v>
                </c:pt>
                <c:pt idx="44">
                  <c:v>AppMetrica</c:v>
                </c:pt>
                <c:pt idx="45">
                  <c:v>Nexage</c:v>
                </c:pt>
                <c:pt idx="46">
                  <c:v>Amplitude</c:v>
                </c:pt>
                <c:pt idx="47">
                  <c:v>Ad4Screen</c:v>
                </c:pt>
                <c:pt idx="48">
                  <c:v>Amazon Analytics (Amazon insights)</c:v>
                </c:pt>
                <c:pt idx="49">
                  <c:v>Duapps</c:v>
                </c:pt>
                <c:pt idx="50">
                  <c:v>Batch</c:v>
                </c:pt>
                <c:pt idx="51">
                  <c:v>Yandex Ad</c:v>
                </c:pt>
                <c:pt idx="52">
                  <c:v>Urbanairship</c:v>
                </c:pt>
                <c:pt idx="53">
                  <c:v>Braze (formerly Appboy)</c:v>
                </c:pt>
                <c:pt idx="54">
                  <c:v>Umeng Analytics</c:v>
                </c:pt>
                <c:pt idx="55">
                  <c:v>Cheetah Ads</c:v>
                </c:pt>
                <c:pt idx="56">
                  <c:v>Lisnr</c:v>
                </c:pt>
                <c:pt idx="57">
                  <c:v>Fyber</c:v>
                </c:pt>
                <c:pt idx="58">
                  <c:v>Apteligent by VMWare (formerly Critte..</c:v>
                </c:pt>
                <c:pt idx="59">
                  <c:v>Smaato</c:v>
                </c:pt>
                <c:pt idx="60">
                  <c:v>Omniture</c:v>
                </c:pt>
                <c:pt idx="61">
                  <c:v>HyprMX</c:v>
                </c:pt>
                <c:pt idx="62">
                  <c:v>Google Analytics Plugin (Cordova)</c:v>
                </c:pt>
                <c:pt idx="63">
                  <c:v>Bugly</c:v>
                </c:pt>
                <c:pt idx="64">
                  <c:v>New Relic</c:v>
                </c:pt>
                <c:pt idx="65">
                  <c:v>HelpShift</c:v>
                </c:pt>
                <c:pt idx="66">
                  <c:v>Mapbox</c:v>
                </c:pt>
                <c:pt idx="67">
                  <c:v>Alphonso</c:v>
                </c:pt>
                <c:pt idx="68">
                  <c:v>Appodeal</c:v>
                </c:pt>
                <c:pt idx="69">
                  <c:v>Pushwoosh</c:v>
                </c:pt>
                <c:pt idx="70">
                  <c:v>AppNexus</c:v>
                </c:pt>
                <c:pt idx="71">
                  <c:v>Gimbal</c:v>
                </c:pt>
                <c:pt idx="72">
                  <c:v>NativeX</c:v>
                </c:pt>
                <c:pt idx="73">
                  <c:v>Segment</c:v>
                </c:pt>
                <c:pt idx="74">
                  <c:v>AerServ</c:v>
                </c:pt>
                <c:pt idx="75">
                  <c:v>MobFox</c:v>
                </c:pt>
                <c:pt idx="76">
                  <c:v>AccountKit</c:v>
                </c:pt>
                <c:pt idx="77">
                  <c:v>Bugsnag</c:v>
                </c:pt>
                <c:pt idx="78">
                  <c:v>Brightcove</c:v>
                </c:pt>
                <c:pt idx="79">
                  <c:v>LeanPlum</c:v>
                </c:pt>
                <c:pt idx="80">
                  <c:v>Yinzcam Sobek</c:v>
                </c:pt>
                <c:pt idx="81">
                  <c:v>GameAnalytics</c:v>
                </c:pt>
                <c:pt idx="82">
                  <c:v>OutBrain</c:v>
                </c:pt>
                <c:pt idx="83">
                  <c:v>PubNative</c:v>
                </c:pt>
                <c:pt idx="84">
                  <c:v>Splunk MINT</c:v>
                </c:pt>
                <c:pt idx="85">
                  <c:v>Heyzap (bought by Fyber)</c:v>
                </c:pt>
                <c:pt idx="86">
                  <c:v>Kochava</c:v>
                </c:pt>
                <c:pt idx="87">
                  <c:v>AppSee</c:v>
                </c:pt>
                <c:pt idx="88">
                  <c:v>Mobile Engagement</c:v>
                </c:pt>
                <c:pt idx="89">
                  <c:v>Apptimize</c:v>
                </c:pt>
                <c:pt idx="90">
                  <c:v>Quantcast</c:v>
                </c:pt>
                <c:pt idx="91">
                  <c:v>Cloudmobi</c:v>
                </c:pt>
                <c:pt idx="92">
                  <c:v>Radius Networks</c:v>
                </c:pt>
                <c:pt idx="93">
                  <c:v>Receptiv (formerly Mediabrix)</c:v>
                </c:pt>
                <c:pt idx="94">
                  <c:v>Swrve</c:v>
                </c:pt>
                <c:pt idx="95">
                  <c:v>Teemo</c:v>
                </c:pt>
                <c:pt idx="96">
                  <c:v>Inneractive</c:v>
                </c:pt>
                <c:pt idx="97">
                  <c:v>FreeWheel</c:v>
                </c:pt>
                <c:pt idx="98">
                  <c:v>INFOnline</c:v>
                </c:pt>
                <c:pt idx="99">
                  <c:v>Matomo (Piwik)</c:v>
                </c:pt>
                <c:pt idx="100">
                  <c:v>Apptentive</c:v>
                </c:pt>
                <c:pt idx="101">
                  <c:v>AdBuddiz</c:v>
                </c:pt>
                <c:pt idx="102">
                  <c:v>AppMonet</c:v>
                </c:pt>
                <c:pt idx="103">
                  <c:v>Conviva</c:v>
                </c:pt>
                <c:pt idx="104">
                  <c:v>Retency</c:v>
                </c:pt>
                <c:pt idx="105">
                  <c:v>Tencent Stats</c:v>
                </c:pt>
                <c:pt idx="106">
                  <c:v>Appcelerator Analytics</c:v>
                </c:pt>
                <c:pt idx="107">
                  <c:v>Glispa Connect (Formerly Avocarrot)</c:v>
                </c:pt>
                <c:pt idx="108">
                  <c:v>Instabug</c:v>
                </c:pt>
                <c:pt idx="109">
                  <c:v>Optimizely</c:v>
                </c:pt>
                <c:pt idx="110">
                  <c:v>TagCommander (Commanders Act.)</c:v>
                </c:pt>
                <c:pt idx="111">
                  <c:v>Tealium</c:v>
                </c:pt>
                <c:pt idx="112">
                  <c:v>Baidu Location</c:v>
                </c:pt>
                <c:pt idx="113">
                  <c:v>Cuebiq</c:v>
                </c:pt>
                <c:pt idx="114">
                  <c:v>JW Player</c:v>
                </c:pt>
                <c:pt idx="115">
                  <c:v>Gigya</c:v>
                </c:pt>
                <c:pt idx="116">
                  <c:v>Revmob</c:v>
                </c:pt>
                <c:pt idx="117">
                  <c:v>Teads</c:v>
                </c:pt>
                <c:pt idx="118">
                  <c:v>Ooyala</c:v>
                </c:pt>
                <c:pt idx="119">
                  <c:v>Supersonic Ads</c:v>
                </c:pt>
                <c:pt idx="120">
                  <c:v>Facebook Notifications</c:v>
                </c:pt>
                <c:pt idx="121">
                  <c:v>Mozilla Telemetry</c:v>
                </c:pt>
                <c:pt idx="122">
                  <c:v>Nielsen</c:v>
                </c:pt>
                <c:pt idx="123">
                  <c:v>Altamob</c:v>
                </c:pt>
                <c:pt idx="124">
                  <c:v>Pusher</c:v>
                </c:pt>
                <c:pt idx="125">
                  <c:v>Soomla</c:v>
                </c:pt>
                <c:pt idx="126">
                  <c:v>YuMe</c:v>
                </c:pt>
                <c:pt idx="127">
                  <c:v>Adincube</c:v>
                </c:pt>
                <c:pt idx="128">
                  <c:v>AppBrain</c:v>
                </c:pt>
                <c:pt idx="129">
                  <c:v>MobPower</c:v>
                </c:pt>
                <c:pt idx="130">
                  <c:v>Tapstream</c:v>
                </c:pt>
                <c:pt idx="131">
                  <c:v>BlueKai (acquired by Oracle)</c:v>
                </c:pt>
                <c:pt idx="132">
                  <c:v>Singlespot</c:v>
                </c:pt>
                <c:pt idx="133">
                  <c:v>Tenjin</c:v>
                </c:pt>
                <c:pt idx="134">
                  <c:v>IQzone</c:v>
                </c:pt>
                <c:pt idx="135">
                  <c:v>Taboola</c:v>
                </c:pt>
                <c:pt idx="136">
                  <c:v>Appdynamics</c:v>
                </c:pt>
                <c:pt idx="137">
                  <c:v>Auditude</c:v>
                </c:pt>
                <c:pt idx="138">
                  <c:v>Baidu Mobile Stat</c:v>
                </c:pt>
                <c:pt idx="139">
                  <c:v>Rubicon Project</c:v>
                </c:pt>
                <c:pt idx="140">
                  <c:v>myTracker</c:v>
                </c:pt>
                <c:pt idx="141">
                  <c:v>TNK Factory</c:v>
                </c:pt>
                <c:pt idx="142">
                  <c:v>Vectaury</c:v>
                </c:pt>
                <c:pt idx="143">
                  <c:v>Weborama</c:v>
                </c:pt>
                <c:pt idx="144">
                  <c:v>CleverTap</c:v>
                </c:pt>
                <c:pt idx="145">
                  <c:v>Countly</c:v>
                </c:pt>
                <c:pt idx="146">
                  <c:v>Roximity</c:v>
                </c:pt>
                <c:pt idx="147">
                  <c:v>Scandit</c:v>
                </c:pt>
                <c:pt idx="148">
                  <c:v>Add Apt Tr</c:v>
                </c:pt>
                <c:pt idx="149">
                  <c:v>Axonix</c:v>
                </c:pt>
                <c:pt idx="150">
                  <c:v>Chartbeat</c:v>
                </c:pt>
                <c:pt idx="151">
                  <c:v>Kiip</c:v>
                </c:pt>
                <c:pt idx="152">
                  <c:v>FidZup</c:v>
                </c:pt>
                <c:pt idx="153">
                  <c:v>Keen</c:v>
                </c:pt>
                <c:pt idx="154">
                  <c:v>PubMatic</c:v>
                </c:pt>
                <c:pt idx="155">
                  <c:v>Webtrends</c:v>
                </c:pt>
                <c:pt idx="156">
                  <c:v>Widespace</c:v>
                </c:pt>
                <c:pt idx="157">
                  <c:v>mParticle</c:v>
                </c:pt>
                <c:pt idx="158">
                  <c:v>Adbrix</c:v>
                </c:pt>
                <c:pt idx="159">
                  <c:v>Apsalar</c:v>
                </c:pt>
                <c:pt idx="160">
                  <c:v>Estimote</c:v>
                </c:pt>
                <c:pt idx="161">
                  <c:v>ExactTarget</c:v>
                </c:pt>
                <c:pt idx="162">
                  <c:v>Gemius HeatMap</c:v>
                </c:pt>
                <c:pt idx="163">
                  <c:v>In Loco</c:v>
                </c:pt>
                <c:pt idx="164">
                  <c:v>OpenX</c:v>
                </c:pt>
                <c:pt idx="165">
                  <c:v>PingStart</c:v>
                </c:pt>
                <c:pt idx="166">
                  <c:v>Upsight</c:v>
                </c:pt>
                <c:pt idx="167">
                  <c:v>deltaDNA</c:v>
                </c:pt>
                <c:pt idx="168">
                  <c:v>Aurora Mobile JPush</c:v>
                </c:pt>
                <c:pt idx="169">
                  <c:v>Fyber SponsorPay</c:v>
                </c:pt>
                <c:pt idx="170">
                  <c:v>Loggly</c:v>
                </c:pt>
                <c:pt idx="171">
                  <c:v>Microsoft Visual Studio App Center An..</c:v>
                </c:pt>
                <c:pt idx="172">
                  <c:v>Pilgrim by Foursquare</c:v>
                </c:pt>
                <c:pt idx="173">
                  <c:v>Schibsted</c:v>
                </c:pt>
                <c:pt idx="174">
                  <c:v>TalkingData</c:v>
                </c:pt>
                <c:pt idx="175">
                  <c:v>Verve</c:v>
                </c:pt>
                <c:pt idx="176">
                  <c:v>Baidu Map</c:v>
                </c:pt>
                <c:pt idx="177">
                  <c:v>Bugfender</c:v>
                </c:pt>
                <c:pt idx="178">
                  <c:v>MDOTM</c:v>
                </c:pt>
                <c:pt idx="179">
                  <c:v>Metrics</c:v>
                </c:pt>
                <c:pt idx="180">
                  <c:v>Pollfish</c:v>
                </c:pt>
                <c:pt idx="181">
                  <c:v>Snowplow</c:v>
                </c:pt>
                <c:pt idx="182">
                  <c:v>Umeng Feedback</c:v>
                </c:pt>
                <c:pt idx="183">
                  <c:v>nend</c:v>
                </c:pt>
                <c:pt idx="184">
                  <c:v>Backelite</c:v>
                </c:pt>
                <c:pt idx="185">
                  <c:v>Cauly</c:v>
                </c:pt>
                <c:pt idx="186">
                  <c:v>Dynatrace</c:v>
                </c:pt>
                <c:pt idx="187">
                  <c:v>Fiksu</c:v>
                </c:pt>
                <c:pt idx="188">
                  <c:v>FollowAnalytics</c:v>
                </c:pt>
                <c:pt idx="189">
                  <c:v>Ligatus</c:v>
                </c:pt>
                <c:pt idx="190">
                  <c:v>Lotame</c:v>
                </c:pt>
                <c:pt idx="191">
                  <c:v>Salesforce Marketing Cloud</c:v>
                </c:pt>
                <c:pt idx="192">
                  <c:v>Singular</c:v>
                </c:pt>
                <c:pt idx="193">
                  <c:v>Sync2Ad</c:v>
                </c:pt>
                <c:pt idx="194">
                  <c:v>Twine Data</c:v>
                </c:pt>
                <c:pt idx="195">
                  <c:v>Eulerian</c:v>
                </c:pt>
                <c:pt idx="196">
                  <c:v>Microsoft Visual Studio App Center Cr..</c:v>
                </c:pt>
                <c:pt idx="197">
                  <c:v>Tapdaq</c:v>
                </c:pt>
                <c:pt idx="198">
                  <c:v>AdsWizz</c:v>
                </c:pt>
                <c:pt idx="199">
                  <c:v>Areametrics</c:v>
                </c:pt>
                <c:pt idx="200">
                  <c:v>Carnival</c:v>
                </c:pt>
                <c:pt idx="201">
                  <c:v>Kontakt</c:v>
                </c:pt>
                <c:pt idx="202">
                  <c:v>Signal360</c:v>
                </c:pt>
                <c:pt idx="203">
                  <c:v>BeaconsInSpace (Fysical)</c:v>
                </c:pt>
                <c:pt idx="204">
                  <c:v>Criteo</c:v>
                </c:pt>
                <c:pt idx="205">
                  <c:v>Moodmedia</c:v>
                </c:pt>
                <c:pt idx="206">
                  <c:v>SilverPush</c:v>
                </c:pt>
                <c:pt idx="207">
                  <c:v>Taplytics</c:v>
                </c:pt>
                <c:pt idx="208">
                  <c:v>ACRCloud</c:v>
                </c:pt>
                <c:pt idx="209">
                  <c:v>Adot</c:v>
                </c:pt>
                <c:pt idx="210">
                  <c:v>Colocator</c:v>
                </c:pt>
                <c:pt idx="211">
                  <c:v>OtherLevels</c:v>
                </c:pt>
                <c:pt idx="212">
                  <c:v>Sense360</c:v>
                </c:pt>
                <c:pt idx="213">
                  <c:v>UXCam</c:v>
                </c:pt>
                <c:pt idx="214">
                  <c:v>AdFit (Daum)</c:v>
                </c:pt>
                <c:pt idx="215">
                  <c:v>Factual</c:v>
                </c:pt>
                <c:pt idx="216">
                  <c:v>Glympse</c:v>
                </c:pt>
                <c:pt idx="217">
                  <c:v>TeleQuid</c:v>
                </c:pt>
                <c:pt idx="218">
                  <c:v>Tencent Weiyun</c:v>
                </c:pt>
                <c:pt idx="219">
                  <c:v>Tutela</c:v>
                </c:pt>
                <c:pt idx="220">
                  <c:v>Amazon Mobile Associates</c:v>
                </c:pt>
                <c:pt idx="221">
                  <c:v>Bazaarvoice</c:v>
                </c:pt>
                <c:pt idx="222">
                  <c:v>DOV-E</c:v>
                </c:pt>
                <c:pt idx="223">
                  <c:v>Foresee</c:v>
                </c:pt>
                <c:pt idx="224">
                  <c:v>Houndify</c:v>
                </c:pt>
                <c:pt idx="225">
                  <c:v>S4M</c:v>
                </c:pt>
                <c:pt idx="226">
                  <c:v>Sensors Analytics</c:v>
                </c:pt>
                <c:pt idx="227">
                  <c:v>WeChat Location</c:v>
                </c:pt>
                <c:pt idx="228">
                  <c:v>maio by i-mobile</c:v>
                </c:pt>
                <c:pt idx="229">
                  <c:v>Alohalytics</c:v>
                </c:pt>
                <c:pt idx="230">
                  <c:v>CallDorado</c:v>
                </c:pt>
                <c:pt idx="231">
                  <c:v>Ensighten</c:v>
                </c:pt>
                <c:pt idx="232">
                  <c:v>Inrix</c:v>
                </c:pt>
                <c:pt idx="233">
                  <c:v>Locuslabs</c:v>
                </c:pt>
                <c:pt idx="234">
                  <c:v>Metaps</c:v>
                </c:pt>
                <c:pt idx="235">
                  <c:v>Placed</c:v>
                </c:pt>
                <c:pt idx="236">
                  <c:v>Tealeaf</c:v>
                </c:pt>
                <c:pt idx="237">
                  <c:v>Tinder Analytics</c:v>
                </c:pt>
                <c:pt idx="238">
                  <c:v>Uber Analytics</c:v>
                </c:pt>
                <c:pt idx="239">
                  <c:v>adPOPcorn</c:v>
                </c:pt>
                <c:pt idx="240">
                  <c:v>ADLIB</c:v>
                </c:pt>
                <c:pt idx="241">
                  <c:v>AMoAd</c:v>
                </c:pt>
                <c:pt idx="242">
                  <c:v>Baidu Mobile Ads</c:v>
                </c:pt>
                <c:pt idx="243">
                  <c:v>Display</c:v>
                </c:pt>
                <c:pt idx="244">
                  <c:v>Parse.ly</c:v>
                </c:pt>
                <c:pt idx="245">
                  <c:v>PushSpring</c:v>
                </c:pt>
                <c:pt idx="246">
                  <c:v>Repro</c:v>
                </c:pt>
                <c:pt idx="247">
                  <c:v>Wootric</c:v>
                </c:pt>
                <c:pt idx="248">
                  <c:v>YouAppi</c:v>
                </c:pt>
                <c:pt idx="249">
                  <c:v>flymob</c:v>
                </c:pt>
                <c:pt idx="250">
                  <c:v>360Dialog</c:v>
                </c:pt>
                <c:pt idx="251">
                  <c:v>Aarki</c:v>
                </c:pt>
                <c:pt idx="252">
                  <c:v>AdAdapted</c:v>
                </c:pt>
                <c:pt idx="253">
                  <c:v>Adfurikun</c:v>
                </c:pt>
                <c:pt idx="254">
                  <c:v>Admixer</c:v>
                </c:pt>
                <c:pt idx="255">
                  <c:v>Amobee</c:v>
                </c:pt>
                <c:pt idx="256">
                  <c:v>Bitly</c:v>
                </c:pt>
                <c:pt idx="257">
                  <c:v>Bugsee</c:v>
                </c:pt>
                <c:pt idx="258">
                  <c:v>IAB Open Measurement</c:v>
                </c:pt>
                <c:pt idx="259">
                  <c:v>InMarket</c:v>
                </c:pt>
                <c:pt idx="260">
                  <c:v>Kissmetrics</c:v>
                </c:pt>
                <c:pt idx="261">
                  <c:v>MoEngage</c:v>
                </c:pt>
                <c:pt idx="262">
                  <c:v>OpenLocate</c:v>
                </c:pt>
                <c:pt idx="263">
                  <c:v>Reveal Mobile</c:v>
                </c:pt>
                <c:pt idx="264">
                  <c:v>Sentiance</c:v>
                </c:pt>
                <c:pt idx="265">
                  <c:v>Tencent Map LBS</c:v>
                </c:pt>
                <c:pt idx="266">
                  <c:v>Webtrekk</c:v>
                </c:pt>
                <c:pt idx="267">
                  <c:v>Adform</c:v>
                </c:pt>
                <c:pt idx="268">
                  <c:v>Admost</c:v>
                </c:pt>
                <c:pt idx="269">
                  <c:v>Applause</c:v>
                </c:pt>
                <c:pt idx="270">
                  <c:v>Baidu Maps</c:v>
                </c:pt>
                <c:pt idx="271">
                  <c:v>Baidu Navigation</c:v>
                </c:pt>
                <c:pt idx="272">
                  <c:v>Dynamic Yield</c:v>
                </c:pt>
                <c:pt idx="273">
                  <c:v>Emarsys Predict</c:v>
                </c:pt>
                <c:pt idx="274">
                  <c:v>Enhance</c:v>
                </c:pt>
                <c:pt idx="275">
                  <c:v>Facebook Audience</c:v>
                </c:pt>
                <c:pt idx="276">
                  <c:v>KIDOZ</c:v>
                </c:pt>
                <c:pt idx="277">
                  <c:v>Mail.ru</c:v>
                </c:pt>
                <c:pt idx="278">
                  <c:v>Persona.ly</c:v>
                </c:pt>
                <c:pt idx="279">
                  <c:v>Sensoro</c:v>
                </c:pt>
                <c:pt idx="280">
                  <c:v>ShallWeAD</c:v>
                </c:pt>
                <c:pt idx="281">
                  <c:v>Shopkick</c:v>
                </c:pt>
                <c:pt idx="282">
                  <c:v>Tencent MTA</c:v>
                </c:pt>
              </c:strCache>
            </c:strRef>
          </c:cat>
          <c:val>
            <c:numRef>
              <c:f>Feuil2!$D$5:$D$287</c:f>
              <c:numCache>
                <c:formatCode>General</c:formatCode>
                <c:ptCount val="283"/>
                <c:pt idx="0">
                  <c:v>4522</c:v>
                </c:pt>
                <c:pt idx="1">
                  <c:v>4011</c:v>
                </c:pt>
                <c:pt idx="2">
                  <c:v>3832</c:v>
                </c:pt>
                <c:pt idx="3">
                  <c:v>3101</c:v>
                </c:pt>
                <c:pt idx="4">
                  <c:v>2601</c:v>
                </c:pt>
                <c:pt idx="5">
                  <c:v>2511</c:v>
                </c:pt>
                <c:pt idx="6">
                  <c:v>2411</c:v>
                </c:pt>
                <c:pt idx="7">
                  <c:v>1842</c:v>
                </c:pt>
                <c:pt idx="8">
                  <c:v>1621</c:v>
                </c:pt>
                <c:pt idx="9">
                  <c:v>1603</c:v>
                </c:pt>
                <c:pt idx="10">
                  <c:v>1178</c:v>
                </c:pt>
                <c:pt idx="11">
                  <c:v>963</c:v>
                </c:pt>
                <c:pt idx="12">
                  <c:v>810</c:v>
                </c:pt>
                <c:pt idx="13">
                  <c:v>759</c:v>
                </c:pt>
                <c:pt idx="14">
                  <c:v>740</c:v>
                </c:pt>
                <c:pt idx="15">
                  <c:v>658</c:v>
                </c:pt>
                <c:pt idx="16">
                  <c:v>636</c:v>
                </c:pt>
                <c:pt idx="17">
                  <c:v>541</c:v>
                </c:pt>
                <c:pt idx="18">
                  <c:v>523</c:v>
                </c:pt>
                <c:pt idx="19">
                  <c:v>515</c:v>
                </c:pt>
                <c:pt idx="20">
                  <c:v>512</c:v>
                </c:pt>
                <c:pt idx="21">
                  <c:v>500</c:v>
                </c:pt>
                <c:pt idx="22">
                  <c:v>452</c:v>
                </c:pt>
                <c:pt idx="23">
                  <c:v>324</c:v>
                </c:pt>
                <c:pt idx="24">
                  <c:v>318</c:v>
                </c:pt>
                <c:pt idx="25">
                  <c:v>299</c:v>
                </c:pt>
                <c:pt idx="26">
                  <c:v>294</c:v>
                </c:pt>
                <c:pt idx="27">
                  <c:v>289</c:v>
                </c:pt>
                <c:pt idx="28">
                  <c:v>272</c:v>
                </c:pt>
                <c:pt idx="29">
                  <c:v>262</c:v>
                </c:pt>
                <c:pt idx="30">
                  <c:v>252</c:v>
                </c:pt>
                <c:pt idx="31">
                  <c:v>231</c:v>
                </c:pt>
                <c:pt idx="32">
                  <c:v>221</c:v>
                </c:pt>
                <c:pt idx="33">
                  <c:v>212</c:v>
                </c:pt>
                <c:pt idx="34">
                  <c:v>212</c:v>
                </c:pt>
                <c:pt idx="35">
                  <c:v>207</c:v>
                </c:pt>
                <c:pt idx="36">
                  <c:v>203</c:v>
                </c:pt>
                <c:pt idx="37">
                  <c:v>199</c:v>
                </c:pt>
                <c:pt idx="38">
                  <c:v>194</c:v>
                </c:pt>
                <c:pt idx="39">
                  <c:v>180</c:v>
                </c:pt>
                <c:pt idx="40">
                  <c:v>171</c:v>
                </c:pt>
                <c:pt idx="41">
                  <c:v>164</c:v>
                </c:pt>
                <c:pt idx="42">
                  <c:v>164</c:v>
                </c:pt>
                <c:pt idx="43">
                  <c:v>156</c:v>
                </c:pt>
                <c:pt idx="44">
                  <c:v>149</c:v>
                </c:pt>
                <c:pt idx="45">
                  <c:v>146</c:v>
                </c:pt>
                <c:pt idx="46">
                  <c:v>140</c:v>
                </c:pt>
                <c:pt idx="47">
                  <c:v>134</c:v>
                </c:pt>
                <c:pt idx="48">
                  <c:v>126</c:v>
                </c:pt>
                <c:pt idx="49">
                  <c:v>124</c:v>
                </c:pt>
                <c:pt idx="50">
                  <c:v>123</c:v>
                </c:pt>
                <c:pt idx="51">
                  <c:v>123</c:v>
                </c:pt>
                <c:pt idx="52">
                  <c:v>120</c:v>
                </c:pt>
                <c:pt idx="53">
                  <c:v>116</c:v>
                </c:pt>
                <c:pt idx="54">
                  <c:v>112</c:v>
                </c:pt>
                <c:pt idx="55">
                  <c:v>105</c:v>
                </c:pt>
                <c:pt idx="56">
                  <c:v>105</c:v>
                </c:pt>
                <c:pt idx="57">
                  <c:v>103</c:v>
                </c:pt>
                <c:pt idx="58">
                  <c:v>101</c:v>
                </c:pt>
                <c:pt idx="59">
                  <c:v>101</c:v>
                </c:pt>
                <c:pt idx="60">
                  <c:v>99</c:v>
                </c:pt>
                <c:pt idx="61">
                  <c:v>91</c:v>
                </c:pt>
                <c:pt idx="62">
                  <c:v>90</c:v>
                </c:pt>
                <c:pt idx="63">
                  <c:v>85</c:v>
                </c:pt>
                <c:pt idx="64">
                  <c:v>84</c:v>
                </c:pt>
                <c:pt idx="65">
                  <c:v>83</c:v>
                </c:pt>
                <c:pt idx="66">
                  <c:v>83</c:v>
                </c:pt>
                <c:pt idx="67">
                  <c:v>81</c:v>
                </c:pt>
                <c:pt idx="68">
                  <c:v>80</c:v>
                </c:pt>
                <c:pt idx="69">
                  <c:v>80</c:v>
                </c:pt>
                <c:pt idx="70">
                  <c:v>78</c:v>
                </c:pt>
                <c:pt idx="71">
                  <c:v>78</c:v>
                </c:pt>
                <c:pt idx="72">
                  <c:v>78</c:v>
                </c:pt>
                <c:pt idx="73">
                  <c:v>73</c:v>
                </c:pt>
                <c:pt idx="74">
                  <c:v>70</c:v>
                </c:pt>
                <c:pt idx="75">
                  <c:v>70</c:v>
                </c:pt>
                <c:pt idx="76">
                  <c:v>67</c:v>
                </c:pt>
                <c:pt idx="77">
                  <c:v>63</c:v>
                </c:pt>
                <c:pt idx="78">
                  <c:v>62</c:v>
                </c:pt>
                <c:pt idx="79">
                  <c:v>62</c:v>
                </c:pt>
                <c:pt idx="80">
                  <c:v>62</c:v>
                </c:pt>
                <c:pt idx="81">
                  <c:v>58</c:v>
                </c:pt>
                <c:pt idx="82">
                  <c:v>57</c:v>
                </c:pt>
                <c:pt idx="83">
                  <c:v>56</c:v>
                </c:pt>
                <c:pt idx="84">
                  <c:v>56</c:v>
                </c:pt>
                <c:pt idx="85">
                  <c:v>53</c:v>
                </c:pt>
                <c:pt idx="86">
                  <c:v>52</c:v>
                </c:pt>
                <c:pt idx="87">
                  <c:v>44</c:v>
                </c:pt>
                <c:pt idx="88">
                  <c:v>44</c:v>
                </c:pt>
                <c:pt idx="89">
                  <c:v>43</c:v>
                </c:pt>
                <c:pt idx="90">
                  <c:v>43</c:v>
                </c:pt>
                <c:pt idx="91">
                  <c:v>41</c:v>
                </c:pt>
                <c:pt idx="92">
                  <c:v>41</c:v>
                </c:pt>
                <c:pt idx="93">
                  <c:v>41</c:v>
                </c:pt>
                <c:pt idx="94">
                  <c:v>39</c:v>
                </c:pt>
                <c:pt idx="95">
                  <c:v>39</c:v>
                </c:pt>
                <c:pt idx="96">
                  <c:v>38</c:v>
                </c:pt>
                <c:pt idx="97">
                  <c:v>35</c:v>
                </c:pt>
                <c:pt idx="98">
                  <c:v>35</c:v>
                </c:pt>
                <c:pt idx="99">
                  <c:v>35</c:v>
                </c:pt>
                <c:pt idx="100">
                  <c:v>34</c:v>
                </c:pt>
                <c:pt idx="101">
                  <c:v>33</c:v>
                </c:pt>
                <c:pt idx="102">
                  <c:v>33</c:v>
                </c:pt>
                <c:pt idx="103">
                  <c:v>33</c:v>
                </c:pt>
                <c:pt idx="104">
                  <c:v>33</c:v>
                </c:pt>
                <c:pt idx="105">
                  <c:v>33</c:v>
                </c:pt>
                <c:pt idx="106">
                  <c:v>32</c:v>
                </c:pt>
                <c:pt idx="107">
                  <c:v>31</c:v>
                </c:pt>
                <c:pt idx="108">
                  <c:v>31</c:v>
                </c:pt>
                <c:pt idx="109">
                  <c:v>31</c:v>
                </c:pt>
                <c:pt idx="110">
                  <c:v>31</c:v>
                </c:pt>
                <c:pt idx="111">
                  <c:v>31</c:v>
                </c:pt>
                <c:pt idx="112">
                  <c:v>30</c:v>
                </c:pt>
                <c:pt idx="113">
                  <c:v>30</c:v>
                </c:pt>
                <c:pt idx="114">
                  <c:v>30</c:v>
                </c:pt>
                <c:pt idx="115">
                  <c:v>29</c:v>
                </c:pt>
                <c:pt idx="116">
                  <c:v>29</c:v>
                </c:pt>
                <c:pt idx="117">
                  <c:v>29</c:v>
                </c:pt>
                <c:pt idx="118">
                  <c:v>28</c:v>
                </c:pt>
                <c:pt idx="119">
                  <c:v>28</c:v>
                </c:pt>
                <c:pt idx="120">
                  <c:v>27</c:v>
                </c:pt>
                <c:pt idx="121">
                  <c:v>27</c:v>
                </c:pt>
                <c:pt idx="122">
                  <c:v>27</c:v>
                </c:pt>
                <c:pt idx="123">
                  <c:v>26</c:v>
                </c:pt>
                <c:pt idx="124">
                  <c:v>26</c:v>
                </c:pt>
                <c:pt idx="125">
                  <c:v>26</c:v>
                </c:pt>
                <c:pt idx="126">
                  <c:v>25</c:v>
                </c:pt>
                <c:pt idx="127">
                  <c:v>24</c:v>
                </c:pt>
                <c:pt idx="128">
                  <c:v>24</c:v>
                </c:pt>
                <c:pt idx="129">
                  <c:v>23</c:v>
                </c:pt>
                <c:pt idx="130">
                  <c:v>23</c:v>
                </c:pt>
                <c:pt idx="131">
                  <c:v>22</c:v>
                </c:pt>
                <c:pt idx="132">
                  <c:v>22</c:v>
                </c:pt>
                <c:pt idx="133">
                  <c:v>22</c:v>
                </c:pt>
                <c:pt idx="134">
                  <c:v>21</c:v>
                </c:pt>
                <c:pt idx="135">
                  <c:v>21</c:v>
                </c:pt>
                <c:pt idx="136">
                  <c:v>20</c:v>
                </c:pt>
                <c:pt idx="137">
                  <c:v>20</c:v>
                </c:pt>
                <c:pt idx="138">
                  <c:v>20</c:v>
                </c:pt>
                <c:pt idx="139">
                  <c:v>20</c:v>
                </c:pt>
                <c:pt idx="140">
                  <c:v>20</c:v>
                </c:pt>
                <c:pt idx="141">
                  <c:v>19</c:v>
                </c:pt>
                <c:pt idx="142">
                  <c:v>19</c:v>
                </c:pt>
                <c:pt idx="143">
                  <c:v>19</c:v>
                </c:pt>
                <c:pt idx="144">
                  <c:v>18</c:v>
                </c:pt>
                <c:pt idx="145">
                  <c:v>18</c:v>
                </c:pt>
                <c:pt idx="146">
                  <c:v>18</c:v>
                </c:pt>
                <c:pt idx="147">
                  <c:v>18</c:v>
                </c:pt>
                <c:pt idx="148">
                  <c:v>17</c:v>
                </c:pt>
                <c:pt idx="149">
                  <c:v>17</c:v>
                </c:pt>
                <c:pt idx="150">
                  <c:v>17</c:v>
                </c:pt>
                <c:pt idx="151">
                  <c:v>17</c:v>
                </c:pt>
                <c:pt idx="152">
                  <c:v>16</c:v>
                </c:pt>
                <c:pt idx="153">
                  <c:v>15</c:v>
                </c:pt>
                <c:pt idx="154">
                  <c:v>15</c:v>
                </c:pt>
                <c:pt idx="155">
                  <c:v>15</c:v>
                </c:pt>
                <c:pt idx="156">
                  <c:v>15</c:v>
                </c:pt>
                <c:pt idx="157">
                  <c:v>15</c:v>
                </c:pt>
                <c:pt idx="158">
                  <c:v>14</c:v>
                </c:pt>
                <c:pt idx="159">
                  <c:v>14</c:v>
                </c:pt>
                <c:pt idx="160">
                  <c:v>14</c:v>
                </c:pt>
                <c:pt idx="161">
                  <c:v>14</c:v>
                </c:pt>
                <c:pt idx="162">
                  <c:v>14</c:v>
                </c:pt>
                <c:pt idx="163">
                  <c:v>14</c:v>
                </c:pt>
                <c:pt idx="164">
                  <c:v>14</c:v>
                </c:pt>
                <c:pt idx="165">
                  <c:v>14</c:v>
                </c:pt>
                <c:pt idx="166">
                  <c:v>14</c:v>
                </c:pt>
                <c:pt idx="167">
                  <c:v>14</c:v>
                </c:pt>
                <c:pt idx="168">
                  <c:v>13</c:v>
                </c:pt>
                <c:pt idx="169">
                  <c:v>13</c:v>
                </c:pt>
                <c:pt idx="170">
                  <c:v>13</c:v>
                </c:pt>
                <c:pt idx="171">
                  <c:v>13</c:v>
                </c:pt>
                <c:pt idx="172">
                  <c:v>13</c:v>
                </c:pt>
                <c:pt idx="173">
                  <c:v>13</c:v>
                </c:pt>
                <c:pt idx="174">
                  <c:v>13</c:v>
                </c:pt>
                <c:pt idx="175">
                  <c:v>13</c:v>
                </c:pt>
                <c:pt idx="176">
                  <c:v>12</c:v>
                </c:pt>
                <c:pt idx="177">
                  <c:v>12</c:v>
                </c:pt>
                <c:pt idx="178">
                  <c:v>12</c:v>
                </c:pt>
                <c:pt idx="179">
                  <c:v>12</c:v>
                </c:pt>
                <c:pt idx="180">
                  <c:v>12</c:v>
                </c:pt>
                <c:pt idx="181">
                  <c:v>12</c:v>
                </c:pt>
                <c:pt idx="182">
                  <c:v>12</c:v>
                </c:pt>
                <c:pt idx="183">
                  <c:v>12</c:v>
                </c:pt>
                <c:pt idx="184">
                  <c:v>11</c:v>
                </c:pt>
                <c:pt idx="185">
                  <c:v>11</c:v>
                </c:pt>
                <c:pt idx="186">
                  <c:v>11</c:v>
                </c:pt>
                <c:pt idx="187">
                  <c:v>11</c:v>
                </c:pt>
                <c:pt idx="188">
                  <c:v>11</c:v>
                </c:pt>
                <c:pt idx="189">
                  <c:v>11</c:v>
                </c:pt>
                <c:pt idx="190">
                  <c:v>11</c:v>
                </c:pt>
                <c:pt idx="191">
                  <c:v>11</c:v>
                </c:pt>
                <c:pt idx="192">
                  <c:v>11</c:v>
                </c:pt>
                <c:pt idx="193">
                  <c:v>11</c:v>
                </c:pt>
                <c:pt idx="194">
                  <c:v>11</c:v>
                </c:pt>
                <c:pt idx="195">
                  <c:v>10</c:v>
                </c:pt>
                <c:pt idx="196">
                  <c:v>10</c:v>
                </c:pt>
                <c:pt idx="197">
                  <c:v>10</c:v>
                </c:pt>
                <c:pt idx="198">
                  <c:v>9</c:v>
                </c:pt>
                <c:pt idx="199">
                  <c:v>9</c:v>
                </c:pt>
                <c:pt idx="200">
                  <c:v>9</c:v>
                </c:pt>
                <c:pt idx="201">
                  <c:v>9</c:v>
                </c:pt>
                <c:pt idx="202">
                  <c:v>9</c:v>
                </c:pt>
                <c:pt idx="203">
                  <c:v>8</c:v>
                </c:pt>
                <c:pt idx="204">
                  <c:v>8</c:v>
                </c:pt>
                <c:pt idx="205">
                  <c:v>8</c:v>
                </c:pt>
                <c:pt idx="206">
                  <c:v>8</c:v>
                </c:pt>
                <c:pt idx="207">
                  <c:v>8</c:v>
                </c:pt>
                <c:pt idx="208">
                  <c:v>7</c:v>
                </c:pt>
                <c:pt idx="209">
                  <c:v>7</c:v>
                </c:pt>
                <c:pt idx="210">
                  <c:v>7</c:v>
                </c:pt>
                <c:pt idx="211">
                  <c:v>7</c:v>
                </c:pt>
                <c:pt idx="212">
                  <c:v>7</c:v>
                </c:pt>
                <c:pt idx="213">
                  <c:v>7</c:v>
                </c:pt>
                <c:pt idx="214">
                  <c:v>6</c:v>
                </c:pt>
                <c:pt idx="215">
                  <c:v>6</c:v>
                </c:pt>
                <c:pt idx="216">
                  <c:v>6</c:v>
                </c:pt>
                <c:pt idx="217">
                  <c:v>6</c:v>
                </c:pt>
                <c:pt idx="218">
                  <c:v>6</c:v>
                </c:pt>
                <c:pt idx="219">
                  <c:v>6</c:v>
                </c:pt>
                <c:pt idx="220">
                  <c:v>5</c:v>
                </c:pt>
                <c:pt idx="221">
                  <c:v>5</c:v>
                </c:pt>
                <c:pt idx="222">
                  <c:v>5</c:v>
                </c:pt>
                <c:pt idx="223">
                  <c:v>5</c:v>
                </c:pt>
                <c:pt idx="224">
                  <c:v>5</c:v>
                </c:pt>
                <c:pt idx="225">
                  <c:v>5</c:v>
                </c:pt>
                <c:pt idx="226">
                  <c:v>5</c:v>
                </c:pt>
                <c:pt idx="227">
                  <c:v>5</c:v>
                </c:pt>
                <c:pt idx="228">
                  <c:v>5</c:v>
                </c:pt>
                <c:pt idx="229">
                  <c:v>4</c:v>
                </c:pt>
                <c:pt idx="230">
                  <c:v>4</c:v>
                </c:pt>
                <c:pt idx="231">
                  <c:v>4</c:v>
                </c:pt>
                <c:pt idx="232">
                  <c:v>4</c:v>
                </c:pt>
                <c:pt idx="233">
                  <c:v>4</c:v>
                </c:pt>
                <c:pt idx="234">
                  <c:v>4</c:v>
                </c:pt>
                <c:pt idx="235">
                  <c:v>4</c:v>
                </c:pt>
                <c:pt idx="236">
                  <c:v>4</c:v>
                </c:pt>
                <c:pt idx="237">
                  <c:v>4</c:v>
                </c:pt>
                <c:pt idx="238">
                  <c:v>4</c:v>
                </c:pt>
                <c:pt idx="239">
                  <c:v>4</c:v>
                </c:pt>
                <c:pt idx="240">
                  <c:v>3</c:v>
                </c:pt>
                <c:pt idx="241">
                  <c:v>3</c:v>
                </c:pt>
                <c:pt idx="242">
                  <c:v>3</c:v>
                </c:pt>
                <c:pt idx="243">
                  <c:v>3</c:v>
                </c:pt>
                <c:pt idx="244">
                  <c:v>3</c:v>
                </c:pt>
                <c:pt idx="245">
                  <c:v>3</c:v>
                </c:pt>
                <c:pt idx="246">
                  <c:v>3</c:v>
                </c:pt>
                <c:pt idx="247">
                  <c:v>3</c:v>
                </c:pt>
                <c:pt idx="248">
                  <c:v>3</c:v>
                </c:pt>
                <c:pt idx="249">
                  <c:v>3</c:v>
                </c:pt>
                <c:pt idx="250">
                  <c:v>2</c:v>
                </c:pt>
                <c:pt idx="251">
                  <c:v>2</c:v>
                </c:pt>
                <c:pt idx="252">
                  <c:v>2</c:v>
                </c:pt>
                <c:pt idx="253">
                  <c:v>2</c:v>
                </c:pt>
                <c:pt idx="254">
                  <c:v>2</c:v>
                </c:pt>
                <c:pt idx="255">
                  <c:v>2</c:v>
                </c:pt>
                <c:pt idx="256">
                  <c:v>2</c:v>
                </c:pt>
                <c:pt idx="257">
                  <c:v>2</c:v>
                </c:pt>
                <c:pt idx="258">
                  <c:v>2</c:v>
                </c:pt>
                <c:pt idx="259">
                  <c:v>2</c:v>
                </c:pt>
                <c:pt idx="260">
                  <c:v>2</c:v>
                </c:pt>
                <c:pt idx="261">
                  <c:v>2</c:v>
                </c:pt>
                <c:pt idx="262">
                  <c:v>2</c:v>
                </c:pt>
                <c:pt idx="263">
                  <c:v>2</c:v>
                </c:pt>
                <c:pt idx="264">
                  <c:v>2</c:v>
                </c:pt>
                <c:pt idx="265">
                  <c:v>2</c:v>
                </c:pt>
                <c:pt idx="266">
                  <c:v>2</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numCache>
            </c:numRef>
          </c:val>
          <c:extLst>
            <c:ext xmlns:c16="http://schemas.microsoft.com/office/drawing/2014/chart" uri="{C3380CC4-5D6E-409C-BE32-E72D297353CC}">
              <c16:uniqueId val="{00000000-70E5-4A9A-A253-782B9C07C680}"/>
            </c:ext>
          </c:extLst>
        </c:ser>
        <c:dLbls>
          <c:showLegendKey val="0"/>
          <c:showVal val="0"/>
          <c:showCatName val="0"/>
          <c:showSerName val="0"/>
          <c:showPercent val="0"/>
          <c:showBubbleSize val="0"/>
        </c:dLbls>
        <c:gapWidth val="219"/>
        <c:overlap val="-27"/>
        <c:axId val="253463424"/>
        <c:axId val="253481136"/>
      </c:barChart>
      <c:catAx>
        <c:axId val="25346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3481136"/>
        <c:crosses val="autoZero"/>
        <c:auto val="1"/>
        <c:lblAlgn val="ctr"/>
        <c:lblOffset val="100"/>
        <c:noMultiLvlLbl val="0"/>
      </c:catAx>
      <c:valAx>
        <c:axId val="253481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3463424"/>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fr-FR" b="1"/>
              <a:t>Bar</a:t>
            </a:r>
            <a:r>
              <a:rPr lang="fr-FR" b="1" baseline="0"/>
              <a:t> Graph</a:t>
            </a:r>
            <a:endParaRPr lang="fr-FR"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Feuil2!$C$5:$C$287</c:f>
              <c:strCache>
                <c:ptCount val="283"/>
                <c:pt idx="0">
                  <c:v>Google AdMob</c:v>
                </c:pt>
                <c:pt idx="1">
                  <c:v>Google Firebase Analytics</c:v>
                </c:pt>
                <c:pt idx="2">
                  <c:v>Google Analytics</c:v>
                </c:pt>
                <c:pt idx="3">
                  <c:v>Google Tag Manager</c:v>
                </c:pt>
                <c:pt idx="4">
                  <c:v>Facebook Login</c:v>
                </c:pt>
                <c:pt idx="5">
                  <c:v>Facebook Share</c:v>
                </c:pt>
                <c:pt idx="6">
                  <c:v>Facebook Analytics</c:v>
                </c:pt>
                <c:pt idx="7">
                  <c:v>Flurry</c:v>
                </c:pt>
                <c:pt idx="8">
                  <c:v>Inmobi</c:v>
                </c:pt>
                <c:pt idx="9">
                  <c:v>Facebook Ads</c:v>
                </c:pt>
                <c:pt idx="10">
                  <c:v>Facebook Places</c:v>
                </c:pt>
                <c:pt idx="11">
                  <c:v>Twitter MoPub</c:v>
                </c:pt>
                <c:pt idx="12">
                  <c:v>Unity3d Ads</c:v>
                </c:pt>
                <c:pt idx="13">
                  <c:v>AppsFlyer</c:v>
                </c:pt>
                <c:pt idx="14">
                  <c:v>AppLovin (MAX and SparkLabs)</c:v>
                </c:pt>
                <c:pt idx="15">
                  <c:v>Moat</c:v>
                </c:pt>
                <c:pt idx="16">
                  <c:v>Millennial Media</c:v>
                </c:pt>
                <c:pt idx="17">
                  <c:v>Vungle</c:v>
                </c:pt>
                <c:pt idx="18">
                  <c:v>ChartBoost</c:v>
                </c:pt>
                <c:pt idx="19">
                  <c:v>MixPanel</c:v>
                </c:pt>
                <c:pt idx="20">
                  <c:v>AdColony</c:v>
                </c:pt>
                <c:pt idx="21">
                  <c:v>Adjust</c:v>
                </c:pt>
                <c:pt idx="22">
                  <c:v>HockeyApp</c:v>
                </c:pt>
                <c:pt idx="23">
                  <c:v>Integral Ad Science</c:v>
                </c:pt>
                <c:pt idx="24">
                  <c:v>Google CrashLytics</c:v>
                </c:pt>
                <c:pt idx="25">
                  <c:v>Amazon Advertisement</c:v>
                </c:pt>
                <c:pt idx="26">
                  <c:v>AltBeacon</c:v>
                </c:pt>
                <c:pt idx="27">
                  <c:v>Tapjoy</c:v>
                </c:pt>
                <c:pt idx="28">
                  <c:v>OneSignal</c:v>
                </c:pt>
                <c:pt idx="29">
                  <c:v>Demdex</c:v>
                </c:pt>
                <c:pt idx="30">
                  <c:v>Branch</c:v>
                </c:pt>
                <c:pt idx="31">
                  <c:v>ironSource</c:v>
                </c:pt>
                <c:pt idx="32">
                  <c:v>myTarget</c:v>
                </c:pt>
                <c:pt idx="33">
                  <c:v>ATInternet</c:v>
                </c:pt>
                <c:pt idx="34">
                  <c:v>ComScore</c:v>
                </c:pt>
                <c:pt idx="35">
                  <c:v>Ogury Presage</c:v>
                </c:pt>
                <c:pt idx="36">
                  <c:v>Smart</c:v>
                </c:pt>
                <c:pt idx="37">
                  <c:v>Startapp</c:v>
                </c:pt>
                <c:pt idx="38">
                  <c:v>Audience Studio (Krux)</c:v>
                </c:pt>
                <c:pt idx="39">
                  <c:v>Mobvista</c:v>
                </c:pt>
                <c:pt idx="40">
                  <c:v>Appnext</c:v>
                </c:pt>
                <c:pt idx="41">
                  <c:v>MAdvertise</c:v>
                </c:pt>
                <c:pt idx="42">
                  <c:v>Tune</c:v>
                </c:pt>
                <c:pt idx="43">
                  <c:v>Localytics</c:v>
                </c:pt>
                <c:pt idx="44">
                  <c:v>AppMetrica</c:v>
                </c:pt>
                <c:pt idx="45">
                  <c:v>Nexage</c:v>
                </c:pt>
                <c:pt idx="46">
                  <c:v>Amplitude</c:v>
                </c:pt>
                <c:pt idx="47">
                  <c:v>Ad4Screen</c:v>
                </c:pt>
                <c:pt idx="48">
                  <c:v>Amazon Analytics (Amazon insights)</c:v>
                </c:pt>
                <c:pt idx="49">
                  <c:v>Duapps</c:v>
                </c:pt>
                <c:pt idx="50">
                  <c:v>Batch</c:v>
                </c:pt>
                <c:pt idx="51">
                  <c:v>Yandex Ad</c:v>
                </c:pt>
                <c:pt idx="52">
                  <c:v>Urbanairship</c:v>
                </c:pt>
                <c:pt idx="53">
                  <c:v>Braze (formerly Appboy)</c:v>
                </c:pt>
                <c:pt idx="54">
                  <c:v>Umeng Analytics</c:v>
                </c:pt>
                <c:pt idx="55">
                  <c:v>Cheetah Ads</c:v>
                </c:pt>
                <c:pt idx="56">
                  <c:v>Lisnr</c:v>
                </c:pt>
                <c:pt idx="57">
                  <c:v>Fyber</c:v>
                </c:pt>
                <c:pt idx="58">
                  <c:v>Apteligent by VMWare (formerly Critte..</c:v>
                </c:pt>
                <c:pt idx="59">
                  <c:v>Smaato</c:v>
                </c:pt>
                <c:pt idx="60">
                  <c:v>Omniture</c:v>
                </c:pt>
                <c:pt idx="61">
                  <c:v>HyprMX</c:v>
                </c:pt>
                <c:pt idx="62">
                  <c:v>Google Analytics Plugin (Cordova)</c:v>
                </c:pt>
                <c:pt idx="63">
                  <c:v>Bugly</c:v>
                </c:pt>
                <c:pt idx="64">
                  <c:v>New Relic</c:v>
                </c:pt>
                <c:pt idx="65">
                  <c:v>HelpShift</c:v>
                </c:pt>
                <c:pt idx="66">
                  <c:v>Mapbox</c:v>
                </c:pt>
                <c:pt idx="67">
                  <c:v>Alphonso</c:v>
                </c:pt>
                <c:pt idx="68">
                  <c:v>Appodeal</c:v>
                </c:pt>
                <c:pt idx="69">
                  <c:v>Pushwoosh</c:v>
                </c:pt>
                <c:pt idx="70">
                  <c:v>AppNexus</c:v>
                </c:pt>
                <c:pt idx="71">
                  <c:v>Gimbal</c:v>
                </c:pt>
                <c:pt idx="72">
                  <c:v>NativeX</c:v>
                </c:pt>
                <c:pt idx="73">
                  <c:v>Segment</c:v>
                </c:pt>
                <c:pt idx="74">
                  <c:v>AerServ</c:v>
                </c:pt>
                <c:pt idx="75">
                  <c:v>MobFox</c:v>
                </c:pt>
                <c:pt idx="76">
                  <c:v>AccountKit</c:v>
                </c:pt>
                <c:pt idx="77">
                  <c:v>Bugsnag</c:v>
                </c:pt>
                <c:pt idx="78">
                  <c:v>Brightcove</c:v>
                </c:pt>
                <c:pt idx="79">
                  <c:v>LeanPlum</c:v>
                </c:pt>
                <c:pt idx="80">
                  <c:v>Yinzcam Sobek</c:v>
                </c:pt>
                <c:pt idx="81">
                  <c:v>GameAnalytics</c:v>
                </c:pt>
                <c:pt idx="82">
                  <c:v>OutBrain</c:v>
                </c:pt>
                <c:pt idx="83">
                  <c:v>PubNative</c:v>
                </c:pt>
                <c:pt idx="84">
                  <c:v>Splunk MINT</c:v>
                </c:pt>
                <c:pt idx="85">
                  <c:v>Heyzap (bought by Fyber)</c:v>
                </c:pt>
                <c:pt idx="86">
                  <c:v>Kochava</c:v>
                </c:pt>
                <c:pt idx="87">
                  <c:v>AppSee</c:v>
                </c:pt>
                <c:pt idx="88">
                  <c:v>Mobile Engagement</c:v>
                </c:pt>
                <c:pt idx="89">
                  <c:v>Apptimize</c:v>
                </c:pt>
                <c:pt idx="90">
                  <c:v>Quantcast</c:v>
                </c:pt>
                <c:pt idx="91">
                  <c:v>Cloudmobi</c:v>
                </c:pt>
                <c:pt idx="92">
                  <c:v>Radius Networks</c:v>
                </c:pt>
                <c:pt idx="93">
                  <c:v>Receptiv (formerly Mediabrix)</c:v>
                </c:pt>
                <c:pt idx="94">
                  <c:v>Swrve</c:v>
                </c:pt>
                <c:pt idx="95">
                  <c:v>Teemo</c:v>
                </c:pt>
                <c:pt idx="96">
                  <c:v>Inneractive</c:v>
                </c:pt>
                <c:pt idx="97">
                  <c:v>FreeWheel</c:v>
                </c:pt>
                <c:pt idx="98">
                  <c:v>INFOnline</c:v>
                </c:pt>
                <c:pt idx="99">
                  <c:v>Matomo (Piwik)</c:v>
                </c:pt>
                <c:pt idx="100">
                  <c:v>Apptentive</c:v>
                </c:pt>
                <c:pt idx="101">
                  <c:v>AdBuddiz</c:v>
                </c:pt>
                <c:pt idx="102">
                  <c:v>AppMonet</c:v>
                </c:pt>
                <c:pt idx="103">
                  <c:v>Conviva</c:v>
                </c:pt>
                <c:pt idx="104">
                  <c:v>Retency</c:v>
                </c:pt>
                <c:pt idx="105">
                  <c:v>Tencent Stats</c:v>
                </c:pt>
                <c:pt idx="106">
                  <c:v>Appcelerator Analytics</c:v>
                </c:pt>
                <c:pt idx="107">
                  <c:v>Glispa Connect (Formerly Avocarrot)</c:v>
                </c:pt>
                <c:pt idx="108">
                  <c:v>Instabug</c:v>
                </c:pt>
                <c:pt idx="109">
                  <c:v>Optimizely</c:v>
                </c:pt>
                <c:pt idx="110">
                  <c:v>TagCommander (Commanders Act.)</c:v>
                </c:pt>
                <c:pt idx="111">
                  <c:v>Tealium</c:v>
                </c:pt>
                <c:pt idx="112">
                  <c:v>Baidu Location</c:v>
                </c:pt>
                <c:pt idx="113">
                  <c:v>Cuebiq</c:v>
                </c:pt>
                <c:pt idx="114">
                  <c:v>JW Player</c:v>
                </c:pt>
                <c:pt idx="115">
                  <c:v>Gigya</c:v>
                </c:pt>
                <c:pt idx="116">
                  <c:v>Revmob</c:v>
                </c:pt>
                <c:pt idx="117">
                  <c:v>Teads</c:v>
                </c:pt>
                <c:pt idx="118">
                  <c:v>Ooyala</c:v>
                </c:pt>
                <c:pt idx="119">
                  <c:v>Supersonic Ads</c:v>
                </c:pt>
                <c:pt idx="120">
                  <c:v>Facebook Notifications</c:v>
                </c:pt>
                <c:pt idx="121">
                  <c:v>Mozilla Telemetry</c:v>
                </c:pt>
                <c:pt idx="122">
                  <c:v>Nielsen</c:v>
                </c:pt>
                <c:pt idx="123">
                  <c:v>Altamob</c:v>
                </c:pt>
                <c:pt idx="124">
                  <c:v>Pusher</c:v>
                </c:pt>
                <c:pt idx="125">
                  <c:v>Soomla</c:v>
                </c:pt>
                <c:pt idx="126">
                  <c:v>YuMe</c:v>
                </c:pt>
                <c:pt idx="127">
                  <c:v>Adincube</c:v>
                </c:pt>
                <c:pt idx="128">
                  <c:v>AppBrain</c:v>
                </c:pt>
                <c:pt idx="129">
                  <c:v>MobPower</c:v>
                </c:pt>
                <c:pt idx="130">
                  <c:v>Tapstream</c:v>
                </c:pt>
                <c:pt idx="131">
                  <c:v>BlueKai (acquired by Oracle)</c:v>
                </c:pt>
                <c:pt idx="132">
                  <c:v>Singlespot</c:v>
                </c:pt>
                <c:pt idx="133">
                  <c:v>Tenjin</c:v>
                </c:pt>
                <c:pt idx="134">
                  <c:v>IQzone</c:v>
                </c:pt>
                <c:pt idx="135">
                  <c:v>Taboola</c:v>
                </c:pt>
                <c:pt idx="136">
                  <c:v>Appdynamics</c:v>
                </c:pt>
                <c:pt idx="137">
                  <c:v>Auditude</c:v>
                </c:pt>
                <c:pt idx="138">
                  <c:v>Baidu Mobile Stat</c:v>
                </c:pt>
                <c:pt idx="139">
                  <c:v>Rubicon Project</c:v>
                </c:pt>
                <c:pt idx="140">
                  <c:v>myTracker</c:v>
                </c:pt>
                <c:pt idx="141">
                  <c:v>TNK Factory</c:v>
                </c:pt>
                <c:pt idx="142">
                  <c:v>Vectaury</c:v>
                </c:pt>
                <c:pt idx="143">
                  <c:v>Weborama</c:v>
                </c:pt>
                <c:pt idx="144">
                  <c:v>CleverTap</c:v>
                </c:pt>
                <c:pt idx="145">
                  <c:v>Countly</c:v>
                </c:pt>
                <c:pt idx="146">
                  <c:v>Roximity</c:v>
                </c:pt>
                <c:pt idx="147">
                  <c:v>Scandit</c:v>
                </c:pt>
                <c:pt idx="148">
                  <c:v>Add Apt Tr</c:v>
                </c:pt>
                <c:pt idx="149">
                  <c:v>Axonix</c:v>
                </c:pt>
                <c:pt idx="150">
                  <c:v>Chartbeat</c:v>
                </c:pt>
                <c:pt idx="151">
                  <c:v>Kiip</c:v>
                </c:pt>
                <c:pt idx="152">
                  <c:v>FidZup</c:v>
                </c:pt>
                <c:pt idx="153">
                  <c:v>Keen</c:v>
                </c:pt>
                <c:pt idx="154">
                  <c:v>PubMatic</c:v>
                </c:pt>
                <c:pt idx="155">
                  <c:v>Webtrends</c:v>
                </c:pt>
                <c:pt idx="156">
                  <c:v>Widespace</c:v>
                </c:pt>
                <c:pt idx="157">
                  <c:v>mParticle</c:v>
                </c:pt>
                <c:pt idx="158">
                  <c:v>Adbrix</c:v>
                </c:pt>
                <c:pt idx="159">
                  <c:v>Apsalar</c:v>
                </c:pt>
                <c:pt idx="160">
                  <c:v>Estimote</c:v>
                </c:pt>
                <c:pt idx="161">
                  <c:v>ExactTarget</c:v>
                </c:pt>
                <c:pt idx="162">
                  <c:v>Gemius HeatMap</c:v>
                </c:pt>
                <c:pt idx="163">
                  <c:v>In Loco</c:v>
                </c:pt>
                <c:pt idx="164">
                  <c:v>OpenX</c:v>
                </c:pt>
                <c:pt idx="165">
                  <c:v>PingStart</c:v>
                </c:pt>
                <c:pt idx="166">
                  <c:v>Upsight</c:v>
                </c:pt>
                <c:pt idx="167">
                  <c:v>deltaDNA</c:v>
                </c:pt>
                <c:pt idx="168">
                  <c:v>Aurora Mobile JPush</c:v>
                </c:pt>
                <c:pt idx="169">
                  <c:v>Fyber SponsorPay</c:v>
                </c:pt>
                <c:pt idx="170">
                  <c:v>Loggly</c:v>
                </c:pt>
                <c:pt idx="171">
                  <c:v>Microsoft Visual Studio App Center An..</c:v>
                </c:pt>
                <c:pt idx="172">
                  <c:v>Pilgrim by Foursquare</c:v>
                </c:pt>
                <c:pt idx="173">
                  <c:v>Schibsted</c:v>
                </c:pt>
                <c:pt idx="174">
                  <c:v>TalkingData</c:v>
                </c:pt>
                <c:pt idx="175">
                  <c:v>Verve</c:v>
                </c:pt>
                <c:pt idx="176">
                  <c:v>Baidu Map</c:v>
                </c:pt>
                <c:pt idx="177">
                  <c:v>Bugfender</c:v>
                </c:pt>
                <c:pt idx="178">
                  <c:v>MDOTM</c:v>
                </c:pt>
                <c:pt idx="179">
                  <c:v>Metrics</c:v>
                </c:pt>
                <c:pt idx="180">
                  <c:v>Pollfish</c:v>
                </c:pt>
                <c:pt idx="181">
                  <c:v>Snowplow</c:v>
                </c:pt>
                <c:pt idx="182">
                  <c:v>Umeng Feedback</c:v>
                </c:pt>
                <c:pt idx="183">
                  <c:v>nend</c:v>
                </c:pt>
                <c:pt idx="184">
                  <c:v>Backelite</c:v>
                </c:pt>
                <c:pt idx="185">
                  <c:v>Cauly</c:v>
                </c:pt>
                <c:pt idx="186">
                  <c:v>Dynatrace</c:v>
                </c:pt>
                <c:pt idx="187">
                  <c:v>Fiksu</c:v>
                </c:pt>
                <c:pt idx="188">
                  <c:v>FollowAnalytics</c:v>
                </c:pt>
                <c:pt idx="189">
                  <c:v>Ligatus</c:v>
                </c:pt>
                <c:pt idx="190">
                  <c:v>Lotame</c:v>
                </c:pt>
                <c:pt idx="191">
                  <c:v>Salesforce Marketing Cloud</c:v>
                </c:pt>
                <c:pt idx="192">
                  <c:v>Singular</c:v>
                </c:pt>
                <c:pt idx="193">
                  <c:v>Sync2Ad</c:v>
                </c:pt>
                <c:pt idx="194">
                  <c:v>Twine Data</c:v>
                </c:pt>
                <c:pt idx="195">
                  <c:v>Eulerian</c:v>
                </c:pt>
                <c:pt idx="196">
                  <c:v>Microsoft Visual Studio App Center Cr..</c:v>
                </c:pt>
                <c:pt idx="197">
                  <c:v>Tapdaq</c:v>
                </c:pt>
                <c:pt idx="198">
                  <c:v>AdsWizz</c:v>
                </c:pt>
                <c:pt idx="199">
                  <c:v>Areametrics</c:v>
                </c:pt>
                <c:pt idx="200">
                  <c:v>Carnival</c:v>
                </c:pt>
                <c:pt idx="201">
                  <c:v>Kontakt</c:v>
                </c:pt>
                <c:pt idx="202">
                  <c:v>Signal360</c:v>
                </c:pt>
                <c:pt idx="203">
                  <c:v>BeaconsInSpace (Fysical)</c:v>
                </c:pt>
                <c:pt idx="204">
                  <c:v>Criteo</c:v>
                </c:pt>
                <c:pt idx="205">
                  <c:v>Moodmedia</c:v>
                </c:pt>
                <c:pt idx="206">
                  <c:v>SilverPush</c:v>
                </c:pt>
                <c:pt idx="207">
                  <c:v>Taplytics</c:v>
                </c:pt>
                <c:pt idx="208">
                  <c:v>ACRCloud</c:v>
                </c:pt>
                <c:pt idx="209">
                  <c:v>Adot</c:v>
                </c:pt>
                <c:pt idx="210">
                  <c:v>Colocator</c:v>
                </c:pt>
                <c:pt idx="211">
                  <c:v>OtherLevels</c:v>
                </c:pt>
                <c:pt idx="212">
                  <c:v>Sense360</c:v>
                </c:pt>
                <c:pt idx="213">
                  <c:v>UXCam</c:v>
                </c:pt>
                <c:pt idx="214">
                  <c:v>AdFit (Daum)</c:v>
                </c:pt>
                <c:pt idx="215">
                  <c:v>Factual</c:v>
                </c:pt>
                <c:pt idx="216">
                  <c:v>Glympse</c:v>
                </c:pt>
                <c:pt idx="217">
                  <c:v>TeleQuid</c:v>
                </c:pt>
                <c:pt idx="218">
                  <c:v>Tencent Weiyun</c:v>
                </c:pt>
                <c:pt idx="219">
                  <c:v>Tutela</c:v>
                </c:pt>
                <c:pt idx="220">
                  <c:v>Amazon Mobile Associates</c:v>
                </c:pt>
                <c:pt idx="221">
                  <c:v>Bazaarvoice</c:v>
                </c:pt>
                <c:pt idx="222">
                  <c:v>DOV-E</c:v>
                </c:pt>
                <c:pt idx="223">
                  <c:v>Foresee</c:v>
                </c:pt>
                <c:pt idx="224">
                  <c:v>Houndify</c:v>
                </c:pt>
                <c:pt idx="225">
                  <c:v>S4M</c:v>
                </c:pt>
                <c:pt idx="226">
                  <c:v>Sensors Analytics</c:v>
                </c:pt>
                <c:pt idx="227">
                  <c:v>WeChat Location</c:v>
                </c:pt>
                <c:pt idx="228">
                  <c:v>maio by i-mobile</c:v>
                </c:pt>
                <c:pt idx="229">
                  <c:v>Alohalytics</c:v>
                </c:pt>
                <c:pt idx="230">
                  <c:v>CallDorado</c:v>
                </c:pt>
                <c:pt idx="231">
                  <c:v>Ensighten</c:v>
                </c:pt>
                <c:pt idx="232">
                  <c:v>Inrix</c:v>
                </c:pt>
                <c:pt idx="233">
                  <c:v>Locuslabs</c:v>
                </c:pt>
                <c:pt idx="234">
                  <c:v>Metaps</c:v>
                </c:pt>
                <c:pt idx="235">
                  <c:v>Placed</c:v>
                </c:pt>
                <c:pt idx="236">
                  <c:v>Tealeaf</c:v>
                </c:pt>
                <c:pt idx="237">
                  <c:v>Tinder Analytics</c:v>
                </c:pt>
                <c:pt idx="238">
                  <c:v>Uber Analytics</c:v>
                </c:pt>
                <c:pt idx="239">
                  <c:v>adPOPcorn</c:v>
                </c:pt>
                <c:pt idx="240">
                  <c:v>ADLIB</c:v>
                </c:pt>
                <c:pt idx="241">
                  <c:v>AMoAd</c:v>
                </c:pt>
                <c:pt idx="242">
                  <c:v>Baidu Mobile Ads</c:v>
                </c:pt>
                <c:pt idx="243">
                  <c:v>Display</c:v>
                </c:pt>
                <c:pt idx="244">
                  <c:v>Parse.ly</c:v>
                </c:pt>
                <c:pt idx="245">
                  <c:v>PushSpring</c:v>
                </c:pt>
                <c:pt idx="246">
                  <c:v>Repro</c:v>
                </c:pt>
                <c:pt idx="247">
                  <c:v>Wootric</c:v>
                </c:pt>
                <c:pt idx="248">
                  <c:v>YouAppi</c:v>
                </c:pt>
                <c:pt idx="249">
                  <c:v>flymob</c:v>
                </c:pt>
                <c:pt idx="250">
                  <c:v>360Dialog</c:v>
                </c:pt>
                <c:pt idx="251">
                  <c:v>Aarki</c:v>
                </c:pt>
                <c:pt idx="252">
                  <c:v>AdAdapted</c:v>
                </c:pt>
                <c:pt idx="253">
                  <c:v>Adfurikun</c:v>
                </c:pt>
                <c:pt idx="254">
                  <c:v>Admixer</c:v>
                </c:pt>
                <c:pt idx="255">
                  <c:v>Amobee</c:v>
                </c:pt>
                <c:pt idx="256">
                  <c:v>Bitly</c:v>
                </c:pt>
                <c:pt idx="257">
                  <c:v>Bugsee</c:v>
                </c:pt>
                <c:pt idx="258">
                  <c:v>IAB Open Measurement</c:v>
                </c:pt>
                <c:pt idx="259">
                  <c:v>InMarket</c:v>
                </c:pt>
                <c:pt idx="260">
                  <c:v>Kissmetrics</c:v>
                </c:pt>
                <c:pt idx="261">
                  <c:v>MoEngage</c:v>
                </c:pt>
                <c:pt idx="262">
                  <c:v>OpenLocate</c:v>
                </c:pt>
                <c:pt idx="263">
                  <c:v>Reveal Mobile</c:v>
                </c:pt>
                <c:pt idx="264">
                  <c:v>Sentiance</c:v>
                </c:pt>
                <c:pt idx="265">
                  <c:v>Tencent Map LBS</c:v>
                </c:pt>
                <c:pt idx="266">
                  <c:v>Webtrekk</c:v>
                </c:pt>
                <c:pt idx="267">
                  <c:v>Adform</c:v>
                </c:pt>
                <c:pt idx="268">
                  <c:v>Admost</c:v>
                </c:pt>
                <c:pt idx="269">
                  <c:v>Applause</c:v>
                </c:pt>
                <c:pt idx="270">
                  <c:v>Baidu Maps</c:v>
                </c:pt>
                <c:pt idx="271">
                  <c:v>Baidu Navigation</c:v>
                </c:pt>
                <c:pt idx="272">
                  <c:v>Dynamic Yield</c:v>
                </c:pt>
                <c:pt idx="273">
                  <c:v>Emarsys Predict</c:v>
                </c:pt>
                <c:pt idx="274">
                  <c:v>Enhance</c:v>
                </c:pt>
                <c:pt idx="275">
                  <c:v>Facebook Audience</c:v>
                </c:pt>
                <c:pt idx="276">
                  <c:v>KIDOZ</c:v>
                </c:pt>
                <c:pt idx="277">
                  <c:v>Mail.ru</c:v>
                </c:pt>
                <c:pt idx="278">
                  <c:v>Persona.ly</c:v>
                </c:pt>
                <c:pt idx="279">
                  <c:v>Sensoro</c:v>
                </c:pt>
                <c:pt idx="280">
                  <c:v>ShallWeAD</c:v>
                </c:pt>
                <c:pt idx="281">
                  <c:v>Shopkick</c:v>
                </c:pt>
                <c:pt idx="282">
                  <c:v>Tencent MTA</c:v>
                </c:pt>
              </c:strCache>
            </c:strRef>
          </c:cat>
          <c:val>
            <c:numRef>
              <c:f>Feuil2!$D$5:$D$287</c:f>
              <c:numCache>
                <c:formatCode>General</c:formatCode>
                <c:ptCount val="283"/>
                <c:pt idx="0">
                  <c:v>4522</c:v>
                </c:pt>
                <c:pt idx="1">
                  <c:v>4011</c:v>
                </c:pt>
                <c:pt idx="2">
                  <c:v>3832</c:v>
                </c:pt>
                <c:pt idx="3">
                  <c:v>3101</c:v>
                </c:pt>
                <c:pt idx="4">
                  <c:v>2601</c:v>
                </c:pt>
                <c:pt idx="5">
                  <c:v>2511</c:v>
                </c:pt>
                <c:pt idx="6">
                  <c:v>2411</c:v>
                </c:pt>
                <c:pt idx="7">
                  <c:v>1842</c:v>
                </c:pt>
                <c:pt idx="8">
                  <c:v>1621</c:v>
                </c:pt>
                <c:pt idx="9">
                  <c:v>1603</c:v>
                </c:pt>
                <c:pt idx="10">
                  <c:v>1178</c:v>
                </c:pt>
                <c:pt idx="11">
                  <c:v>963</c:v>
                </c:pt>
                <c:pt idx="12">
                  <c:v>810</c:v>
                </c:pt>
                <c:pt idx="13">
                  <c:v>759</c:v>
                </c:pt>
                <c:pt idx="14">
                  <c:v>740</c:v>
                </c:pt>
                <c:pt idx="15">
                  <c:v>658</c:v>
                </c:pt>
                <c:pt idx="16">
                  <c:v>636</c:v>
                </c:pt>
                <c:pt idx="17">
                  <c:v>541</c:v>
                </c:pt>
                <c:pt idx="18">
                  <c:v>523</c:v>
                </c:pt>
                <c:pt idx="19">
                  <c:v>515</c:v>
                </c:pt>
                <c:pt idx="20">
                  <c:v>512</c:v>
                </c:pt>
                <c:pt idx="21">
                  <c:v>500</c:v>
                </c:pt>
                <c:pt idx="22">
                  <c:v>452</c:v>
                </c:pt>
                <c:pt idx="23">
                  <c:v>324</c:v>
                </c:pt>
                <c:pt idx="24">
                  <c:v>318</c:v>
                </c:pt>
                <c:pt idx="25">
                  <c:v>299</c:v>
                </c:pt>
                <c:pt idx="26">
                  <c:v>294</c:v>
                </c:pt>
                <c:pt idx="27">
                  <c:v>289</c:v>
                </c:pt>
                <c:pt idx="28">
                  <c:v>272</c:v>
                </c:pt>
                <c:pt idx="29">
                  <c:v>262</c:v>
                </c:pt>
                <c:pt idx="30">
                  <c:v>252</c:v>
                </c:pt>
                <c:pt idx="31">
                  <c:v>231</c:v>
                </c:pt>
                <c:pt idx="32">
                  <c:v>221</c:v>
                </c:pt>
                <c:pt idx="33">
                  <c:v>212</c:v>
                </c:pt>
                <c:pt idx="34">
                  <c:v>212</c:v>
                </c:pt>
                <c:pt idx="35">
                  <c:v>207</c:v>
                </c:pt>
                <c:pt idx="36">
                  <c:v>203</c:v>
                </c:pt>
                <c:pt idx="37">
                  <c:v>199</c:v>
                </c:pt>
                <c:pt idx="38">
                  <c:v>194</c:v>
                </c:pt>
                <c:pt idx="39">
                  <c:v>180</c:v>
                </c:pt>
                <c:pt idx="40">
                  <c:v>171</c:v>
                </c:pt>
                <c:pt idx="41">
                  <c:v>164</c:v>
                </c:pt>
                <c:pt idx="42">
                  <c:v>164</c:v>
                </c:pt>
                <c:pt idx="43">
                  <c:v>156</c:v>
                </c:pt>
                <c:pt idx="44">
                  <c:v>149</c:v>
                </c:pt>
                <c:pt idx="45">
                  <c:v>146</c:v>
                </c:pt>
                <c:pt idx="46">
                  <c:v>140</c:v>
                </c:pt>
                <c:pt idx="47">
                  <c:v>134</c:v>
                </c:pt>
                <c:pt idx="48">
                  <c:v>126</c:v>
                </c:pt>
                <c:pt idx="49">
                  <c:v>124</c:v>
                </c:pt>
                <c:pt idx="50">
                  <c:v>123</c:v>
                </c:pt>
                <c:pt idx="51">
                  <c:v>123</c:v>
                </c:pt>
                <c:pt idx="52">
                  <c:v>120</c:v>
                </c:pt>
                <c:pt idx="53">
                  <c:v>116</c:v>
                </c:pt>
                <c:pt idx="54">
                  <c:v>112</c:v>
                </c:pt>
                <c:pt idx="55">
                  <c:v>105</c:v>
                </c:pt>
                <c:pt idx="56">
                  <c:v>105</c:v>
                </c:pt>
                <c:pt idx="57">
                  <c:v>103</c:v>
                </c:pt>
                <c:pt idx="58">
                  <c:v>101</c:v>
                </c:pt>
                <c:pt idx="59">
                  <c:v>101</c:v>
                </c:pt>
                <c:pt idx="60">
                  <c:v>99</c:v>
                </c:pt>
                <c:pt idx="61">
                  <c:v>91</c:v>
                </c:pt>
                <c:pt idx="62">
                  <c:v>90</c:v>
                </c:pt>
                <c:pt idx="63">
                  <c:v>85</c:v>
                </c:pt>
                <c:pt idx="64">
                  <c:v>84</c:v>
                </c:pt>
                <c:pt idx="65">
                  <c:v>83</c:v>
                </c:pt>
                <c:pt idx="66">
                  <c:v>83</c:v>
                </c:pt>
                <c:pt idx="67">
                  <c:v>81</c:v>
                </c:pt>
                <c:pt idx="68">
                  <c:v>80</c:v>
                </c:pt>
                <c:pt idx="69">
                  <c:v>80</c:v>
                </c:pt>
                <c:pt idx="70">
                  <c:v>78</c:v>
                </c:pt>
                <c:pt idx="71">
                  <c:v>78</c:v>
                </c:pt>
                <c:pt idx="72">
                  <c:v>78</c:v>
                </c:pt>
                <c:pt idx="73">
                  <c:v>73</c:v>
                </c:pt>
                <c:pt idx="74">
                  <c:v>70</c:v>
                </c:pt>
                <c:pt idx="75">
                  <c:v>70</c:v>
                </c:pt>
                <c:pt idx="76">
                  <c:v>67</c:v>
                </c:pt>
                <c:pt idx="77">
                  <c:v>63</c:v>
                </c:pt>
                <c:pt idx="78">
                  <c:v>62</c:v>
                </c:pt>
                <c:pt idx="79">
                  <c:v>62</c:v>
                </c:pt>
                <c:pt idx="80">
                  <c:v>62</c:v>
                </c:pt>
                <c:pt idx="81">
                  <c:v>58</c:v>
                </c:pt>
                <c:pt idx="82">
                  <c:v>57</c:v>
                </c:pt>
                <c:pt idx="83">
                  <c:v>56</c:v>
                </c:pt>
                <c:pt idx="84">
                  <c:v>56</c:v>
                </c:pt>
                <c:pt idx="85">
                  <c:v>53</c:v>
                </c:pt>
                <c:pt idx="86">
                  <c:v>52</c:v>
                </c:pt>
                <c:pt idx="87">
                  <c:v>44</c:v>
                </c:pt>
                <c:pt idx="88">
                  <c:v>44</c:v>
                </c:pt>
                <c:pt idx="89">
                  <c:v>43</c:v>
                </c:pt>
                <c:pt idx="90">
                  <c:v>43</c:v>
                </c:pt>
                <c:pt idx="91">
                  <c:v>41</c:v>
                </c:pt>
                <c:pt idx="92">
                  <c:v>41</c:v>
                </c:pt>
                <c:pt idx="93">
                  <c:v>41</c:v>
                </c:pt>
                <c:pt idx="94">
                  <c:v>39</c:v>
                </c:pt>
                <c:pt idx="95">
                  <c:v>39</c:v>
                </c:pt>
                <c:pt idx="96">
                  <c:v>38</c:v>
                </c:pt>
                <c:pt idx="97">
                  <c:v>35</c:v>
                </c:pt>
                <c:pt idx="98">
                  <c:v>35</c:v>
                </c:pt>
                <c:pt idx="99">
                  <c:v>35</c:v>
                </c:pt>
                <c:pt idx="100">
                  <c:v>34</c:v>
                </c:pt>
                <c:pt idx="101">
                  <c:v>33</c:v>
                </c:pt>
                <c:pt idx="102">
                  <c:v>33</c:v>
                </c:pt>
                <c:pt idx="103">
                  <c:v>33</c:v>
                </c:pt>
                <c:pt idx="104">
                  <c:v>33</c:v>
                </c:pt>
                <c:pt idx="105">
                  <c:v>33</c:v>
                </c:pt>
                <c:pt idx="106">
                  <c:v>32</c:v>
                </c:pt>
                <c:pt idx="107">
                  <c:v>31</c:v>
                </c:pt>
                <c:pt idx="108">
                  <c:v>31</c:v>
                </c:pt>
                <c:pt idx="109">
                  <c:v>31</c:v>
                </c:pt>
                <c:pt idx="110">
                  <c:v>31</c:v>
                </c:pt>
                <c:pt idx="111">
                  <c:v>31</c:v>
                </c:pt>
                <c:pt idx="112">
                  <c:v>30</c:v>
                </c:pt>
                <c:pt idx="113">
                  <c:v>30</c:v>
                </c:pt>
                <c:pt idx="114">
                  <c:v>30</c:v>
                </c:pt>
                <c:pt idx="115">
                  <c:v>29</c:v>
                </c:pt>
                <c:pt idx="116">
                  <c:v>29</c:v>
                </c:pt>
                <c:pt idx="117">
                  <c:v>29</c:v>
                </c:pt>
                <c:pt idx="118">
                  <c:v>28</c:v>
                </c:pt>
                <c:pt idx="119">
                  <c:v>28</c:v>
                </c:pt>
                <c:pt idx="120">
                  <c:v>27</c:v>
                </c:pt>
                <c:pt idx="121">
                  <c:v>27</c:v>
                </c:pt>
                <c:pt idx="122">
                  <c:v>27</c:v>
                </c:pt>
                <c:pt idx="123">
                  <c:v>26</c:v>
                </c:pt>
                <c:pt idx="124">
                  <c:v>26</c:v>
                </c:pt>
                <c:pt idx="125">
                  <c:v>26</c:v>
                </c:pt>
                <c:pt idx="126">
                  <c:v>25</c:v>
                </c:pt>
                <c:pt idx="127">
                  <c:v>24</c:v>
                </c:pt>
                <c:pt idx="128">
                  <c:v>24</c:v>
                </c:pt>
                <c:pt idx="129">
                  <c:v>23</c:v>
                </c:pt>
                <c:pt idx="130">
                  <c:v>23</c:v>
                </c:pt>
                <c:pt idx="131">
                  <c:v>22</c:v>
                </c:pt>
                <c:pt idx="132">
                  <c:v>22</c:v>
                </c:pt>
                <c:pt idx="133">
                  <c:v>22</c:v>
                </c:pt>
                <c:pt idx="134">
                  <c:v>21</c:v>
                </c:pt>
                <c:pt idx="135">
                  <c:v>21</c:v>
                </c:pt>
                <c:pt idx="136">
                  <c:v>20</c:v>
                </c:pt>
                <c:pt idx="137">
                  <c:v>20</c:v>
                </c:pt>
                <c:pt idx="138">
                  <c:v>20</c:v>
                </c:pt>
                <c:pt idx="139">
                  <c:v>20</c:v>
                </c:pt>
                <c:pt idx="140">
                  <c:v>20</c:v>
                </c:pt>
                <c:pt idx="141">
                  <c:v>19</c:v>
                </c:pt>
                <c:pt idx="142">
                  <c:v>19</c:v>
                </c:pt>
                <c:pt idx="143">
                  <c:v>19</c:v>
                </c:pt>
                <c:pt idx="144">
                  <c:v>18</c:v>
                </c:pt>
                <c:pt idx="145">
                  <c:v>18</c:v>
                </c:pt>
                <c:pt idx="146">
                  <c:v>18</c:v>
                </c:pt>
                <c:pt idx="147">
                  <c:v>18</c:v>
                </c:pt>
                <c:pt idx="148">
                  <c:v>17</c:v>
                </c:pt>
                <c:pt idx="149">
                  <c:v>17</c:v>
                </c:pt>
                <c:pt idx="150">
                  <c:v>17</c:v>
                </c:pt>
                <c:pt idx="151">
                  <c:v>17</c:v>
                </c:pt>
                <c:pt idx="152">
                  <c:v>16</c:v>
                </c:pt>
                <c:pt idx="153">
                  <c:v>15</c:v>
                </c:pt>
                <c:pt idx="154">
                  <c:v>15</c:v>
                </c:pt>
                <c:pt idx="155">
                  <c:v>15</c:v>
                </c:pt>
                <c:pt idx="156">
                  <c:v>15</c:v>
                </c:pt>
                <c:pt idx="157">
                  <c:v>15</c:v>
                </c:pt>
                <c:pt idx="158">
                  <c:v>14</c:v>
                </c:pt>
                <c:pt idx="159">
                  <c:v>14</c:v>
                </c:pt>
                <c:pt idx="160">
                  <c:v>14</c:v>
                </c:pt>
                <c:pt idx="161">
                  <c:v>14</c:v>
                </c:pt>
                <c:pt idx="162">
                  <c:v>14</c:v>
                </c:pt>
                <c:pt idx="163">
                  <c:v>14</c:v>
                </c:pt>
                <c:pt idx="164">
                  <c:v>14</c:v>
                </c:pt>
                <c:pt idx="165">
                  <c:v>14</c:v>
                </c:pt>
                <c:pt idx="166">
                  <c:v>14</c:v>
                </c:pt>
                <c:pt idx="167">
                  <c:v>14</c:v>
                </c:pt>
                <c:pt idx="168">
                  <c:v>13</c:v>
                </c:pt>
                <c:pt idx="169">
                  <c:v>13</c:v>
                </c:pt>
                <c:pt idx="170">
                  <c:v>13</c:v>
                </c:pt>
                <c:pt idx="171">
                  <c:v>13</c:v>
                </c:pt>
                <c:pt idx="172">
                  <c:v>13</c:v>
                </c:pt>
                <c:pt idx="173">
                  <c:v>13</c:v>
                </c:pt>
                <c:pt idx="174">
                  <c:v>13</c:v>
                </c:pt>
                <c:pt idx="175">
                  <c:v>13</c:v>
                </c:pt>
                <c:pt idx="176">
                  <c:v>12</c:v>
                </c:pt>
                <c:pt idx="177">
                  <c:v>12</c:v>
                </c:pt>
                <c:pt idx="178">
                  <c:v>12</c:v>
                </c:pt>
                <c:pt idx="179">
                  <c:v>12</c:v>
                </c:pt>
                <c:pt idx="180">
                  <c:v>12</c:v>
                </c:pt>
                <c:pt idx="181">
                  <c:v>12</c:v>
                </c:pt>
                <c:pt idx="182">
                  <c:v>12</c:v>
                </c:pt>
                <c:pt idx="183">
                  <c:v>12</c:v>
                </c:pt>
                <c:pt idx="184">
                  <c:v>11</c:v>
                </c:pt>
                <c:pt idx="185">
                  <c:v>11</c:v>
                </c:pt>
                <c:pt idx="186">
                  <c:v>11</c:v>
                </c:pt>
                <c:pt idx="187">
                  <c:v>11</c:v>
                </c:pt>
                <c:pt idx="188">
                  <c:v>11</c:v>
                </c:pt>
                <c:pt idx="189">
                  <c:v>11</c:v>
                </c:pt>
                <c:pt idx="190">
                  <c:v>11</c:v>
                </c:pt>
                <c:pt idx="191">
                  <c:v>11</c:v>
                </c:pt>
                <c:pt idx="192">
                  <c:v>11</c:v>
                </c:pt>
                <c:pt idx="193">
                  <c:v>11</c:v>
                </c:pt>
                <c:pt idx="194">
                  <c:v>11</c:v>
                </c:pt>
                <c:pt idx="195">
                  <c:v>10</c:v>
                </c:pt>
                <c:pt idx="196">
                  <c:v>10</c:v>
                </c:pt>
                <c:pt idx="197">
                  <c:v>10</c:v>
                </c:pt>
                <c:pt idx="198">
                  <c:v>9</c:v>
                </c:pt>
                <c:pt idx="199">
                  <c:v>9</c:v>
                </c:pt>
                <c:pt idx="200">
                  <c:v>9</c:v>
                </c:pt>
                <c:pt idx="201">
                  <c:v>9</c:v>
                </c:pt>
                <c:pt idx="202">
                  <c:v>9</c:v>
                </c:pt>
                <c:pt idx="203">
                  <c:v>8</c:v>
                </c:pt>
                <c:pt idx="204">
                  <c:v>8</c:v>
                </c:pt>
                <c:pt idx="205">
                  <c:v>8</c:v>
                </c:pt>
                <c:pt idx="206">
                  <c:v>8</c:v>
                </c:pt>
                <c:pt idx="207">
                  <c:v>8</c:v>
                </c:pt>
                <c:pt idx="208">
                  <c:v>7</c:v>
                </c:pt>
                <c:pt idx="209">
                  <c:v>7</c:v>
                </c:pt>
                <c:pt idx="210">
                  <c:v>7</c:v>
                </c:pt>
                <c:pt idx="211">
                  <c:v>7</c:v>
                </c:pt>
                <c:pt idx="212">
                  <c:v>7</c:v>
                </c:pt>
                <c:pt idx="213">
                  <c:v>7</c:v>
                </c:pt>
                <c:pt idx="214">
                  <c:v>6</c:v>
                </c:pt>
                <c:pt idx="215">
                  <c:v>6</c:v>
                </c:pt>
                <c:pt idx="216">
                  <c:v>6</c:v>
                </c:pt>
                <c:pt idx="217">
                  <c:v>6</c:v>
                </c:pt>
                <c:pt idx="218">
                  <c:v>6</c:v>
                </c:pt>
                <c:pt idx="219">
                  <c:v>6</c:v>
                </c:pt>
                <c:pt idx="220">
                  <c:v>5</c:v>
                </c:pt>
                <c:pt idx="221">
                  <c:v>5</c:v>
                </c:pt>
                <c:pt idx="222">
                  <c:v>5</c:v>
                </c:pt>
                <c:pt idx="223">
                  <c:v>5</c:v>
                </c:pt>
                <c:pt idx="224">
                  <c:v>5</c:v>
                </c:pt>
                <c:pt idx="225">
                  <c:v>5</c:v>
                </c:pt>
                <c:pt idx="226">
                  <c:v>5</c:v>
                </c:pt>
                <c:pt idx="227">
                  <c:v>5</c:v>
                </c:pt>
                <c:pt idx="228">
                  <c:v>5</c:v>
                </c:pt>
                <c:pt idx="229">
                  <c:v>4</c:v>
                </c:pt>
                <c:pt idx="230">
                  <c:v>4</c:v>
                </c:pt>
                <c:pt idx="231">
                  <c:v>4</c:v>
                </c:pt>
                <c:pt idx="232">
                  <c:v>4</c:v>
                </c:pt>
                <c:pt idx="233">
                  <c:v>4</c:v>
                </c:pt>
                <c:pt idx="234">
                  <c:v>4</c:v>
                </c:pt>
                <c:pt idx="235">
                  <c:v>4</c:v>
                </c:pt>
                <c:pt idx="236">
                  <c:v>4</c:v>
                </c:pt>
                <c:pt idx="237">
                  <c:v>4</c:v>
                </c:pt>
                <c:pt idx="238">
                  <c:v>4</c:v>
                </c:pt>
                <c:pt idx="239">
                  <c:v>4</c:v>
                </c:pt>
                <c:pt idx="240">
                  <c:v>3</c:v>
                </c:pt>
                <c:pt idx="241">
                  <c:v>3</c:v>
                </c:pt>
                <c:pt idx="242">
                  <c:v>3</c:v>
                </c:pt>
                <c:pt idx="243">
                  <c:v>3</c:v>
                </c:pt>
                <c:pt idx="244">
                  <c:v>3</c:v>
                </c:pt>
                <c:pt idx="245">
                  <c:v>3</c:v>
                </c:pt>
                <c:pt idx="246">
                  <c:v>3</c:v>
                </c:pt>
                <c:pt idx="247">
                  <c:v>3</c:v>
                </c:pt>
                <c:pt idx="248">
                  <c:v>3</c:v>
                </c:pt>
                <c:pt idx="249">
                  <c:v>3</c:v>
                </c:pt>
                <c:pt idx="250">
                  <c:v>2</c:v>
                </c:pt>
                <c:pt idx="251">
                  <c:v>2</c:v>
                </c:pt>
                <c:pt idx="252">
                  <c:v>2</c:v>
                </c:pt>
                <c:pt idx="253">
                  <c:v>2</c:v>
                </c:pt>
                <c:pt idx="254">
                  <c:v>2</c:v>
                </c:pt>
                <c:pt idx="255">
                  <c:v>2</c:v>
                </c:pt>
                <c:pt idx="256">
                  <c:v>2</c:v>
                </c:pt>
                <c:pt idx="257">
                  <c:v>2</c:v>
                </c:pt>
                <c:pt idx="258">
                  <c:v>2</c:v>
                </c:pt>
                <c:pt idx="259">
                  <c:v>2</c:v>
                </c:pt>
                <c:pt idx="260">
                  <c:v>2</c:v>
                </c:pt>
                <c:pt idx="261">
                  <c:v>2</c:v>
                </c:pt>
                <c:pt idx="262">
                  <c:v>2</c:v>
                </c:pt>
                <c:pt idx="263">
                  <c:v>2</c:v>
                </c:pt>
                <c:pt idx="264">
                  <c:v>2</c:v>
                </c:pt>
                <c:pt idx="265">
                  <c:v>2</c:v>
                </c:pt>
                <c:pt idx="266">
                  <c:v>2</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numCache>
            </c:numRef>
          </c:val>
          <c:extLst>
            <c:ext xmlns:c16="http://schemas.microsoft.com/office/drawing/2014/chart" uri="{C3380CC4-5D6E-409C-BE32-E72D297353CC}">
              <c16:uniqueId val="{00000000-70E5-4A9A-A253-782B9C07C680}"/>
            </c:ext>
          </c:extLst>
        </c:ser>
        <c:dLbls>
          <c:showLegendKey val="0"/>
          <c:showVal val="0"/>
          <c:showCatName val="0"/>
          <c:showSerName val="0"/>
          <c:showPercent val="0"/>
          <c:showBubbleSize val="0"/>
        </c:dLbls>
        <c:gapWidth val="219"/>
        <c:overlap val="-27"/>
        <c:axId val="253463424"/>
        <c:axId val="253481136"/>
      </c:barChart>
      <c:catAx>
        <c:axId val="25346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3481136"/>
        <c:crosses val="autoZero"/>
        <c:auto val="1"/>
        <c:lblAlgn val="ctr"/>
        <c:lblOffset val="100"/>
        <c:noMultiLvlLbl val="0"/>
      </c:catAx>
      <c:valAx>
        <c:axId val="253481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3463424"/>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80.wmf"/><Relationship Id="rId1" Type="http://schemas.openxmlformats.org/officeDocument/2006/relationships/image" Target="../media/image2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90FD2-E073-45D6-B9BD-9F01108E1797}" type="datetimeFigureOut">
              <a:rPr lang="fr-FR" smtClean="0"/>
              <a:t>27/10/2021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E56FD-DE64-4D07-B9A8-940B80503E82}" type="slidenum">
              <a:rPr lang="fr-FR" smtClean="0"/>
              <a:t>‹#›</a:t>
            </a:fld>
            <a:endParaRPr lang="fr-FR"/>
          </a:p>
        </p:txBody>
      </p:sp>
    </p:spTree>
    <p:extLst>
      <p:ext uri="{BB962C8B-B14F-4D97-AF65-F5344CB8AC3E}">
        <p14:creationId xmlns:p14="http://schemas.microsoft.com/office/powerpoint/2010/main" val="356693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Barriers_to_entry" TargetMode="External"/><Relationship Id="rId2" Type="http://schemas.openxmlformats.org/officeDocument/2006/relationships/slide" Target="../slides/slide218.xml"/><Relationship Id="rId1" Type="http://schemas.openxmlformats.org/officeDocument/2006/relationships/notesMaster" Target="../notesMasters/notesMaster1.xml"/><Relationship Id="rId5" Type="http://schemas.openxmlformats.org/officeDocument/2006/relationships/hyperlink" Target="https://en.wikipedia.org/wiki/Monopoly" TargetMode="External"/><Relationship Id="rId4" Type="http://schemas.openxmlformats.org/officeDocument/2006/relationships/hyperlink" Target="https://en.wikipedia.org/wiki/Antitrust"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169</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of the interests of urn models is to study the asymptotic behavior of the ball</a:t>
            </a:r>
          </a:p>
          <a:p>
            <a:r>
              <a:rPr lang="en-US" sz="1200" b="0" i="0" u="none" strike="noStrike" kern="1200" baseline="0" dirty="0">
                <a:solidFill>
                  <a:schemeClr val="tx1"/>
                </a:solidFill>
                <a:latin typeface="+mn-lt"/>
                <a:ea typeface="+mn-ea"/>
                <a:cs typeface="+mn-cs"/>
              </a:rPr>
              <a:t>distribution in the urn after </a:t>
            </a:r>
            <a:r>
              <a:rPr lang="en-US" sz="1200" b="0" i="1" u="none" strike="noStrike" kern="1200" baseline="0" dirty="0">
                <a:solidFill>
                  <a:schemeClr val="tx1"/>
                </a:solidFill>
                <a:latin typeface="+mn-lt"/>
                <a:ea typeface="+mn-ea"/>
                <a:cs typeface="+mn-cs"/>
              </a:rPr>
              <a:t>t </a:t>
            </a:r>
            <a:r>
              <a:rPr lang="en-US" sz="1200" b="0" i="0" u="none" strike="noStrike" kern="1200" baseline="0" dirty="0">
                <a:solidFill>
                  <a:schemeClr val="tx1"/>
                </a:solidFill>
                <a:latin typeface="+mn-lt"/>
                <a:ea typeface="+mn-ea"/>
                <a:cs typeface="+mn-cs"/>
              </a:rPr>
              <a:t>draws and particularly when time goes to infinity. </a:t>
            </a:r>
          </a:p>
          <a:p>
            <a:endParaRPr lang="fr-FR" sz="1200" b="0" i="0" u="none" strike="noStrike" kern="1200" baseline="0" noProof="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second interest of urn models is to observe the stochastic path leading to this long</a:t>
            </a:r>
          </a:p>
          <a:p>
            <a:r>
              <a:rPr lang="en-US" sz="1200" b="0" i="0" u="none" strike="noStrike" kern="1200" baseline="0" dirty="0">
                <a:solidFill>
                  <a:schemeClr val="tx1"/>
                </a:solidFill>
                <a:latin typeface="+mn-lt"/>
                <a:ea typeface="+mn-ea"/>
                <a:cs typeface="+mn-cs"/>
              </a:rPr>
              <a:t>term equilibrium</a:t>
            </a:r>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181</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study the asymptotic behavior of the urn scheme, we must solve the probability of drawing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white balls after </a:t>
            </a:r>
            <a:r>
              <a:rPr lang="en-US" sz="1200" b="0" i="1" u="none" strike="noStrike" kern="1200" baseline="0" dirty="0">
                <a:solidFill>
                  <a:schemeClr val="tx1"/>
                </a:solidFill>
                <a:latin typeface="+mn-lt"/>
                <a:ea typeface="+mn-ea"/>
                <a:cs typeface="+mn-cs"/>
              </a:rPr>
              <a:t>t </a:t>
            </a:r>
            <a:r>
              <a:rPr lang="en-US" sz="1200" b="0" i="0" u="none" strike="noStrike" kern="1200" baseline="0" dirty="0">
                <a:solidFill>
                  <a:schemeClr val="tx1"/>
                </a:solidFill>
                <a:latin typeface="+mn-lt"/>
                <a:ea typeface="+mn-ea"/>
                <a:cs typeface="+mn-cs"/>
              </a:rPr>
              <a:t>draws.</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182</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example, the probability for the sequence : </a:t>
            </a:r>
            <a:r>
              <a:rPr lang="en-US" sz="1200" b="0" i="1" u="none" strike="noStrike" kern="1200" baseline="0" dirty="0">
                <a:solidFill>
                  <a:schemeClr val="tx1"/>
                </a:solidFill>
                <a:latin typeface="+mn-lt"/>
                <a:ea typeface="+mn-ea"/>
                <a:cs typeface="+mn-cs"/>
              </a:rPr>
              <a:t>WWW:::BBB:::</a:t>
            </a:r>
            <a:r>
              <a:rPr lang="en-US" sz="1200" b="0" i="0" u="none" strike="noStrike" kern="1200" baseline="0" dirty="0">
                <a:solidFill>
                  <a:schemeClr val="tx1"/>
                </a:solidFill>
                <a:latin typeface="+mn-lt"/>
                <a:ea typeface="+mn-ea"/>
                <a:cs typeface="+mn-cs"/>
              </a:rPr>
              <a:t> is :</a:t>
            </a:r>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187</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noProof="0" dirty="0">
                <a:solidFill>
                  <a:schemeClr val="tx1"/>
                </a:solidFill>
                <a:latin typeface="+mn-lt"/>
                <a:ea typeface="+mn-ea"/>
                <a:cs typeface="+mn-cs"/>
              </a:rPr>
              <a:t>By </a:t>
            </a:r>
            <a:r>
              <a:rPr lang="fr-FR" sz="1200" b="0" i="0" u="none" strike="noStrike" kern="1200" baseline="0" noProof="0" dirty="0" err="1">
                <a:solidFill>
                  <a:schemeClr val="tx1"/>
                </a:solidFill>
                <a:latin typeface="+mn-lt"/>
                <a:ea typeface="+mn-ea"/>
                <a:cs typeface="+mn-cs"/>
              </a:rPr>
              <a:t>using</a:t>
            </a:r>
            <a:r>
              <a:rPr lang="fr-FR" sz="1200" b="0" i="0" u="none" strike="noStrike" kern="1200" baseline="0" noProof="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Pochhammer’s</a:t>
            </a:r>
            <a:r>
              <a:rPr lang="en-US" sz="1200" b="0" i="0" u="none" strike="noStrike" kern="1200" baseline="0" dirty="0">
                <a:solidFill>
                  <a:schemeClr val="tx1"/>
                </a:solidFill>
                <a:latin typeface="+mn-lt"/>
                <a:ea typeface="+mn-ea"/>
                <a:cs typeface="+mn-cs"/>
              </a:rPr>
              <a:t> polynomial, the Gamma </a:t>
            </a:r>
            <a:r>
              <a:rPr lang="en-US" sz="1200" b="0" i="0" u="none" strike="noStrike" kern="1200" baseline="0" dirty="0" err="1">
                <a:solidFill>
                  <a:schemeClr val="tx1"/>
                </a:solidFill>
                <a:latin typeface="+mn-lt"/>
                <a:ea typeface="+mn-ea"/>
                <a:cs typeface="+mn-cs"/>
              </a:rPr>
              <a:t>fucntion</a:t>
            </a:r>
            <a:r>
              <a:rPr lang="en-US" sz="1200" b="0" i="0" u="none" strike="noStrike" kern="1200" baseline="0" dirty="0">
                <a:solidFill>
                  <a:schemeClr val="tx1"/>
                </a:solidFill>
                <a:latin typeface="+mn-lt"/>
                <a:ea typeface="+mn-ea"/>
                <a:cs typeface="+mn-cs"/>
              </a:rPr>
              <a:t>…</a:t>
            </a:r>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188</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 and the Beta</a:t>
            </a:r>
            <a:r>
              <a:rPr lang="en-US" sz="1200" b="0" i="0" u="none" strike="noStrike" kern="1200" baseline="0" dirty="0">
                <a:solidFill>
                  <a:schemeClr val="tx1"/>
                </a:solidFill>
                <a:latin typeface="+mn-lt"/>
                <a:ea typeface="+mn-ea"/>
                <a:cs typeface="+mn-cs"/>
              </a:rPr>
              <a:t> function, we show that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 is equal to this term and then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=x)=t!/(t+1)!</a:t>
            </a:r>
          </a:p>
          <a:p>
            <a:r>
              <a:rPr lang="en-US" sz="1200" b="0" i="0" u="none" strike="noStrike" kern="1200" baseline="0" dirty="0">
                <a:solidFill>
                  <a:schemeClr val="tx1"/>
                </a:solidFill>
                <a:latin typeface="+mn-lt"/>
                <a:ea typeface="+mn-ea"/>
                <a:cs typeface="+mn-cs"/>
              </a:rPr>
              <a:t>Which is the uniform distribution when </a:t>
            </a:r>
            <a:r>
              <a:rPr lang="en-US" sz="1200" b="0" i="0" u="none" strike="noStrike" kern="1200" baseline="0" dirty="0" err="1">
                <a:solidFill>
                  <a:schemeClr val="tx1"/>
                </a:solidFill>
                <a:latin typeface="+mn-lt"/>
                <a:ea typeface="+mn-ea"/>
                <a:cs typeface="+mn-cs"/>
              </a:rPr>
              <a:t>Wo</a:t>
            </a:r>
            <a:r>
              <a:rPr lang="en-US" sz="1200" b="0" i="0" u="none" strike="noStrike" kern="1200" baseline="0" dirty="0">
                <a:solidFill>
                  <a:schemeClr val="tx1"/>
                </a:solidFill>
                <a:latin typeface="+mn-lt"/>
                <a:ea typeface="+mn-ea"/>
                <a:cs typeface="+mn-cs"/>
              </a:rPr>
              <a:t>=Bo=1</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Then, the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distribution is reduced to a uniform distribution.</a:t>
            </a:r>
          </a:p>
          <a:p>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189</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second interest of urn models is to observe the stochastic path leading to this long</a:t>
            </a:r>
          </a:p>
          <a:p>
            <a:r>
              <a:rPr lang="en-US" sz="1200" b="0" i="0" u="none" strike="noStrike" kern="1200" baseline="0" dirty="0">
                <a:solidFill>
                  <a:schemeClr val="tx1"/>
                </a:solidFill>
                <a:latin typeface="+mn-lt"/>
                <a:ea typeface="+mn-ea"/>
                <a:cs typeface="+mn-cs"/>
              </a:rPr>
              <a:t>term equilibrium</a:t>
            </a:r>
            <a:endParaRPr lang="fr-FR" sz="1200" b="0" i="0" u="none" strike="noStrike" kern="1200" baseline="0" noProof="0" dirty="0">
              <a:solidFill>
                <a:schemeClr val="tx1"/>
              </a:solidFill>
              <a:latin typeface="+mn-lt"/>
              <a:ea typeface="+mn-ea"/>
              <a:cs typeface="+mn-cs"/>
            </a:endParaRPr>
          </a:p>
          <a:p>
            <a:endParaRPr lang="en-US" sz="1200" b="0" i="0" u="none" strike="noStrike" kern="1200" baseline="0" noProof="0" dirty="0">
              <a:solidFill>
                <a:schemeClr val="tx1"/>
              </a:solidFill>
              <a:latin typeface="+mn-lt"/>
              <a:ea typeface="+mn-ea"/>
              <a:cs typeface="+mn-cs"/>
            </a:endParaRPr>
          </a:p>
          <a:p>
            <a:r>
              <a:rPr lang="en-US" sz="1200" b="0" i="0" u="none" strike="noStrike" kern="1200" baseline="0" noProof="0" dirty="0">
                <a:solidFill>
                  <a:schemeClr val="tx1"/>
                </a:solidFill>
                <a:latin typeface="+mn-lt"/>
                <a:ea typeface="+mn-ea"/>
                <a:cs typeface="+mn-cs"/>
              </a:rPr>
              <a:t>Let’s take a look on the stochastic path.</a:t>
            </a:r>
          </a:p>
          <a:p>
            <a:endParaRPr lang="en-US" sz="1200" b="0" i="0" u="none" strike="noStrike" kern="1200" baseline="0" noProof="0" dirty="0">
              <a:solidFill>
                <a:schemeClr val="tx1"/>
              </a:solidFill>
              <a:latin typeface="+mn-lt"/>
              <a:ea typeface="+mn-ea"/>
              <a:cs typeface="+mn-cs"/>
            </a:endParaRPr>
          </a:p>
          <a:p>
            <a:r>
              <a:rPr lang="en-US" sz="1200" b="0" i="0" u="none" strike="noStrike" kern="1200" baseline="0" noProof="0" dirty="0">
                <a:solidFill>
                  <a:schemeClr val="tx1"/>
                </a:solidFill>
                <a:latin typeface="+mn-lt"/>
                <a:ea typeface="+mn-ea"/>
                <a:cs typeface="+mn-cs"/>
              </a:rPr>
              <a:t>To better understand the behavior of this urn scheme ([</a:t>
            </a:r>
            <a:r>
              <a:rPr lang="en-US" sz="1200" b="0" i="0" u="none" strike="noStrike" kern="1200" baseline="0" noProof="0" dirty="0" err="1">
                <a:solidFill>
                  <a:schemeClr val="tx1"/>
                </a:solidFill>
                <a:latin typeface="+mn-lt"/>
                <a:ea typeface="+mn-ea"/>
                <a:cs typeface="+mn-cs"/>
              </a:rPr>
              <a:t>skiiime</a:t>
            </a:r>
            <a:r>
              <a:rPr lang="en-US" sz="1200" b="0" i="0" u="none" strike="noStrike" kern="1200" baseline="0" noProof="0" dirty="0">
                <a:solidFill>
                  <a:schemeClr val="tx1"/>
                </a:solidFill>
                <a:latin typeface="+mn-lt"/>
                <a:ea typeface="+mn-ea"/>
                <a:cs typeface="+mn-cs"/>
              </a:rPr>
              <a:t>]), i.e. the stochastic path and also the first result, i.e. the uniform distribution, I propose you to simulate, to compute, this dynamic by using a programming language called Python.</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190</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First, let’s take a look on the stochastic path.</a:t>
            </a:r>
          </a:p>
          <a:p>
            <a:endParaRPr lang="en-US" sz="1200" b="0" i="0" u="none" strike="noStrike" kern="1200" baseline="0" noProof="0" dirty="0">
              <a:solidFill>
                <a:schemeClr val="tx1"/>
              </a:solidFill>
              <a:latin typeface="+mn-lt"/>
              <a:ea typeface="+mn-ea"/>
              <a:cs typeface="+mn-cs"/>
            </a:endParaRPr>
          </a:p>
          <a:p>
            <a:r>
              <a:rPr lang="en-US" sz="1200" b="0" i="0" u="none" strike="noStrike" kern="1200" baseline="0" noProof="0" dirty="0">
                <a:solidFill>
                  <a:schemeClr val="tx1"/>
                </a:solidFill>
                <a:latin typeface="+mn-lt"/>
                <a:ea typeface="+mn-ea"/>
                <a:cs typeface="+mn-cs"/>
              </a:rPr>
              <a:t>To better understand the behavior of this urn scheme ([</a:t>
            </a:r>
            <a:r>
              <a:rPr lang="en-US" sz="1200" b="0" i="0" u="none" strike="noStrike" kern="1200" baseline="0" noProof="0" dirty="0" err="1">
                <a:solidFill>
                  <a:schemeClr val="tx1"/>
                </a:solidFill>
                <a:latin typeface="+mn-lt"/>
                <a:ea typeface="+mn-ea"/>
                <a:cs typeface="+mn-cs"/>
              </a:rPr>
              <a:t>skiiime</a:t>
            </a:r>
            <a:r>
              <a:rPr lang="en-US" sz="1200" b="0" i="0" u="none" strike="noStrike" kern="1200" baseline="0" noProof="0" dirty="0">
                <a:solidFill>
                  <a:schemeClr val="tx1"/>
                </a:solidFill>
                <a:latin typeface="+mn-lt"/>
                <a:ea typeface="+mn-ea"/>
                <a:cs typeface="+mn-cs"/>
              </a:rPr>
              <a:t>]</a:t>
            </a:r>
          </a:p>
          <a:p>
            <a:endParaRPr lang="en-US" sz="1200" b="0" i="0" u="none" strike="noStrike" kern="1200" baseline="0" noProof="0" dirty="0">
              <a:solidFill>
                <a:schemeClr val="tx1"/>
              </a:solidFill>
              <a:latin typeface="+mn-lt"/>
              <a:ea typeface="+mn-ea"/>
              <a:cs typeface="+mn-cs"/>
            </a:endParaRPr>
          </a:p>
          <a:p>
            <a:r>
              <a:rPr lang="en-US" sz="1200" b="0" i="0" u="none" strike="noStrike" kern="1200" baseline="0" noProof="0" dirty="0">
                <a:solidFill>
                  <a:schemeClr val="tx1"/>
                </a:solidFill>
                <a:latin typeface="+mn-lt"/>
                <a:ea typeface="+mn-ea"/>
                <a:cs typeface="+mn-cs"/>
              </a:rPr>
              <a:t>I propose you to simulate, to compute this dynamic by using a programming language called Python</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191</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i="1" dirty="0"/>
              <a:t>Python is a</a:t>
            </a:r>
            <a:r>
              <a:rPr lang="en-US" dirty="0"/>
              <a:t> widely used general-purpose</a:t>
            </a:r>
            <a:endParaRPr lang="en-US"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192</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As an engineer or as an economists you often use data. The data can be divided into 2 categories. First, structured datasets from surveys, government agency (ex: INSEE, US Census Bureau, etc…). But with Internet and more broadly with digital goods (the internet of things) </a:t>
            </a:r>
            <a:r>
              <a:rPr lang="en-US" dirty="0"/>
              <a:t>economic researchers</a:t>
            </a:r>
            <a:r>
              <a:rPr lang="en-US" sz="1200" b="0" i="0" u="none" strike="noStrike" kern="1200" baseline="0" noProof="0" dirty="0">
                <a:solidFill>
                  <a:schemeClr val="tx1"/>
                </a:solidFill>
                <a:latin typeface="+mn-lt"/>
                <a:ea typeface="+mn-ea"/>
                <a:cs typeface="+mn-cs"/>
              </a:rPr>
              <a:t> can collect many data of interest ! But this second type of data are unstructured. So you need to overcome, to control what I call the ‘information value chain’, from the scraping step to the final step, i.e. your recommendations, your observations !</a:t>
            </a:r>
          </a:p>
          <a:p>
            <a:r>
              <a:rPr lang="fr-FR" dirty="0"/>
              <a:t>For</a:t>
            </a:r>
            <a:r>
              <a:rPr lang="fr-FR" baseline="0" dirty="0"/>
              <a:t> </a:t>
            </a:r>
            <a:r>
              <a:rPr lang="fr-FR" baseline="0" dirty="0" err="1"/>
              <a:t>example</a:t>
            </a:r>
            <a:r>
              <a:rPr lang="fr-FR" baseline="0" dirty="0"/>
              <a:t> </a:t>
            </a:r>
            <a:r>
              <a:rPr lang="fr-FR" baseline="0" dirty="0" err="1"/>
              <a:t>some</a:t>
            </a:r>
            <a:r>
              <a:rPr lang="fr-FR" baseline="0" dirty="0"/>
              <a:t> </a:t>
            </a:r>
            <a:r>
              <a:rPr lang="fr-FR" baseline="0" dirty="0" err="1"/>
              <a:t>economists</a:t>
            </a:r>
            <a:r>
              <a:rPr lang="fr-FR" baseline="0" dirty="0"/>
              <a:t> </a:t>
            </a:r>
            <a:r>
              <a:rPr lang="fr-FR" baseline="0" dirty="0" err="1"/>
              <a:t>scraped</a:t>
            </a:r>
            <a:r>
              <a:rPr lang="fr-FR" baseline="0" dirty="0"/>
              <a:t> Amazon or eBay </a:t>
            </a:r>
            <a:r>
              <a:rPr lang="fr-FR" baseline="0" dirty="0" err="1"/>
              <a:t>website</a:t>
            </a:r>
            <a:r>
              <a:rPr lang="fr-FR" baseline="0" dirty="0"/>
              <a:t> to observe </a:t>
            </a:r>
            <a:r>
              <a:rPr lang="fr-FR" baseline="0" dirty="0" err="1"/>
              <a:t>bidding</a:t>
            </a:r>
            <a:r>
              <a:rPr lang="fr-FR" baseline="0" dirty="0"/>
              <a:t> </a:t>
            </a:r>
            <a:r>
              <a:rPr lang="fr-FR" baseline="0" dirty="0" err="1"/>
              <a:t>rules</a:t>
            </a:r>
            <a:r>
              <a:rPr lang="fr-FR" baseline="0" dirty="0"/>
              <a:t>, </a:t>
            </a:r>
            <a:r>
              <a:rPr lang="fr-FR" baseline="0" dirty="0" err="1"/>
              <a:t>prices</a:t>
            </a:r>
            <a:r>
              <a:rPr lang="fr-FR" baseline="0" dirty="0"/>
              <a:t>, </a:t>
            </a:r>
            <a:r>
              <a:rPr lang="fr-FR" baseline="0" dirty="0" err="1"/>
              <a:t>quantities</a:t>
            </a:r>
            <a:r>
              <a:rPr lang="fr-FR" baseline="0" dirty="0"/>
              <a:t>, etc…</a:t>
            </a:r>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193</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At each step of this value chain, you can install and use specialized Python dependencies…</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194</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173</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This is not the best reference, I’ll give you more references, but </a:t>
            </a:r>
            <a:r>
              <a:rPr lang="en-US" sz="1200" b="0" i="0" u="none" strike="noStrike" kern="1200" baseline="0" noProof="0" dirty="0" err="1">
                <a:solidFill>
                  <a:schemeClr val="tx1"/>
                </a:solidFill>
                <a:latin typeface="+mn-lt"/>
                <a:ea typeface="+mn-ea"/>
                <a:cs typeface="+mn-cs"/>
              </a:rPr>
              <a:t>Matthieu</a:t>
            </a:r>
            <a:r>
              <a:rPr lang="en-US" sz="1200" b="0" i="0" u="none" strike="noStrike" kern="1200" baseline="0" noProof="0" dirty="0">
                <a:solidFill>
                  <a:schemeClr val="tx1"/>
                </a:solidFill>
                <a:latin typeface="+mn-lt"/>
                <a:ea typeface="+mn-ea"/>
                <a:cs typeface="+mn-cs"/>
              </a:rPr>
              <a:t> </a:t>
            </a:r>
            <a:r>
              <a:rPr lang="en-US" sz="1200" b="0" i="0" u="none" strike="noStrike" kern="1200" baseline="0" noProof="0" dirty="0" err="1">
                <a:solidFill>
                  <a:schemeClr val="tx1"/>
                </a:solidFill>
                <a:latin typeface="+mn-lt"/>
                <a:ea typeface="+mn-ea"/>
                <a:cs typeface="+mn-cs"/>
              </a:rPr>
              <a:t>Brucher</a:t>
            </a:r>
            <a:r>
              <a:rPr lang="en-US" sz="1200" b="0" i="0" u="none" strike="noStrike" kern="1200" baseline="0" noProof="0" dirty="0">
                <a:solidFill>
                  <a:schemeClr val="tx1"/>
                </a:solidFill>
                <a:latin typeface="+mn-lt"/>
                <a:ea typeface="+mn-ea"/>
                <a:cs typeface="+mn-cs"/>
              </a:rPr>
              <a:t> is one of your colleagues (He is from SUPELEC)</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195</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a:t>I recommend</a:t>
            </a:r>
            <a:r>
              <a:rPr lang="en-US" baseline="0" noProof="0" dirty="0"/>
              <a:t> you to use the version 2.7 with few bugs. There is a version 3.x</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196</a:t>
            </a:fld>
            <a:endParaRPr lang="en-US"/>
          </a:p>
        </p:txBody>
      </p:sp>
    </p:spTree>
    <p:extLst>
      <p:ext uri="{BB962C8B-B14F-4D97-AF65-F5344CB8AC3E}">
        <p14:creationId xmlns:p14="http://schemas.microsoft.com/office/powerpoint/2010/main" val="2327658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You have started the interpreter in “interactive mode”. That means you can enter Python statements or expressions interactively and have them executed </a:t>
            </a:r>
          </a:p>
          <a:p>
            <a:r>
              <a:rPr lang="en-US" dirty="0"/>
              <a:t>Lines beginning with "&gt;&gt;&gt;“ (the interpreter prompt) indicate input to Python (these are the default prompts of the interactive interpreter). Everything else is output from Python</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201</a:t>
            </a:fld>
            <a:endParaRPr lang="en-US"/>
          </a:p>
        </p:txBody>
      </p:sp>
    </p:spTree>
    <p:extLst>
      <p:ext uri="{BB962C8B-B14F-4D97-AF65-F5344CB8AC3E}">
        <p14:creationId xmlns:p14="http://schemas.microsoft.com/office/powerpoint/2010/main" val="1650795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By</a:t>
            </a:r>
            <a:r>
              <a:rPr lang="fr-FR" baseline="0" dirty="0"/>
              <a:t> </a:t>
            </a:r>
            <a:r>
              <a:rPr lang="fr-FR" baseline="0" dirty="0" err="1"/>
              <a:t>using</a:t>
            </a:r>
            <a:r>
              <a:rPr lang="fr-FR" baseline="0" dirty="0"/>
              <a:t> the Python </a:t>
            </a:r>
            <a:r>
              <a:rPr lang="fr-FR" baseline="0" dirty="0" err="1"/>
              <a:t>interpreter</a:t>
            </a:r>
            <a:r>
              <a:rPr lang="fr-FR" baseline="0" dirty="0"/>
              <a:t>, open the program ISE.py</a:t>
            </a:r>
          </a:p>
          <a:p>
            <a:r>
              <a:rPr lang="fr-FR" baseline="0" dirty="0"/>
              <a:t>This second </a:t>
            </a:r>
            <a:r>
              <a:rPr lang="fr-FR" baseline="0" dirty="0" err="1"/>
              <a:t>window</a:t>
            </a:r>
            <a:r>
              <a:rPr lang="fr-FR" baseline="0" dirty="0"/>
              <a:t> </a:t>
            </a:r>
            <a:r>
              <a:rPr lang="fr-FR" baseline="0" dirty="0" err="1"/>
              <a:t>allows</a:t>
            </a:r>
            <a:r>
              <a:rPr lang="fr-FR" baseline="0" dirty="0"/>
              <a:t> </a:t>
            </a:r>
            <a:r>
              <a:rPr lang="fr-FR" baseline="0" dirty="0" err="1"/>
              <a:t>you</a:t>
            </a:r>
            <a:r>
              <a:rPr lang="fr-FR" baseline="0" dirty="0"/>
              <a:t> to </a:t>
            </a:r>
            <a:r>
              <a:rPr lang="fr-FR" baseline="0" dirty="0" err="1"/>
              <a:t>write</a:t>
            </a:r>
            <a:r>
              <a:rPr lang="fr-FR" baseline="0" dirty="0"/>
              <a:t> </a:t>
            </a:r>
            <a:r>
              <a:rPr lang="fr-FR" baseline="0" dirty="0" err="1"/>
              <a:t>your</a:t>
            </a:r>
            <a:r>
              <a:rPr lang="fr-FR" baseline="0" dirty="0"/>
              <a:t> program and </a:t>
            </a:r>
            <a:r>
              <a:rPr lang="fr-FR" baseline="0" dirty="0" err="1"/>
              <a:t>run</a:t>
            </a:r>
            <a:r>
              <a:rPr lang="fr-FR" baseline="0" dirty="0"/>
              <a:t> </a:t>
            </a:r>
            <a:r>
              <a:rPr lang="fr-FR" baseline="0" dirty="0" err="1"/>
              <a:t>it</a:t>
            </a:r>
            <a:r>
              <a:rPr lang="fr-FR" baseline="0" dirty="0"/>
              <a:t> !</a:t>
            </a:r>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202</a:t>
            </a:fld>
            <a:endParaRPr lang="en-US"/>
          </a:p>
        </p:txBody>
      </p:sp>
    </p:spTree>
    <p:extLst>
      <p:ext uri="{BB962C8B-B14F-4D97-AF65-F5344CB8AC3E}">
        <p14:creationId xmlns:p14="http://schemas.microsoft.com/office/powerpoint/2010/main" val="1650795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a:t>The first part of the program aims</a:t>
            </a:r>
            <a:r>
              <a:rPr lang="en-US" baseline="0" noProof="0" dirty="0"/>
              <a:t> to declare variables, set parameters and import some packages</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209</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a:t>The second part of the program shows the algorithm</a:t>
            </a:r>
            <a:r>
              <a:rPr lang="en-US" baseline="0" noProof="0" dirty="0"/>
              <a:t> simulating an information cascade.</a:t>
            </a:r>
            <a:endParaRPr lang="en-US" dirty="0"/>
          </a:p>
          <a:p>
            <a:pPr rtl="0"/>
            <a:r>
              <a:rPr lang="en-US" dirty="0">
                <a:effectLst/>
              </a:rPr>
              <a:t>Pay attention to the Python’s indentation rules !</a:t>
            </a:r>
          </a:p>
          <a:p>
            <a:pPr rtl="0"/>
            <a:r>
              <a:rPr lang="en-US" dirty="0">
                <a:effectLst/>
              </a:rPr>
              <a:t>An indentation</a:t>
            </a:r>
            <a:r>
              <a:rPr lang="en-US" baseline="0" dirty="0">
                <a:effectLst/>
              </a:rPr>
              <a:t> (</a:t>
            </a:r>
            <a:r>
              <a:rPr lang="en-US" dirty="0"/>
              <a:t>the space left between the margin and the start) </a:t>
            </a:r>
            <a:r>
              <a:rPr lang="en-US" baseline="0" dirty="0">
                <a:effectLst/>
              </a:rPr>
              <a:t>allows you to take into account a Loop or a condition (for example ‘if’)</a:t>
            </a:r>
          </a:p>
          <a:p>
            <a:pPr rtl="0"/>
            <a:r>
              <a:rPr lang="en-US" baseline="0" noProof="0" dirty="0">
                <a:effectLst/>
              </a:rPr>
              <a:t>Try to identify variables </a:t>
            </a:r>
          </a:p>
          <a:p>
            <a:pPr rtl="0"/>
            <a:endParaRPr lang="en-US" dirty="0">
              <a:effectLst/>
            </a:endParaRPr>
          </a:p>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210</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en-US" baseline="0" noProof="0" dirty="0">
                <a:effectLst/>
              </a:rPr>
              <a:t>Alpha is the proportion of White marbles in the cup at time t</a:t>
            </a:r>
          </a:p>
          <a:p>
            <a:pPr rtl="0"/>
            <a:r>
              <a:rPr lang="fr-FR" baseline="0" noProof="0" dirty="0">
                <a:effectLst/>
              </a:rPr>
              <a:t>‘u’ </a:t>
            </a:r>
            <a:r>
              <a:rPr lang="fr-FR" baseline="0" noProof="0" dirty="0" err="1">
                <a:effectLst/>
              </a:rPr>
              <a:t>is</a:t>
            </a:r>
            <a:r>
              <a:rPr lang="fr-FR" baseline="0" noProof="0" dirty="0">
                <a:effectLst/>
              </a:rPr>
              <a:t> a </a:t>
            </a:r>
            <a:r>
              <a:rPr lang="en-US" baseline="0" noProof="0" dirty="0">
                <a:effectLst/>
              </a:rPr>
              <a:t>uniformly distributed random variable</a:t>
            </a:r>
          </a:p>
          <a:p>
            <a:pPr rtl="0"/>
            <a:endParaRPr lang="en-US" dirty="0">
              <a:effectLst/>
            </a:endParaRPr>
          </a:p>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211</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en-US" dirty="0">
                <a:effectLst/>
              </a:rPr>
              <a:t>You</a:t>
            </a:r>
            <a:r>
              <a:rPr lang="en-US" baseline="0" dirty="0">
                <a:effectLst/>
              </a:rPr>
              <a:t> can also see the evolution of the time series, i.e. </a:t>
            </a:r>
            <a:r>
              <a:rPr lang="en-US" baseline="0" dirty="0" err="1">
                <a:effectLst/>
              </a:rPr>
              <a:t>Alpha</a:t>
            </a:r>
            <a:r>
              <a:rPr lang="en-US" i="1" baseline="0" dirty="0" err="1">
                <a:effectLst/>
              </a:rPr>
              <a:t>t</a:t>
            </a:r>
            <a:endParaRPr lang="en-US" i="1" dirty="0">
              <a:effectLst/>
            </a:endParaRPr>
          </a:p>
          <a:p>
            <a:r>
              <a:rPr lang="en-US" noProof="0" dirty="0"/>
              <a:t>Step 1. Then,</a:t>
            </a:r>
            <a:r>
              <a:rPr lang="en-US" baseline="0" noProof="0" dirty="0"/>
              <a:t> run again and again with the same parameters</a:t>
            </a:r>
          </a:p>
          <a:p>
            <a:r>
              <a:rPr lang="en-US" baseline="0" noProof="0" dirty="0"/>
              <a:t>Remove the </a:t>
            </a:r>
            <a:r>
              <a:rPr lang="en-US" b="1" dirty="0"/>
              <a:t>Number sign</a:t>
            </a:r>
            <a:r>
              <a:rPr lang="en-US" dirty="0"/>
              <a:t> (</a:t>
            </a:r>
            <a:r>
              <a:rPr lang="en-US" b="1" dirty="0"/>
              <a:t>#</a:t>
            </a:r>
            <a:r>
              <a:rPr lang="en-US" b="0" dirty="0"/>
              <a:t>) and write the code ‘print (z)’</a:t>
            </a:r>
          </a:p>
          <a:p>
            <a:r>
              <a:rPr lang="en-US" b="0" noProof="0" dirty="0"/>
              <a:t>Step 2. change the value of a1, d1</a:t>
            </a:r>
          </a:p>
          <a:p>
            <a:r>
              <a:rPr lang="en-US" b="0" noProof="0" dirty="0"/>
              <a:t>Then change the</a:t>
            </a:r>
            <a:r>
              <a:rPr lang="en-US" b="0" baseline="0" noProof="0" dirty="0"/>
              <a:t> value of b1, c1, </a:t>
            </a:r>
            <a:r>
              <a:rPr lang="en-US" b="0" baseline="0" noProof="0" dirty="0" err="1"/>
              <a:t>etc</a:t>
            </a:r>
            <a:r>
              <a:rPr lang="en-US" b="0" baseline="0" noProof="0" dirty="0"/>
              <a:t> ….</a:t>
            </a:r>
          </a:p>
          <a:p>
            <a:r>
              <a:rPr lang="en-US" b="0" baseline="0" noProof="0" dirty="0"/>
              <a:t>What do you see ? </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212</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fr-FR" noProof="0" dirty="0"/>
              <a:t>This</a:t>
            </a:r>
            <a:r>
              <a:rPr lang="fr-FR" baseline="0" noProof="0" dirty="0"/>
              <a:t> </a:t>
            </a:r>
            <a:r>
              <a:rPr lang="fr-FR" baseline="0" noProof="0" dirty="0" err="1"/>
              <a:t>is</a:t>
            </a:r>
            <a:r>
              <a:rPr lang="fr-FR" baseline="0" noProof="0" dirty="0"/>
              <a:t> an </a:t>
            </a:r>
            <a:r>
              <a:rPr lang="fr-FR" baseline="0" noProof="0" dirty="0" err="1"/>
              <a:t>informational</a:t>
            </a:r>
            <a:r>
              <a:rPr lang="fr-FR" baseline="0" noProof="0" dirty="0"/>
              <a:t> cascade </a:t>
            </a:r>
            <a:r>
              <a:rPr lang="fr-FR" baseline="0" noProof="0" dirty="0" err="1"/>
              <a:t>where</a:t>
            </a:r>
            <a:r>
              <a:rPr lang="fr-FR" baseline="0" noProof="0" dirty="0"/>
              <a:t> </a:t>
            </a:r>
            <a:r>
              <a:rPr lang="fr-FR" baseline="0" noProof="0" dirty="0" err="1"/>
              <a:t>each</a:t>
            </a:r>
            <a:r>
              <a:rPr lang="fr-FR" baseline="0" noProof="0" dirty="0"/>
              <a:t> </a:t>
            </a:r>
            <a:r>
              <a:rPr lang="fr-FR" baseline="0" noProof="0" dirty="0" err="1"/>
              <a:t>individual</a:t>
            </a:r>
            <a:r>
              <a:rPr lang="fr-FR" baseline="0" noProof="0" dirty="0"/>
              <a:t> (</a:t>
            </a:r>
            <a:r>
              <a:rPr lang="fr-FR" baseline="0" noProof="0" dirty="0" err="1"/>
              <a:t>player</a:t>
            </a:r>
            <a:r>
              <a:rPr lang="fr-FR" baseline="0" noProof="0" dirty="0"/>
              <a:t>) </a:t>
            </a:r>
            <a:r>
              <a:rPr lang="fr-FR" baseline="0" noProof="0" dirty="0" err="1"/>
              <a:t>is</a:t>
            </a:r>
            <a:r>
              <a:rPr lang="fr-FR" baseline="0" noProof="0" dirty="0"/>
              <a:t> a </a:t>
            </a:r>
            <a:r>
              <a:rPr lang="fr-FR" baseline="0" noProof="0" dirty="0" err="1"/>
              <a:t>marble</a:t>
            </a:r>
            <a:r>
              <a:rPr lang="fr-FR" baseline="0" noProof="0" dirty="0"/>
              <a:t> and </a:t>
            </a:r>
            <a:r>
              <a:rPr lang="fr-FR" baseline="0" noProof="0" dirty="0" err="1"/>
              <a:t>at</a:t>
            </a:r>
            <a:r>
              <a:rPr lang="fr-FR" baseline="0" noProof="0" dirty="0"/>
              <a:t> time </a:t>
            </a:r>
            <a:r>
              <a:rPr lang="fr-FR" i="1" baseline="0" noProof="0" dirty="0"/>
              <a:t>t  </a:t>
            </a:r>
            <a:r>
              <a:rPr lang="fr-FR" baseline="0" noProof="0" dirty="0" err="1"/>
              <a:t>you</a:t>
            </a:r>
            <a:r>
              <a:rPr lang="fr-FR" baseline="0" noProof="0" dirty="0"/>
              <a:t> have to </a:t>
            </a:r>
            <a:r>
              <a:rPr lang="fr-FR" baseline="0" noProof="0" dirty="0" err="1"/>
              <a:t>choice</a:t>
            </a:r>
            <a:r>
              <a:rPr lang="fr-FR" baseline="0" noProof="0" dirty="0"/>
              <a:t> </a:t>
            </a:r>
            <a:r>
              <a:rPr lang="fr-FR" baseline="0" noProof="0" dirty="0" err="1"/>
              <a:t>at</a:t>
            </a:r>
            <a:r>
              <a:rPr lang="fr-FR" baseline="0" noProof="0" dirty="0"/>
              <a:t> </a:t>
            </a:r>
            <a:r>
              <a:rPr lang="fr-FR" baseline="0" noProof="0" dirty="0" err="1"/>
              <a:t>random</a:t>
            </a:r>
            <a:r>
              <a:rPr lang="fr-FR" baseline="0" noProof="0" dirty="0"/>
              <a:t> </a:t>
            </a:r>
            <a:r>
              <a:rPr lang="fr-FR" baseline="0" noProof="0" dirty="0" err="1"/>
              <a:t>between</a:t>
            </a:r>
            <a:r>
              <a:rPr lang="fr-FR" baseline="0" noProof="0" dirty="0"/>
              <a:t> a White or a Blue </a:t>
            </a:r>
            <a:r>
              <a:rPr lang="fr-FR" baseline="0" noProof="0" dirty="0" err="1"/>
              <a:t>marble</a:t>
            </a:r>
            <a:r>
              <a:rPr lang="fr-FR" baseline="0" noProof="0" dirty="0"/>
              <a:t>, but </a:t>
            </a:r>
            <a:r>
              <a:rPr lang="fr-FR" baseline="0" noProof="0" dirty="0" err="1"/>
              <a:t>your</a:t>
            </a:r>
            <a:r>
              <a:rPr lang="fr-FR" baseline="0" noProof="0" dirty="0"/>
              <a:t> </a:t>
            </a:r>
            <a:r>
              <a:rPr lang="fr-FR" baseline="0" noProof="0" dirty="0" err="1"/>
              <a:t>choices</a:t>
            </a:r>
            <a:r>
              <a:rPr lang="fr-FR" baseline="0" noProof="0" dirty="0"/>
              <a:t> </a:t>
            </a:r>
            <a:r>
              <a:rPr lang="fr-FR" baseline="0" noProof="0" dirty="0" err="1"/>
              <a:t>depend</a:t>
            </a:r>
            <a:r>
              <a:rPr lang="fr-FR" baseline="0" noProof="0" dirty="0"/>
              <a:t> on </a:t>
            </a:r>
            <a:r>
              <a:rPr lang="fr-FR" baseline="0" noProof="0" dirty="0" err="1"/>
              <a:t>others</a:t>
            </a:r>
            <a:r>
              <a:rPr lang="fr-FR" baseline="0" noProof="0" dirty="0"/>
              <a:t>’ </a:t>
            </a:r>
            <a:r>
              <a:rPr lang="fr-FR" baseline="0" noProof="0" dirty="0" err="1"/>
              <a:t>choices</a:t>
            </a:r>
            <a:r>
              <a:rPr lang="fr-FR" baseline="0" noProof="0" dirty="0"/>
              <a:t> ! </a:t>
            </a:r>
            <a:r>
              <a:rPr lang="fr-FR" baseline="0" noProof="0" dirty="0" err="1"/>
              <a:t>Here</a:t>
            </a:r>
            <a:r>
              <a:rPr lang="fr-FR" baseline="0" noProof="0" dirty="0"/>
              <a:t> the </a:t>
            </a:r>
            <a:r>
              <a:rPr lang="fr-FR" baseline="0" noProof="0" dirty="0" err="1"/>
              <a:t>cup</a:t>
            </a:r>
            <a:r>
              <a:rPr lang="fr-FR" baseline="0" noProof="0" dirty="0"/>
              <a:t>/</a:t>
            </a:r>
            <a:r>
              <a:rPr lang="fr-FR" baseline="0" noProof="0" dirty="0" err="1"/>
              <a:t>urn</a:t>
            </a:r>
            <a:r>
              <a:rPr lang="fr-FR" baseline="0" noProof="0" dirty="0"/>
              <a:t> </a:t>
            </a:r>
            <a:r>
              <a:rPr lang="fr-FR" baseline="0" noProof="0" dirty="0" err="1"/>
              <a:t>is</a:t>
            </a:r>
            <a:r>
              <a:rPr lang="fr-FR" baseline="0" noProof="0" dirty="0"/>
              <a:t> </a:t>
            </a:r>
            <a:r>
              <a:rPr lang="fr-FR" baseline="0" noProof="0" dirty="0" err="1"/>
              <a:t>your</a:t>
            </a:r>
            <a:r>
              <a:rPr lang="fr-FR" baseline="0" noProof="0" dirty="0"/>
              <a:t> public information and </a:t>
            </a:r>
            <a:r>
              <a:rPr lang="fr-FR" baseline="0" noProof="0" dirty="0" err="1"/>
              <a:t>you</a:t>
            </a:r>
            <a:r>
              <a:rPr lang="fr-FR" baseline="0" noProof="0" dirty="0"/>
              <a:t> </a:t>
            </a:r>
            <a:r>
              <a:rPr lang="fr-FR" baseline="0" noProof="0" dirty="0" err="1"/>
              <a:t>learn</a:t>
            </a:r>
            <a:r>
              <a:rPr lang="fr-FR" baseline="0" noProof="0" dirty="0"/>
              <a:t>, </a:t>
            </a:r>
            <a:r>
              <a:rPr lang="fr-FR" baseline="0" noProof="0" dirty="0" err="1"/>
              <a:t>you</a:t>
            </a:r>
            <a:r>
              <a:rPr lang="fr-FR" baseline="0" noProof="0" dirty="0"/>
              <a:t> </a:t>
            </a:r>
            <a:r>
              <a:rPr lang="fr-FR" baseline="0" noProof="0" dirty="0" err="1"/>
              <a:t>adopt</a:t>
            </a:r>
            <a:r>
              <a:rPr lang="fr-FR" baseline="0" noProof="0" dirty="0"/>
              <a:t> by the </a:t>
            </a:r>
            <a:r>
              <a:rPr lang="fr-FR" baseline="0" noProof="0" dirty="0" err="1"/>
              <a:t>experience</a:t>
            </a:r>
            <a:r>
              <a:rPr lang="fr-FR" baseline="0" noProof="0" dirty="0"/>
              <a:t> </a:t>
            </a:r>
            <a:r>
              <a:rPr lang="fr-FR" baseline="0" noProof="0" dirty="0" err="1"/>
              <a:t>ot</a:t>
            </a:r>
            <a:r>
              <a:rPr lang="fr-FR" baseline="0" noProof="0" dirty="0"/>
              <a:t> </a:t>
            </a:r>
            <a:r>
              <a:rPr lang="fr-FR" baseline="0" noProof="0" dirty="0" err="1"/>
              <a:t>others</a:t>
            </a:r>
            <a:r>
              <a:rPr lang="fr-FR" baseline="0" noProof="0" dirty="0"/>
              <a:t>: </a:t>
            </a:r>
            <a:r>
              <a:rPr lang="fr-FR" baseline="0" noProof="0" dirty="0" err="1"/>
              <a:t>this</a:t>
            </a:r>
            <a:r>
              <a:rPr lang="fr-FR" baseline="0" noProof="0" dirty="0"/>
              <a:t> </a:t>
            </a:r>
            <a:r>
              <a:rPr lang="fr-FR" baseline="0" noProof="0" dirty="0" err="1"/>
              <a:t>is</a:t>
            </a:r>
            <a:r>
              <a:rPr lang="fr-FR" baseline="0" noProof="0" dirty="0"/>
              <a:t> the information contagion. </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213</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fr-FR" noProof="0" dirty="0"/>
              <a:t>This</a:t>
            </a:r>
            <a:r>
              <a:rPr lang="fr-FR" baseline="0" noProof="0" dirty="0"/>
              <a:t> </a:t>
            </a:r>
            <a:r>
              <a:rPr lang="fr-FR" baseline="0" noProof="0" dirty="0" err="1"/>
              <a:t>is</a:t>
            </a:r>
            <a:r>
              <a:rPr lang="fr-FR" baseline="0" noProof="0" dirty="0"/>
              <a:t> an </a:t>
            </a:r>
            <a:r>
              <a:rPr lang="fr-FR" baseline="0" noProof="0" dirty="0" err="1"/>
              <a:t>informational</a:t>
            </a:r>
            <a:r>
              <a:rPr lang="fr-FR" baseline="0" noProof="0" dirty="0"/>
              <a:t> cascade </a:t>
            </a:r>
            <a:r>
              <a:rPr lang="fr-FR" baseline="0" noProof="0" dirty="0" err="1"/>
              <a:t>where</a:t>
            </a:r>
            <a:r>
              <a:rPr lang="fr-FR" baseline="0" noProof="0" dirty="0"/>
              <a:t> </a:t>
            </a:r>
            <a:r>
              <a:rPr lang="fr-FR" baseline="0" noProof="0" dirty="0" err="1"/>
              <a:t>each</a:t>
            </a:r>
            <a:r>
              <a:rPr lang="fr-FR" baseline="0" noProof="0" dirty="0"/>
              <a:t> </a:t>
            </a:r>
            <a:r>
              <a:rPr lang="fr-FR" baseline="0" noProof="0" dirty="0" err="1"/>
              <a:t>individual</a:t>
            </a:r>
            <a:r>
              <a:rPr lang="fr-FR" baseline="0" noProof="0" dirty="0"/>
              <a:t> (</a:t>
            </a:r>
            <a:r>
              <a:rPr lang="fr-FR" baseline="0" noProof="0" dirty="0" err="1"/>
              <a:t>player</a:t>
            </a:r>
            <a:r>
              <a:rPr lang="fr-FR" baseline="0" noProof="0" dirty="0"/>
              <a:t>) </a:t>
            </a:r>
            <a:r>
              <a:rPr lang="fr-FR" baseline="0" noProof="0" dirty="0" err="1"/>
              <a:t>is</a:t>
            </a:r>
            <a:r>
              <a:rPr lang="fr-FR" baseline="0" noProof="0" dirty="0"/>
              <a:t> a </a:t>
            </a:r>
            <a:r>
              <a:rPr lang="fr-FR" baseline="0" noProof="0" dirty="0" err="1"/>
              <a:t>marble</a:t>
            </a:r>
            <a:r>
              <a:rPr lang="fr-FR" baseline="0" noProof="0" dirty="0"/>
              <a:t> and </a:t>
            </a:r>
            <a:r>
              <a:rPr lang="fr-FR" baseline="0" noProof="0" dirty="0" err="1"/>
              <a:t>at</a:t>
            </a:r>
            <a:r>
              <a:rPr lang="fr-FR" baseline="0" noProof="0" dirty="0"/>
              <a:t> time </a:t>
            </a:r>
            <a:r>
              <a:rPr lang="fr-FR" i="1" baseline="0" noProof="0" dirty="0"/>
              <a:t>t  </a:t>
            </a:r>
            <a:r>
              <a:rPr lang="fr-FR" baseline="0" noProof="0" dirty="0" err="1"/>
              <a:t>you</a:t>
            </a:r>
            <a:r>
              <a:rPr lang="fr-FR" baseline="0" noProof="0" dirty="0"/>
              <a:t> have to </a:t>
            </a:r>
            <a:r>
              <a:rPr lang="fr-FR" baseline="0" noProof="0" dirty="0" err="1"/>
              <a:t>choice</a:t>
            </a:r>
            <a:r>
              <a:rPr lang="fr-FR" baseline="0" noProof="0" dirty="0"/>
              <a:t> </a:t>
            </a:r>
            <a:r>
              <a:rPr lang="fr-FR" baseline="0" noProof="0" dirty="0" err="1"/>
              <a:t>at</a:t>
            </a:r>
            <a:r>
              <a:rPr lang="fr-FR" baseline="0" noProof="0" dirty="0"/>
              <a:t> </a:t>
            </a:r>
            <a:r>
              <a:rPr lang="fr-FR" baseline="0" noProof="0" dirty="0" err="1"/>
              <a:t>random</a:t>
            </a:r>
            <a:r>
              <a:rPr lang="fr-FR" baseline="0" noProof="0" dirty="0"/>
              <a:t> </a:t>
            </a:r>
            <a:r>
              <a:rPr lang="fr-FR" baseline="0" noProof="0" dirty="0" err="1"/>
              <a:t>between</a:t>
            </a:r>
            <a:r>
              <a:rPr lang="fr-FR" baseline="0" noProof="0" dirty="0"/>
              <a:t> a White or a Blue </a:t>
            </a:r>
            <a:r>
              <a:rPr lang="fr-FR" baseline="0" noProof="0" dirty="0" err="1"/>
              <a:t>marble</a:t>
            </a:r>
            <a:r>
              <a:rPr lang="fr-FR" baseline="0" noProof="0" dirty="0"/>
              <a:t>, but </a:t>
            </a:r>
            <a:r>
              <a:rPr lang="fr-FR" baseline="0" noProof="0" dirty="0" err="1"/>
              <a:t>your</a:t>
            </a:r>
            <a:r>
              <a:rPr lang="fr-FR" baseline="0" noProof="0" dirty="0"/>
              <a:t> </a:t>
            </a:r>
            <a:r>
              <a:rPr lang="fr-FR" baseline="0" noProof="0" dirty="0" err="1"/>
              <a:t>choices</a:t>
            </a:r>
            <a:r>
              <a:rPr lang="fr-FR" baseline="0" noProof="0" dirty="0"/>
              <a:t> </a:t>
            </a:r>
            <a:r>
              <a:rPr lang="fr-FR" baseline="0" noProof="0" dirty="0" err="1"/>
              <a:t>depend</a:t>
            </a:r>
            <a:r>
              <a:rPr lang="fr-FR" baseline="0" noProof="0" dirty="0"/>
              <a:t> on </a:t>
            </a:r>
            <a:r>
              <a:rPr lang="fr-FR" baseline="0" noProof="0" dirty="0" err="1"/>
              <a:t>others</a:t>
            </a:r>
            <a:r>
              <a:rPr lang="fr-FR" baseline="0" noProof="0" dirty="0"/>
              <a:t>’ </a:t>
            </a:r>
            <a:r>
              <a:rPr lang="fr-FR" baseline="0" noProof="0" dirty="0" err="1"/>
              <a:t>choices</a:t>
            </a:r>
            <a:r>
              <a:rPr lang="fr-FR" baseline="0" noProof="0" dirty="0"/>
              <a:t> ! </a:t>
            </a:r>
            <a:r>
              <a:rPr lang="fr-FR" baseline="0" noProof="0" dirty="0" err="1"/>
              <a:t>Here</a:t>
            </a:r>
            <a:r>
              <a:rPr lang="fr-FR" baseline="0" noProof="0" dirty="0"/>
              <a:t> the </a:t>
            </a:r>
            <a:r>
              <a:rPr lang="fr-FR" baseline="0" noProof="0" dirty="0" err="1"/>
              <a:t>cup</a:t>
            </a:r>
            <a:r>
              <a:rPr lang="fr-FR" baseline="0" noProof="0" dirty="0"/>
              <a:t>/</a:t>
            </a:r>
            <a:r>
              <a:rPr lang="fr-FR" baseline="0" noProof="0" dirty="0" err="1"/>
              <a:t>urn</a:t>
            </a:r>
            <a:r>
              <a:rPr lang="fr-FR" baseline="0" noProof="0" dirty="0"/>
              <a:t> </a:t>
            </a:r>
            <a:r>
              <a:rPr lang="fr-FR" baseline="0" noProof="0" dirty="0" err="1"/>
              <a:t>is</a:t>
            </a:r>
            <a:r>
              <a:rPr lang="fr-FR" baseline="0" noProof="0" dirty="0"/>
              <a:t> </a:t>
            </a:r>
            <a:r>
              <a:rPr lang="fr-FR" baseline="0" noProof="0" dirty="0" err="1"/>
              <a:t>your</a:t>
            </a:r>
            <a:r>
              <a:rPr lang="fr-FR" baseline="0" noProof="0" dirty="0"/>
              <a:t> public information and </a:t>
            </a:r>
            <a:r>
              <a:rPr lang="fr-FR" baseline="0" noProof="0" dirty="0" err="1"/>
              <a:t>you</a:t>
            </a:r>
            <a:r>
              <a:rPr lang="fr-FR" baseline="0" noProof="0" dirty="0"/>
              <a:t> </a:t>
            </a:r>
            <a:r>
              <a:rPr lang="fr-FR" baseline="0" noProof="0" dirty="0" err="1"/>
              <a:t>learn</a:t>
            </a:r>
            <a:r>
              <a:rPr lang="fr-FR" baseline="0" noProof="0" dirty="0"/>
              <a:t>, </a:t>
            </a:r>
            <a:r>
              <a:rPr lang="fr-FR" baseline="0" noProof="0" dirty="0" err="1"/>
              <a:t>you</a:t>
            </a:r>
            <a:r>
              <a:rPr lang="fr-FR" baseline="0" noProof="0" dirty="0"/>
              <a:t> </a:t>
            </a:r>
            <a:r>
              <a:rPr lang="fr-FR" baseline="0" noProof="0" dirty="0" err="1"/>
              <a:t>adopt</a:t>
            </a:r>
            <a:r>
              <a:rPr lang="fr-FR" baseline="0" noProof="0" dirty="0"/>
              <a:t> by the </a:t>
            </a:r>
            <a:r>
              <a:rPr lang="fr-FR" baseline="0" noProof="0" dirty="0" err="1"/>
              <a:t>experience</a:t>
            </a:r>
            <a:r>
              <a:rPr lang="fr-FR" baseline="0" noProof="0" dirty="0"/>
              <a:t> </a:t>
            </a:r>
            <a:r>
              <a:rPr lang="fr-FR" baseline="0" noProof="0" dirty="0" err="1"/>
              <a:t>ot</a:t>
            </a:r>
            <a:r>
              <a:rPr lang="fr-FR" baseline="0" noProof="0" dirty="0"/>
              <a:t> </a:t>
            </a:r>
            <a:r>
              <a:rPr lang="fr-FR" baseline="0" noProof="0" dirty="0" err="1"/>
              <a:t>others</a:t>
            </a:r>
            <a:r>
              <a:rPr lang="fr-FR" baseline="0" noProof="0" dirty="0"/>
              <a:t>: </a:t>
            </a:r>
            <a:r>
              <a:rPr lang="fr-FR" baseline="0" noProof="0" dirty="0" err="1"/>
              <a:t>this</a:t>
            </a:r>
            <a:r>
              <a:rPr lang="fr-FR" baseline="0" noProof="0" dirty="0"/>
              <a:t> </a:t>
            </a:r>
            <a:r>
              <a:rPr lang="fr-FR" baseline="0" noProof="0" dirty="0" err="1"/>
              <a:t>is</a:t>
            </a:r>
            <a:r>
              <a:rPr lang="fr-FR" baseline="0" noProof="0" dirty="0"/>
              <a:t> the information contagion. </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214</a:t>
            </a:fld>
            <a:endParaRPr lang="en-US"/>
          </a:p>
        </p:txBody>
      </p:sp>
    </p:spTree>
    <p:extLst>
      <p:ext uri="{BB962C8B-B14F-4D97-AF65-F5344CB8AC3E}">
        <p14:creationId xmlns:p14="http://schemas.microsoft.com/office/powerpoint/2010/main" val="4209884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174</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fr-FR" noProof="0" dirty="0"/>
              <a:t>This</a:t>
            </a:r>
            <a:r>
              <a:rPr lang="fr-FR" baseline="0" noProof="0" dirty="0"/>
              <a:t> </a:t>
            </a:r>
            <a:r>
              <a:rPr lang="fr-FR" baseline="0" noProof="0" dirty="0" err="1"/>
              <a:t>is</a:t>
            </a:r>
            <a:r>
              <a:rPr lang="fr-FR" baseline="0" noProof="0" dirty="0"/>
              <a:t> an </a:t>
            </a:r>
            <a:r>
              <a:rPr lang="fr-FR" baseline="0" noProof="0" dirty="0" err="1"/>
              <a:t>informational</a:t>
            </a:r>
            <a:r>
              <a:rPr lang="fr-FR" baseline="0" noProof="0" dirty="0"/>
              <a:t> cascade </a:t>
            </a:r>
            <a:r>
              <a:rPr lang="fr-FR" baseline="0" noProof="0" dirty="0" err="1"/>
              <a:t>where</a:t>
            </a:r>
            <a:r>
              <a:rPr lang="fr-FR" baseline="0" noProof="0" dirty="0"/>
              <a:t> </a:t>
            </a:r>
            <a:r>
              <a:rPr lang="fr-FR" baseline="0" noProof="0" dirty="0" err="1"/>
              <a:t>each</a:t>
            </a:r>
            <a:r>
              <a:rPr lang="fr-FR" baseline="0" noProof="0" dirty="0"/>
              <a:t> </a:t>
            </a:r>
            <a:r>
              <a:rPr lang="fr-FR" baseline="0" noProof="0" dirty="0" err="1"/>
              <a:t>individual</a:t>
            </a:r>
            <a:r>
              <a:rPr lang="fr-FR" baseline="0" noProof="0" dirty="0"/>
              <a:t> (</a:t>
            </a:r>
            <a:r>
              <a:rPr lang="fr-FR" baseline="0" noProof="0" dirty="0" err="1"/>
              <a:t>player</a:t>
            </a:r>
            <a:r>
              <a:rPr lang="fr-FR" baseline="0" noProof="0" dirty="0"/>
              <a:t>) </a:t>
            </a:r>
            <a:r>
              <a:rPr lang="fr-FR" baseline="0" noProof="0" dirty="0" err="1"/>
              <a:t>is</a:t>
            </a:r>
            <a:r>
              <a:rPr lang="fr-FR" baseline="0" noProof="0" dirty="0"/>
              <a:t> a </a:t>
            </a:r>
            <a:r>
              <a:rPr lang="fr-FR" baseline="0" noProof="0" dirty="0" err="1"/>
              <a:t>marble</a:t>
            </a:r>
            <a:r>
              <a:rPr lang="fr-FR" baseline="0" noProof="0" dirty="0"/>
              <a:t> and </a:t>
            </a:r>
            <a:r>
              <a:rPr lang="fr-FR" baseline="0" noProof="0" dirty="0" err="1"/>
              <a:t>at</a:t>
            </a:r>
            <a:r>
              <a:rPr lang="fr-FR" baseline="0" noProof="0" dirty="0"/>
              <a:t> time </a:t>
            </a:r>
            <a:r>
              <a:rPr lang="fr-FR" i="1" baseline="0" noProof="0" dirty="0"/>
              <a:t>t  </a:t>
            </a:r>
            <a:r>
              <a:rPr lang="fr-FR" baseline="0" noProof="0" dirty="0" err="1"/>
              <a:t>you</a:t>
            </a:r>
            <a:r>
              <a:rPr lang="fr-FR" baseline="0" noProof="0" dirty="0"/>
              <a:t> have to </a:t>
            </a:r>
            <a:r>
              <a:rPr lang="fr-FR" baseline="0" noProof="0" dirty="0" err="1"/>
              <a:t>choice</a:t>
            </a:r>
            <a:r>
              <a:rPr lang="fr-FR" baseline="0" noProof="0" dirty="0"/>
              <a:t> </a:t>
            </a:r>
            <a:r>
              <a:rPr lang="fr-FR" baseline="0" noProof="0" dirty="0" err="1"/>
              <a:t>at</a:t>
            </a:r>
            <a:r>
              <a:rPr lang="fr-FR" baseline="0" noProof="0" dirty="0"/>
              <a:t> </a:t>
            </a:r>
            <a:r>
              <a:rPr lang="fr-FR" baseline="0" noProof="0" dirty="0" err="1"/>
              <a:t>random</a:t>
            </a:r>
            <a:r>
              <a:rPr lang="fr-FR" baseline="0" noProof="0" dirty="0"/>
              <a:t> </a:t>
            </a:r>
            <a:r>
              <a:rPr lang="fr-FR" baseline="0" noProof="0" dirty="0" err="1"/>
              <a:t>between</a:t>
            </a:r>
            <a:r>
              <a:rPr lang="fr-FR" baseline="0" noProof="0" dirty="0"/>
              <a:t> a White or a Blue </a:t>
            </a:r>
            <a:r>
              <a:rPr lang="fr-FR" baseline="0" noProof="0" dirty="0" err="1"/>
              <a:t>marble</a:t>
            </a:r>
            <a:r>
              <a:rPr lang="fr-FR" baseline="0" noProof="0" dirty="0"/>
              <a:t>, but </a:t>
            </a:r>
            <a:r>
              <a:rPr lang="fr-FR" baseline="0" noProof="0" dirty="0" err="1"/>
              <a:t>your</a:t>
            </a:r>
            <a:r>
              <a:rPr lang="fr-FR" baseline="0" noProof="0" dirty="0"/>
              <a:t> </a:t>
            </a:r>
            <a:r>
              <a:rPr lang="fr-FR" baseline="0" noProof="0" dirty="0" err="1"/>
              <a:t>choices</a:t>
            </a:r>
            <a:r>
              <a:rPr lang="fr-FR" baseline="0" noProof="0" dirty="0"/>
              <a:t> </a:t>
            </a:r>
            <a:r>
              <a:rPr lang="fr-FR" baseline="0" noProof="0" dirty="0" err="1"/>
              <a:t>depend</a:t>
            </a:r>
            <a:r>
              <a:rPr lang="fr-FR" baseline="0" noProof="0" dirty="0"/>
              <a:t> on </a:t>
            </a:r>
            <a:r>
              <a:rPr lang="fr-FR" baseline="0" noProof="0" dirty="0" err="1"/>
              <a:t>others</a:t>
            </a:r>
            <a:r>
              <a:rPr lang="fr-FR" baseline="0" noProof="0" dirty="0"/>
              <a:t>’ </a:t>
            </a:r>
            <a:r>
              <a:rPr lang="fr-FR" baseline="0" noProof="0" dirty="0" err="1"/>
              <a:t>choices</a:t>
            </a:r>
            <a:r>
              <a:rPr lang="fr-FR" baseline="0" noProof="0" dirty="0"/>
              <a:t> ! </a:t>
            </a:r>
            <a:r>
              <a:rPr lang="fr-FR" baseline="0" noProof="0" dirty="0" err="1"/>
              <a:t>Here</a:t>
            </a:r>
            <a:r>
              <a:rPr lang="fr-FR" baseline="0" noProof="0" dirty="0"/>
              <a:t> the </a:t>
            </a:r>
            <a:r>
              <a:rPr lang="fr-FR" baseline="0" noProof="0" dirty="0" err="1"/>
              <a:t>cup</a:t>
            </a:r>
            <a:r>
              <a:rPr lang="fr-FR" baseline="0" noProof="0" dirty="0"/>
              <a:t>/</a:t>
            </a:r>
            <a:r>
              <a:rPr lang="fr-FR" baseline="0" noProof="0" dirty="0" err="1"/>
              <a:t>urn</a:t>
            </a:r>
            <a:r>
              <a:rPr lang="fr-FR" baseline="0" noProof="0" dirty="0"/>
              <a:t> </a:t>
            </a:r>
            <a:r>
              <a:rPr lang="fr-FR" baseline="0" noProof="0" dirty="0" err="1"/>
              <a:t>is</a:t>
            </a:r>
            <a:r>
              <a:rPr lang="fr-FR" baseline="0" noProof="0" dirty="0"/>
              <a:t> </a:t>
            </a:r>
            <a:r>
              <a:rPr lang="fr-FR" baseline="0" noProof="0" dirty="0" err="1"/>
              <a:t>your</a:t>
            </a:r>
            <a:r>
              <a:rPr lang="fr-FR" baseline="0" noProof="0" dirty="0"/>
              <a:t> public information and </a:t>
            </a:r>
            <a:r>
              <a:rPr lang="fr-FR" baseline="0" noProof="0" dirty="0" err="1"/>
              <a:t>you</a:t>
            </a:r>
            <a:r>
              <a:rPr lang="fr-FR" baseline="0" noProof="0" dirty="0"/>
              <a:t> </a:t>
            </a:r>
            <a:r>
              <a:rPr lang="fr-FR" baseline="0" noProof="0" dirty="0" err="1"/>
              <a:t>learn</a:t>
            </a:r>
            <a:r>
              <a:rPr lang="fr-FR" baseline="0" noProof="0" dirty="0"/>
              <a:t>, </a:t>
            </a:r>
            <a:r>
              <a:rPr lang="fr-FR" baseline="0" noProof="0" dirty="0" err="1"/>
              <a:t>you</a:t>
            </a:r>
            <a:r>
              <a:rPr lang="fr-FR" baseline="0" noProof="0" dirty="0"/>
              <a:t> </a:t>
            </a:r>
            <a:r>
              <a:rPr lang="fr-FR" baseline="0" noProof="0" dirty="0" err="1"/>
              <a:t>adopt</a:t>
            </a:r>
            <a:r>
              <a:rPr lang="fr-FR" baseline="0" noProof="0" dirty="0"/>
              <a:t> by the </a:t>
            </a:r>
            <a:r>
              <a:rPr lang="fr-FR" baseline="0" noProof="0" dirty="0" err="1"/>
              <a:t>experience</a:t>
            </a:r>
            <a:r>
              <a:rPr lang="fr-FR" baseline="0" noProof="0" dirty="0"/>
              <a:t> </a:t>
            </a:r>
            <a:r>
              <a:rPr lang="fr-FR" baseline="0" noProof="0" dirty="0" err="1"/>
              <a:t>ot</a:t>
            </a:r>
            <a:r>
              <a:rPr lang="fr-FR" baseline="0" noProof="0" dirty="0"/>
              <a:t> </a:t>
            </a:r>
            <a:r>
              <a:rPr lang="fr-FR" baseline="0" noProof="0" dirty="0" err="1"/>
              <a:t>others</a:t>
            </a:r>
            <a:r>
              <a:rPr lang="fr-FR" baseline="0" noProof="0" dirty="0"/>
              <a:t>: </a:t>
            </a:r>
            <a:r>
              <a:rPr lang="fr-FR" baseline="0" noProof="0" dirty="0" err="1"/>
              <a:t>this</a:t>
            </a:r>
            <a:r>
              <a:rPr lang="fr-FR" baseline="0" noProof="0" dirty="0"/>
              <a:t> </a:t>
            </a:r>
            <a:r>
              <a:rPr lang="fr-FR" baseline="0" noProof="0" dirty="0" err="1"/>
              <a:t>is</a:t>
            </a:r>
            <a:r>
              <a:rPr lang="fr-FR" baseline="0" noProof="0" dirty="0"/>
              <a:t> the information contagion. </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215</a:t>
            </a:fld>
            <a:endParaRPr lang="en-US"/>
          </a:p>
        </p:txBody>
      </p:sp>
    </p:spTree>
    <p:extLst>
      <p:ext uri="{BB962C8B-B14F-4D97-AF65-F5344CB8AC3E}">
        <p14:creationId xmlns:p14="http://schemas.microsoft.com/office/powerpoint/2010/main" val="1414716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216</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en-US" noProof="0" dirty="0"/>
              <a:t>Information</a:t>
            </a:r>
            <a:r>
              <a:rPr lang="en-US" baseline="0" noProof="0" dirty="0"/>
              <a:t> cascades leads to important results.</a:t>
            </a:r>
          </a:p>
          <a:p>
            <a:pPr rtl="0"/>
            <a:r>
              <a:rPr lang="en-US" baseline="0" noProof="0" dirty="0"/>
              <a:t>Firsts, information cascades can lead to a ‘lock-in effect’. </a:t>
            </a:r>
          </a:p>
          <a:p>
            <a:pPr rtl="0"/>
            <a:endParaRPr lang="fr-FR" baseline="0"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217</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Lock-in is  commonplace in the network economy </a:t>
            </a:r>
          </a:p>
          <a:p>
            <a:r>
              <a:rPr lang="en-US" sz="1200" b="0" i="0" u="none" strike="noStrike" kern="1200" baseline="0" noProof="0" dirty="0">
                <a:solidFill>
                  <a:schemeClr val="tx1"/>
                </a:solidFill>
                <a:latin typeface="+mn-lt"/>
                <a:ea typeface="+mn-ea"/>
                <a:cs typeface="+mn-cs"/>
              </a:rPr>
              <a:t>and this is particularly true when the considered good is an </a:t>
            </a:r>
            <a:r>
              <a:rPr lang="en-US" sz="1200" b="0" i="1" u="none" strike="noStrike" kern="1200" baseline="0" noProof="0" dirty="0">
                <a:solidFill>
                  <a:schemeClr val="tx1"/>
                </a:solidFill>
                <a:latin typeface="+mn-lt"/>
                <a:ea typeface="+mn-ea"/>
                <a:cs typeface="+mn-cs"/>
              </a:rPr>
              <a:t>information good a Digital product </a:t>
            </a:r>
            <a:r>
              <a:rPr lang="en-US" sz="1200" b="0" i="0" u="none" strike="noStrike" kern="1200" baseline="0" noProof="0" dirty="0">
                <a:solidFill>
                  <a:schemeClr val="tx1"/>
                </a:solidFill>
                <a:latin typeface="+mn-lt"/>
                <a:ea typeface="+mn-ea"/>
                <a:cs typeface="+mn-cs"/>
              </a:rPr>
              <a:t>!</a:t>
            </a:r>
          </a:p>
          <a:p>
            <a:endParaRPr lang="fr-FR" sz="1200" b="0" i="0" u="none" strike="noStrike" kern="1200" baseline="0" noProof="0" dirty="0">
              <a:solidFill>
                <a:schemeClr val="tx1"/>
              </a:solidFill>
              <a:latin typeface="+mn-lt"/>
              <a:ea typeface="+mn-ea"/>
              <a:cs typeface="+mn-cs"/>
            </a:endParaRPr>
          </a:p>
          <a:p>
            <a:r>
              <a:rPr lang="en-US" dirty="0"/>
              <a:t>Lock-in</a:t>
            </a:r>
            <a:r>
              <a:rPr lang="en-US" baseline="0" dirty="0"/>
              <a:t> can </a:t>
            </a:r>
            <a:r>
              <a:rPr lang="en-US" dirty="0"/>
              <a:t>create </a:t>
            </a:r>
            <a:r>
              <a:rPr lang="en-US" dirty="0">
                <a:hlinkClick r:id="rId3" tooltip="Barriers to entry"/>
              </a:rPr>
              <a:t>barriers to market entry</a:t>
            </a:r>
            <a:r>
              <a:rPr lang="en-US" dirty="0"/>
              <a:t> and may result in </a:t>
            </a:r>
            <a:r>
              <a:rPr lang="en-US" dirty="0">
                <a:hlinkClick r:id="rId4" tooltip="Antitrust"/>
              </a:rPr>
              <a:t>antitrust</a:t>
            </a:r>
            <a:r>
              <a:rPr lang="en-US" dirty="0"/>
              <a:t> action against a </a:t>
            </a:r>
            <a:r>
              <a:rPr lang="en-US" dirty="0">
                <a:hlinkClick r:id="rId5" tooltip="Monopoly"/>
              </a:rPr>
              <a:t>monopoly</a:t>
            </a:r>
            <a:r>
              <a:rPr lang="en-US" dirty="0"/>
              <a:t>.</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218</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fr-FR" noProof="0" dirty="0" err="1"/>
              <a:t>Now</a:t>
            </a:r>
            <a:r>
              <a:rPr lang="fr-FR" baseline="0" noProof="0" dirty="0"/>
              <a:t>, </a:t>
            </a:r>
            <a:r>
              <a:rPr lang="fr-FR" baseline="0" noProof="0" dirty="0" err="1"/>
              <a:t>download</a:t>
            </a:r>
            <a:r>
              <a:rPr lang="fr-FR" baseline="0" noProof="0" dirty="0"/>
              <a:t> the Python program ISE2.py and </a:t>
            </a:r>
            <a:r>
              <a:rPr lang="fr-FR" baseline="0" noProof="0" dirty="0" err="1"/>
              <a:t>run</a:t>
            </a:r>
            <a:r>
              <a:rPr lang="fr-FR" baseline="0" noProof="0" dirty="0"/>
              <a:t> </a:t>
            </a:r>
            <a:r>
              <a:rPr lang="fr-FR" baseline="0" noProof="0" dirty="0" err="1"/>
              <a:t>it</a:t>
            </a:r>
            <a:r>
              <a:rPr lang="fr-FR" baseline="0" noProof="0" dirty="0"/>
              <a:t> !</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219</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a:t>This </a:t>
            </a:r>
            <a:r>
              <a:rPr lang="fr-FR" baseline="0" noProof="0" dirty="0" err="1"/>
              <a:t>is</a:t>
            </a:r>
            <a:r>
              <a:rPr lang="fr-FR" baseline="0" noProof="0" dirty="0"/>
              <a:t> a more </a:t>
            </a:r>
            <a:r>
              <a:rPr lang="fr-FR" baseline="0" noProof="0" dirty="0" err="1"/>
              <a:t>complex</a:t>
            </a:r>
            <a:r>
              <a:rPr lang="fr-FR" baseline="0" noProof="0" dirty="0"/>
              <a:t> program, but </a:t>
            </a:r>
            <a:r>
              <a:rPr lang="fr-FR" baseline="0" noProof="0" dirty="0" err="1"/>
              <a:t>now</a:t>
            </a:r>
            <a:r>
              <a:rPr lang="fr-FR" baseline="0" noProof="0" dirty="0"/>
              <a:t> </a:t>
            </a:r>
            <a:r>
              <a:rPr lang="fr-FR" baseline="0" noProof="0" dirty="0" err="1"/>
              <a:t>you</a:t>
            </a:r>
            <a:r>
              <a:rPr lang="fr-FR" baseline="0" noProof="0" dirty="0"/>
              <a:t> have an interface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err="1"/>
              <a:t>With</a:t>
            </a:r>
            <a:r>
              <a:rPr lang="fr-FR" baseline="0" noProof="0" dirty="0"/>
              <a:t> the 2by2 remplacement matrix on the </a:t>
            </a:r>
            <a:r>
              <a:rPr lang="fr-FR" baseline="0" noProof="0" dirty="0" err="1"/>
              <a:t>left</a:t>
            </a:r>
            <a:endParaRPr lang="fr-FR"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a:t>You </a:t>
            </a:r>
            <a:r>
              <a:rPr lang="fr-FR" baseline="0" noProof="0" dirty="0" err="1"/>
              <a:t>can</a:t>
            </a:r>
            <a:r>
              <a:rPr lang="fr-FR" baseline="0" noProof="0" dirty="0"/>
              <a:t> </a:t>
            </a:r>
            <a:r>
              <a:rPr lang="fr-FR" baseline="0" noProof="0" dirty="0" err="1"/>
              <a:t>also</a:t>
            </a:r>
            <a:r>
              <a:rPr lang="fr-FR" baseline="0" noProof="0" dirty="0"/>
              <a:t> set </a:t>
            </a:r>
            <a:r>
              <a:rPr lang="fr-FR" baseline="0" noProof="0" dirty="0" err="1"/>
              <a:t>parameter</a:t>
            </a:r>
            <a:r>
              <a:rPr lang="fr-FR" baseline="0" noProof="0" dirty="0"/>
              <a:t> (in the middle)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err="1"/>
              <a:t>Then</a:t>
            </a:r>
            <a:r>
              <a:rPr lang="fr-FR" baseline="0" noProof="0" dirty="0"/>
              <a:t> click on the </a:t>
            </a:r>
            <a:r>
              <a:rPr lang="fr-FR" baseline="0" noProof="0" dirty="0" err="1"/>
              <a:t>left</a:t>
            </a:r>
            <a:r>
              <a:rPr lang="fr-FR" baseline="0" noProof="0" dirty="0"/>
              <a:t> </a:t>
            </a:r>
            <a:r>
              <a:rPr lang="fr-FR" baseline="0" noProof="0" dirty="0" err="1"/>
              <a:t>button</a:t>
            </a:r>
            <a:r>
              <a:rPr lang="fr-FR" baseline="0" noProof="0" dirty="0"/>
              <a:t> ‘</a:t>
            </a:r>
            <a:r>
              <a:rPr lang="fr-FR" baseline="0" noProof="0" dirty="0" err="1"/>
              <a:t>run</a:t>
            </a:r>
            <a:r>
              <a:rPr lang="fr-FR" baseline="0" noProof="0" dirty="0"/>
              <a:t> Polya1’ and observe </a:t>
            </a:r>
            <a:r>
              <a:rPr lang="fr-FR" baseline="0" noProof="0" dirty="0" err="1"/>
              <a:t>results</a:t>
            </a:r>
            <a:endParaRPr lang="fr-FR"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a:t>Change </a:t>
            </a:r>
            <a:r>
              <a:rPr lang="fr-FR" baseline="0" noProof="0" dirty="0" err="1"/>
              <a:t>parameters</a:t>
            </a:r>
            <a:r>
              <a:rPr lang="fr-FR" baseline="0" noProof="0" dirty="0"/>
              <a:t> and observe </a:t>
            </a:r>
            <a:r>
              <a:rPr lang="fr-FR" baseline="0" noProof="0" dirty="0" err="1"/>
              <a:t>again</a:t>
            </a:r>
            <a:r>
              <a:rPr lang="fr-FR" baseline="0" noProof="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err="1"/>
              <a:t>What</a:t>
            </a:r>
            <a:r>
              <a:rPr lang="fr-FR" baseline="0" noProof="0" dirty="0"/>
              <a:t> are </a:t>
            </a:r>
            <a:r>
              <a:rPr lang="fr-FR" baseline="0" noProof="0" dirty="0" err="1"/>
              <a:t>your</a:t>
            </a:r>
            <a:r>
              <a:rPr lang="fr-FR" baseline="0" noProof="0" dirty="0"/>
              <a:t> conclusions ?</a:t>
            </a:r>
            <a:endParaRPr lang="en-US" noProof="0" dirty="0"/>
          </a:p>
          <a:p>
            <a:pPr rtl="0"/>
            <a:endParaRPr lang="fr-FR" baseline="0"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220</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fr-FR" noProof="0" dirty="0"/>
              <a:t>Question : </a:t>
            </a:r>
            <a:r>
              <a:rPr lang="fr-FR" noProof="0" dirty="0" err="1"/>
              <a:t>uniform</a:t>
            </a:r>
            <a:r>
              <a:rPr lang="fr-FR" baseline="0" noProof="0" dirty="0"/>
              <a:t> versus </a:t>
            </a:r>
            <a:r>
              <a:rPr lang="fr-FR" baseline="0" noProof="0" dirty="0" err="1"/>
              <a:t>gaussian</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221</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fr-FR" noProof="0" dirty="0"/>
              <a:t>Question : </a:t>
            </a:r>
            <a:r>
              <a:rPr lang="fr-FR" noProof="0" dirty="0" err="1"/>
              <a:t>uniform</a:t>
            </a:r>
            <a:r>
              <a:rPr lang="fr-FR" baseline="0" noProof="0" dirty="0"/>
              <a:t> versus </a:t>
            </a:r>
            <a:r>
              <a:rPr lang="fr-FR" baseline="0" noProof="0" dirty="0" err="1"/>
              <a:t>gaussian</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222</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a:t>Other important result: informational</a:t>
            </a:r>
            <a:r>
              <a:rPr lang="en-US" baseline="0" noProof="0" dirty="0"/>
              <a:t> cascade lead to path-dependence</a:t>
            </a:r>
            <a:endParaRPr lang="en-US" noProof="0" dirty="0"/>
          </a:p>
          <a:p>
            <a:r>
              <a:rPr lang="en-US" noProof="0" dirty="0"/>
              <a:t>“Where we are today is a result of what has happened in the past”.</a:t>
            </a:r>
          </a:p>
          <a:p>
            <a:endParaRPr lang="fr-FR"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223</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noProof="0" dirty="0"/>
          </a:p>
          <a:p>
            <a:r>
              <a:rPr lang="en-US" noProof="0" dirty="0"/>
              <a:t>Path dependence is the idea that decisions we are faced with depend on past decisions made</a:t>
            </a:r>
          </a:p>
          <a:p>
            <a:endParaRPr lang="en-US" noProof="0" dirty="0"/>
          </a:p>
          <a:p>
            <a:r>
              <a:rPr lang="en-US" noProof="0" dirty="0"/>
              <a:t>In other words, history matters for current decision-making situations.</a:t>
            </a:r>
          </a:p>
          <a:p>
            <a:endParaRPr lang="en-US"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In probability theory, a stochastic process (non-linear models) is path dependent if the probability distribution for period t+1 is conditioned on more than the value of the system in period</a:t>
            </a:r>
            <a:r>
              <a:rPr lang="en-US" baseline="0" noProof="0" dirty="0"/>
              <a:t> t</a:t>
            </a:r>
            <a:r>
              <a:rPr lang="en-US" noProof="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In physics and mathematics path dependency come from chaos theory</a:t>
            </a:r>
            <a:r>
              <a:rPr lang="en-US" baseline="0" noProof="0" dirty="0"/>
              <a:t> (</a:t>
            </a:r>
            <a:r>
              <a:rPr lang="en-US" noProof="0" dirty="0"/>
              <a:t>existence of exact solutions for</a:t>
            </a:r>
            <a:r>
              <a:rPr lang="en-US" baseline="0" noProof="0" dirty="0"/>
              <a:t> </a:t>
            </a:r>
            <a:r>
              <a:rPr lang="en-US" noProof="0" dirty="0"/>
              <a:t>differential equations)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224</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175</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In</a:t>
            </a:r>
            <a:r>
              <a:rPr lang="en-US" baseline="0" noProof="0" dirty="0"/>
              <a:t> economics, path dependency is usually linked with </a:t>
            </a:r>
            <a:r>
              <a:rPr lang="en-US" dirty="0"/>
              <a:t>positive feedback, network externalities or</a:t>
            </a:r>
            <a:r>
              <a:rPr lang="en-US" baseline="0" dirty="0"/>
              <a:t> </a:t>
            </a:r>
            <a:r>
              <a:rPr lang="en-US" dirty="0"/>
              <a:t>network effects</a:t>
            </a:r>
            <a:r>
              <a:rPr lang="en-US" baseline="0" dirty="0"/>
              <a:t> phenomenon.</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225</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a:t>History</a:t>
            </a:r>
            <a:r>
              <a:rPr lang="en-US" baseline="0" noProof="0" dirty="0"/>
              <a:t> matters but history </a:t>
            </a:r>
            <a:r>
              <a:rPr lang="en-US" noProof="0" dirty="0"/>
              <a:t>is sensitive dependence (1) on initial conditions: </a:t>
            </a:r>
          </a:p>
          <a:p>
            <a:endParaRPr lang="fr-FR" noProof="0" dirty="0"/>
          </a:p>
          <a:p>
            <a:r>
              <a:rPr lang="fr-FR" noProof="0" dirty="0"/>
              <a:t>Use</a:t>
            </a:r>
            <a:r>
              <a:rPr lang="fr-FR" baseline="0" noProof="0" dirty="0"/>
              <a:t> the program ISE2.py and change the </a:t>
            </a:r>
            <a:r>
              <a:rPr lang="fr-FR" baseline="0" noProof="0" dirty="0" err="1"/>
              <a:t>parameters</a:t>
            </a:r>
            <a:r>
              <a:rPr lang="fr-FR" baseline="0" noProof="0" dirty="0"/>
              <a:t> ! WHICH ONE  ?</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226</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a:t>THESE</a:t>
            </a:r>
            <a:r>
              <a:rPr lang="fr-FR" baseline="0" noProof="0" dirty="0"/>
              <a:t> ONE !</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227</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228</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a:t>… </a:t>
            </a:r>
            <a:r>
              <a:rPr lang="en-US" sz="1200" b="1" dirty="0"/>
              <a:t>but history is sensitive dependence (2) on</a:t>
            </a:r>
            <a:r>
              <a:rPr lang="en-US" sz="1200" b="1" i="1" dirty="0">
                <a:solidFill>
                  <a:srgbClr val="FF0000"/>
                </a:solidFill>
              </a:rPr>
              <a:t> insignificant events</a:t>
            </a:r>
          </a:p>
          <a:p>
            <a:endParaRPr lang="fr-FR" noProof="0" dirty="0"/>
          </a:p>
          <a:p>
            <a:endParaRPr lang="en-US"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fr-FR" noProof="0" dirty="0"/>
              <a:t>Use</a:t>
            </a:r>
            <a:r>
              <a:rPr lang="fr-FR" baseline="0" noProof="0" dirty="0"/>
              <a:t> the program ISE2.py and change the </a:t>
            </a:r>
            <a:r>
              <a:rPr lang="fr-FR" baseline="0" noProof="0" dirty="0" err="1"/>
              <a:t>parameters</a:t>
            </a:r>
            <a:r>
              <a:rPr lang="fr-FR" baseline="0" noProof="0" dirty="0"/>
              <a:t> ! WHICH ONE  ?</a:t>
            </a:r>
            <a:endParaRPr lang="en-US" noProof="0" dirty="0"/>
          </a:p>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229</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The </a:t>
            </a:r>
            <a:r>
              <a:rPr lang="fr-FR" dirty="0" err="1"/>
              <a:t>lock</a:t>
            </a:r>
            <a:r>
              <a:rPr lang="fr-FR" dirty="0"/>
              <a:t>-in</a:t>
            </a:r>
            <a:r>
              <a:rPr lang="fr-FR" baseline="0" dirty="0"/>
              <a:t> </a:t>
            </a:r>
            <a:r>
              <a:rPr lang="en-US" dirty="0">
                <a:effectLst/>
              </a:rPr>
              <a:t>happens very quickly, we must change parameters, particularly the speed of convergence</a:t>
            </a:r>
          </a:p>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230</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a:t>No</a:t>
            </a:r>
            <a:r>
              <a:rPr lang="fr-FR" baseline="0" noProof="0" dirty="0"/>
              <a:t> </a:t>
            </a:r>
            <a:r>
              <a:rPr lang="fr-FR" baseline="0" noProof="0" dirty="0" err="1"/>
              <a:t>lock</a:t>
            </a:r>
            <a:r>
              <a:rPr lang="fr-FR" baseline="0" noProof="0" dirty="0"/>
              <a:t>-in in </a:t>
            </a:r>
            <a:r>
              <a:rPr lang="fr-FR" baseline="0" noProof="0" dirty="0" err="1"/>
              <a:t>this</a:t>
            </a:r>
            <a:r>
              <a:rPr lang="fr-FR" baseline="0" noProof="0" dirty="0"/>
              <a:t> </a:t>
            </a:r>
            <a:r>
              <a:rPr lang="fr-FR" baseline="0" noProof="0" dirty="0" err="1"/>
              <a:t>example</a:t>
            </a:r>
            <a:r>
              <a:rPr lang="fr-FR" baseline="0" noProof="0" dirty="0"/>
              <a:t>, </a:t>
            </a:r>
            <a:r>
              <a:rPr lang="fr-FR" baseline="0" noProof="0" dirty="0" err="1"/>
              <a:t>we</a:t>
            </a:r>
            <a:r>
              <a:rPr lang="fr-FR" baseline="0" noProof="0" dirty="0"/>
              <a:t> must </a:t>
            </a:r>
            <a:r>
              <a:rPr lang="fr-FR" baseline="0" noProof="0" dirty="0" err="1"/>
              <a:t>again</a:t>
            </a:r>
            <a:r>
              <a:rPr lang="fr-FR" baseline="0" noProof="0" dirty="0"/>
              <a:t> change </a:t>
            </a:r>
            <a:r>
              <a:rPr lang="fr-FR" baseline="0" noProof="0" dirty="0" err="1"/>
              <a:t>parameters</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231</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a:t>A</a:t>
            </a:r>
            <a:r>
              <a:rPr lang="fr-FR" baseline="0" noProof="0" dirty="0"/>
              <a:t> </a:t>
            </a:r>
            <a:r>
              <a:rPr lang="fr-FR" baseline="0" noProof="0" dirty="0" err="1"/>
              <a:t>beautiful</a:t>
            </a:r>
            <a:r>
              <a:rPr lang="fr-FR" baseline="0" noProof="0" dirty="0"/>
              <a:t> </a:t>
            </a:r>
            <a:r>
              <a:rPr lang="fr-FR" baseline="0" noProof="0" dirty="0" err="1"/>
              <a:t>lock</a:t>
            </a:r>
            <a:r>
              <a:rPr lang="fr-FR" baseline="0" noProof="0" dirty="0"/>
              <a:t>-in. </a:t>
            </a:r>
            <a:r>
              <a:rPr lang="fr-FR" baseline="0" noProof="0" dirty="0" err="1"/>
              <a:t>Let’s</a:t>
            </a:r>
            <a:r>
              <a:rPr lang="fr-FR" baseline="0" noProof="0" dirty="0"/>
              <a:t> </a:t>
            </a:r>
            <a:r>
              <a:rPr lang="fr-FR" baseline="0" noProof="0" dirty="0" err="1"/>
              <a:t>take</a:t>
            </a:r>
            <a:r>
              <a:rPr lang="fr-FR" baseline="0" noProof="0" dirty="0"/>
              <a:t> look </a:t>
            </a:r>
            <a:r>
              <a:rPr lang="fr-FR" baseline="0" noProof="0" dirty="0" err="1"/>
              <a:t>at</a:t>
            </a:r>
            <a:r>
              <a:rPr lang="fr-FR" baseline="0" noProof="0" dirty="0"/>
              <a:t> the </a:t>
            </a:r>
            <a:r>
              <a:rPr lang="fr-FR" baseline="0" noProof="0" dirty="0" err="1"/>
              <a:t>this</a:t>
            </a:r>
            <a:r>
              <a:rPr lang="fr-FR" baseline="0" noProof="0" dirty="0"/>
              <a:t> ‘</a:t>
            </a:r>
            <a:r>
              <a:rPr lang="fr-FR" baseline="0" noProof="0" dirty="0" err="1"/>
              <a:t>insignificant</a:t>
            </a:r>
            <a:r>
              <a:rPr lang="fr-FR" baseline="0" noProof="0" dirty="0"/>
              <a:t> </a:t>
            </a:r>
            <a:r>
              <a:rPr lang="fr-FR" baseline="0" noProof="0" dirty="0" err="1"/>
              <a:t>events</a:t>
            </a:r>
            <a:r>
              <a:rPr lang="fr-FR" baseline="0" noProof="0" dirty="0"/>
              <a:t>’</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232</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a:t>Time</a:t>
            </a:r>
            <a:r>
              <a:rPr lang="en-US" baseline="0" noProof="0" dirty="0"/>
              <a:t> series first increases, then decreases and then increases to go to the lock-in (converges to a steady state)</a:t>
            </a:r>
          </a:p>
          <a:p>
            <a:endParaRPr lang="en-US" baseline="0" noProof="0" dirty="0"/>
          </a:p>
          <a:p>
            <a:r>
              <a:rPr lang="en-US" baseline="0" noProof="0" dirty="0"/>
              <a:t>This is the result of an insignificant event, an historical accident !</a:t>
            </a:r>
          </a:p>
          <a:p>
            <a:endParaRPr lang="fr-FR" baseline="0" noProof="0" dirty="0"/>
          </a:p>
          <a:p>
            <a:r>
              <a:rPr lang="en-US" noProof="0" dirty="0"/>
              <a:t>Minor initial perturbations are important but usually difficult to identify.</a:t>
            </a:r>
          </a:p>
          <a:p>
            <a:r>
              <a:rPr lang="en-US" noProof="0" dirty="0"/>
              <a:t>To understand</a:t>
            </a:r>
            <a:r>
              <a:rPr lang="en-US" baseline="0" noProof="0" dirty="0"/>
              <a:t> the ‘cause’ of a social change, it is crucial to pay careful attention to the early leaders/adopters</a:t>
            </a:r>
            <a:r>
              <a:rPr lang="en-US" noProof="0" dirty="0"/>
              <a:t> </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233</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en-US" noProof="0" dirty="0"/>
              <a:t>Of course, information cascade models is a very basic model</a:t>
            </a:r>
            <a:r>
              <a:rPr lang="en-US" baseline="0" noProof="0" dirty="0"/>
              <a:t> because we only suppose that the adoption dynamic depends on public information: individuals observe all other individuals’ information, only the signals of predecessors.</a:t>
            </a:r>
          </a:p>
          <a:p>
            <a:pPr rtl="0"/>
            <a:endParaRPr lang="fr-FR"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 informational cascade equilibrium </a:t>
            </a:r>
            <a:r>
              <a:rPr lang="en-US" b="0" i="1" dirty="0"/>
              <a:t>is fragile </a:t>
            </a:r>
            <a:r>
              <a:rPr lang="en-US" b="0" dirty="0"/>
              <a:t>because small 'shocks' can lead to large shifts in behavior, particularly if individuals</a:t>
            </a:r>
            <a:r>
              <a:rPr lang="en-US" b="0" baseline="0" dirty="0"/>
              <a:t> never use their private information. </a:t>
            </a:r>
            <a:endParaRPr lang="en-US" baseline="0" noProof="0" dirty="0"/>
          </a:p>
          <a:p>
            <a:pPr rtl="0"/>
            <a:endParaRPr lang="en-US" baseline="0" noProof="0" dirty="0"/>
          </a:p>
          <a:p>
            <a:pPr rtl="0"/>
            <a:r>
              <a:rPr lang="en-US" baseline="0" noProof="0" dirty="0"/>
              <a:t>In the real life, many other forces can lead such a dynamic.</a:t>
            </a:r>
          </a:p>
          <a:p>
            <a:pPr rtl="0"/>
            <a:endParaRPr lang="fr-FR" baseline="0" noProof="0" dirty="0"/>
          </a:p>
          <a:p>
            <a:pPr rtl="0"/>
            <a:endParaRPr lang="en-US" baseline="0" noProof="0" dirty="0"/>
          </a:p>
          <a:p>
            <a:pPr rtl="0"/>
            <a:endParaRPr lang="fr-FR" baseline="0" noProof="0" dirty="0"/>
          </a:p>
          <a:p>
            <a:pPr rtl="0"/>
            <a:endParaRPr lang="en-US" baseline="0" noProof="0" dirty="0"/>
          </a:p>
          <a:p>
            <a:pPr rtl="0"/>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234</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a:t>If you want</a:t>
            </a:r>
            <a:r>
              <a:rPr lang="en-US" baseline="0" noProof="0" dirty="0"/>
              <a:t> to become THE specialist of </a:t>
            </a:r>
            <a:r>
              <a:rPr lang="en-US" baseline="0" noProof="0" dirty="0" err="1"/>
              <a:t>Polya</a:t>
            </a:r>
            <a:r>
              <a:rPr lang="en-US" baseline="0" noProof="0" dirty="0"/>
              <a:t> urn models, you can read this likely technical book</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176</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r>
              <a:rPr lang="en-US" baseline="0" noProof="0" dirty="0"/>
              <a:t>Then, </a:t>
            </a:r>
            <a:r>
              <a:rPr lang="en-US" i="1" baseline="0" noProof="0" dirty="0"/>
              <a:t>conversely</a:t>
            </a:r>
            <a:r>
              <a:rPr lang="en-US" baseline="0" noProof="0" dirty="0"/>
              <a:t> and due to these numerous other factor that may influence </a:t>
            </a:r>
            <a:r>
              <a:rPr lang="en-US" baseline="0" noProof="0" dirty="0" err="1"/>
              <a:t>indivduals</a:t>
            </a:r>
            <a:r>
              <a:rPr lang="en-US" baseline="0" noProof="0" dirty="0"/>
              <a:t>, it is also possible to leave the lock-in : we call that a lock-out</a:t>
            </a:r>
          </a:p>
          <a:p>
            <a:pPr rtl="0"/>
            <a:endParaRPr lang="en-US" baseline="0" noProof="0" dirty="0"/>
          </a:p>
          <a:p>
            <a:pPr rtl="0"/>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235</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endParaRPr lang="en-US" baseline="0" noProof="0" dirty="0"/>
          </a:p>
          <a:p>
            <a:pPr rtl="0"/>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236</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endParaRPr lang="en-US" baseline="0" noProof="0" dirty="0"/>
          </a:p>
          <a:p>
            <a:pPr rtl="0"/>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237</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endParaRPr lang="en-US" baseline="0" noProof="0" dirty="0"/>
          </a:p>
          <a:p>
            <a:pPr rtl="0"/>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238</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endParaRPr lang="en-US" baseline="0" noProof="0" dirty="0"/>
          </a:p>
          <a:p>
            <a:pPr rtl="0"/>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239</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rtl="0"/>
            <a:endParaRPr lang="en-US" baseline="0" noProof="0" dirty="0"/>
          </a:p>
          <a:p>
            <a:pPr rtl="0"/>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240</a:t>
            </a:fld>
            <a:endParaRPr lang="en-US"/>
          </a:p>
        </p:txBody>
      </p:sp>
    </p:spTree>
    <p:extLst>
      <p:ext uri="{BB962C8B-B14F-4D97-AF65-F5344CB8AC3E}">
        <p14:creationId xmlns:p14="http://schemas.microsoft.com/office/powerpoint/2010/main" val="1423661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241</a:t>
            </a:fld>
            <a:endParaRPr lang="en-US"/>
          </a:p>
        </p:txBody>
      </p:sp>
    </p:spTree>
    <p:extLst>
      <p:ext uri="{BB962C8B-B14F-4D97-AF65-F5344CB8AC3E}">
        <p14:creationId xmlns:p14="http://schemas.microsoft.com/office/powerpoint/2010/main" val="2133687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Until</a:t>
            </a:r>
            <a:r>
              <a:rPr lang="fr-FR" dirty="0"/>
              <a:t> </a:t>
            </a:r>
            <a:r>
              <a:rPr lang="fr-FR" dirty="0" err="1"/>
              <a:t>now</a:t>
            </a:r>
            <a:r>
              <a:rPr lang="fr-FR" dirty="0"/>
              <a:t>,</a:t>
            </a:r>
            <a:r>
              <a:rPr lang="fr-FR" baseline="0" dirty="0"/>
              <a:t> </a:t>
            </a:r>
            <a:r>
              <a:rPr lang="fr-FR" dirty="0" err="1"/>
              <a:t>each</a:t>
            </a:r>
            <a:r>
              <a:rPr lang="fr-FR" dirty="0"/>
              <a:t> </a:t>
            </a:r>
            <a:r>
              <a:rPr lang="fr-FR" dirty="0" err="1"/>
              <a:t>individual</a:t>
            </a:r>
            <a:r>
              <a:rPr lang="fr-FR" dirty="0"/>
              <a:t> </a:t>
            </a:r>
            <a:r>
              <a:rPr lang="fr-FR" dirty="0" err="1"/>
              <a:t>had</a:t>
            </a:r>
            <a:r>
              <a:rPr lang="fr-FR" dirty="0"/>
              <a:t> to </a:t>
            </a:r>
            <a:r>
              <a:rPr lang="fr-FR" dirty="0" err="1"/>
              <a:t>choose</a:t>
            </a:r>
            <a:r>
              <a:rPr lang="fr-FR" dirty="0"/>
              <a:t> </a:t>
            </a:r>
            <a:r>
              <a:rPr lang="fr-FR" dirty="0" err="1"/>
              <a:t>between</a:t>
            </a:r>
            <a:r>
              <a:rPr lang="fr-FR" dirty="0"/>
              <a:t> </a:t>
            </a:r>
            <a:r>
              <a:rPr lang="fr-FR" dirty="0" err="1"/>
              <a:t>two</a:t>
            </a:r>
            <a:r>
              <a:rPr lang="fr-FR" dirty="0"/>
              <a:t> </a:t>
            </a:r>
            <a:r>
              <a:rPr lang="fr-FR" dirty="0" err="1"/>
              <a:t>products</a:t>
            </a:r>
            <a:r>
              <a:rPr lang="fr-FR" dirty="0"/>
              <a:t>,</a:t>
            </a:r>
            <a:r>
              <a:rPr lang="fr-FR" baseline="0" dirty="0"/>
              <a:t> </a:t>
            </a:r>
            <a:r>
              <a:rPr lang="fr-FR" baseline="0" dirty="0" err="1"/>
              <a:t>two</a:t>
            </a:r>
            <a:r>
              <a:rPr lang="fr-FR" baseline="0" dirty="0"/>
              <a:t> innovations, </a:t>
            </a:r>
            <a:r>
              <a:rPr lang="fr-FR" baseline="0" dirty="0" err="1"/>
              <a:t>two</a:t>
            </a:r>
            <a:r>
              <a:rPr lang="fr-FR" baseline="0" dirty="0"/>
              <a:t> </a:t>
            </a:r>
            <a:r>
              <a:rPr lang="fr-FR" baseline="0" dirty="0" err="1"/>
              <a:t>decisions</a:t>
            </a:r>
            <a:r>
              <a:rPr lang="fr-FR" baseline="0" dirty="0"/>
              <a:t>. </a:t>
            </a:r>
          </a:p>
          <a:p>
            <a:r>
              <a:rPr lang="fr-FR" baseline="0" dirty="0"/>
              <a:t>But of course, </a:t>
            </a:r>
            <a:r>
              <a:rPr lang="fr-FR" baseline="0" dirty="0" err="1"/>
              <a:t>we</a:t>
            </a:r>
            <a:r>
              <a:rPr lang="fr-FR" baseline="0" dirty="0"/>
              <a:t> </a:t>
            </a:r>
            <a:r>
              <a:rPr lang="fr-FR" baseline="0" dirty="0" err="1"/>
              <a:t>usally</a:t>
            </a:r>
            <a:r>
              <a:rPr lang="fr-FR" baseline="0" dirty="0"/>
              <a:t> </a:t>
            </a:r>
            <a:r>
              <a:rPr lang="fr-FR" baseline="0" dirty="0" err="1"/>
              <a:t>choose</a:t>
            </a:r>
            <a:r>
              <a:rPr lang="fr-FR" baseline="0" dirty="0"/>
              <a:t> </a:t>
            </a:r>
            <a:r>
              <a:rPr lang="fr-FR" baseline="0" dirty="0" err="1"/>
              <a:t>between</a:t>
            </a:r>
            <a:r>
              <a:rPr lang="fr-FR" baseline="0" dirty="0"/>
              <a:t> more </a:t>
            </a:r>
            <a:r>
              <a:rPr lang="fr-FR" baseline="0" dirty="0" err="1"/>
              <a:t>than</a:t>
            </a:r>
            <a:r>
              <a:rPr lang="fr-FR" baseline="0" dirty="0"/>
              <a:t> </a:t>
            </a:r>
            <a:r>
              <a:rPr lang="fr-FR" baseline="0" dirty="0" err="1"/>
              <a:t>two</a:t>
            </a:r>
            <a:r>
              <a:rPr lang="fr-FR" baseline="0" dirty="0"/>
              <a:t> </a:t>
            </a:r>
            <a:r>
              <a:rPr lang="fr-FR" baseline="0" dirty="0" err="1"/>
              <a:t>goods</a:t>
            </a:r>
            <a:r>
              <a:rPr lang="fr-FR" baseline="0" dirty="0"/>
              <a:t>. </a:t>
            </a:r>
          </a:p>
          <a:p>
            <a:r>
              <a:rPr lang="fr-FR" baseline="0" dirty="0"/>
              <a:t>For </a:t>
            </a:r>
            <a:r>
              <a:rPr lang="fr-FR" baseline="0" dirty="0" err="1"/>
              <a:t>example</a:t>
            </a:r>
            <a:r>
              <a:rPr lang="fr-FR" baseline="0" dirty="0"/>
              <a:t>, </a:t>
            </a:r>
            <a:r>
              <a:rPr lang="fr-FR" baseline="0" dirty="0" err="1"/>
              <a:t>you</a:t>
            </a:r>
            <a:r>
              <a:rPr lang="fr-FR" baseline="0" dirty="0"/>
              <a:t> use </a:t>
            </a:r>
            <a:r>
              <a:rPr lang="fr-FR" baseline="0" dirty="0" err="1"/>
              <a:t>several</a:t>
            </a:r>
            <a:r>
              <a:rPr lang="fr-FR" baseline="0" dirty="0"/>
              <a:t> Smartphone applications (not </a:t>
            </a:r>
            <a:r>
              <a:rPr lang="fr-FR" baseline="0" dirty="0" err="1"/>
              <a:t>only</a:t>
            </a:r>
            <a:r>
              <a:rPr lang="fr-FR" baseline="0" dirty="0"/>
              <a:t> one), but </a:t>
            </a:r>
            <a:r>
              <a:rPr lang="fr-FR" baseline="0" dirty="0" err="1"/>
              <a:t>when</a:t>
            </a:r>
            <a:r>
              <a:rPr lang="fr-FR" baseline="0" dirty="0"/>
              <a:t> </a:t>
            </a:r>
            <a:r>
              <a:rPr lang="fr-FR" baseline="0" dirty="0" err="1"/>
              <a:t>you</a:t>
            </a:r>
            <a:r>
              <a:rPr lang="fr-FR" baseline="0" dirty="0"/>
              <a:t> </a:t>
            </a:r>
            <a:r>
              <a:rPr lang="fr-FR" baseline="0" dirty="0" err="1"/>
              <a:t>want</a:t>
            </a:r>
            <a:r>
              <a:rPr lang="fr-FR" baseline="0" dirty="0"/>
              <a:t> to </a:t>
            </a:r>
            <a:r>
              <a:rPr lang="fr-FR" baseline="0" dirty="0" err="1"/>
              <a:t>download</a:t>
            </a:r>
            <a:r>
              <a:rPr lang="fr-FR" baseline="0" dirty="0"/>
              <a:t> or </a:t>
            </a:r>
            <a:r>
              <a:rPr lang="fr-FR" baseline="0" dirty="0" err="1"/>
              <a:t>try</a:t>
            </a:r>
            <a:r>
              <a:rPr lang="fr-FR" baseline="0" dirty="0"/>
              <a:t> a </a:t>
            </a:r>
            <a:r>
              <a:rPr lang="fr-FR" baseline="0" dirty="0" err="1"/>
              <a:t>specific</a:t>
            </a:r>
            <a:r>
              <a:rPr lang="fr-FR" baseline="0" dirty="0"/>
              <a:t> </a:t>
            </a:r>
            <a:r>
              <a:rPr lang="fr-FR" baseline="0" dirty="0" err="1"/>
              <a:t>app</a:t>
            </a:r>
            <a:r>
              <a:rPr lang="fr-FR" baseline="0" dirty="0"/>
              <a:t>: how do </a:t>
            </a:r>
            <a:r>
              <a:rPr lang="fr-FR" baseline="0" dirty="0" err="1"/>
              <a:t>you</a:t>
            </a:r>
            <a:r>
              <a:rPr lang="fr-FR" baseline="0" dirty="0"/>
              <a:t> do ?</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242</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 and the Beta</a:t>
            </a:r>
            <a:r>
              <a:rPr lang="en-US" sz="1200" b="0" i="0" u="none" strike="noStrike" kern="1200" baseline="0" dirty="0">
                <a:solidFill>
                  <a:schemeClr val="tx1"/>
                </a:solidFill>
                <a:latin typeface="+mn-lt"/>
                <a:ea typeface="+mn-ea"/>
                <a:cs typeface="+mn-cs"/>
              </a:rPr>
              <a:t> function, we show that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 is equal to this term and then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=x)=t!/(t+1)!</a:t>
            </a:r>
          </a:p>
          <a:p>
            <a:r>
              <a:rPr lang="en-US" sz="1200" b="0" i="0" u="none" strike="noStrike" kern="1200" baseline="0" dirty="0">
                <a:solidFill>
                  <a:schemeClr val="tx1"/>
                </a:solidFill>
                <a:latin typeface="+mn-lt"/>
                <a:ea typeface="+mn-ea"/>
                <a:cs typeface="+mn-cs"/>
              </a:rPr>
              <a:t>Which is the uniform distribution when </a:t>
            </a:r>
            <a:r>
              <a:rPr lang="en-US" sz="1200" b="0" i="0" u="none" strike="noStrike" kern="1200" baseline="0" dirty="0" err="1">
                <a:solidFill>
                  <a:schemeClr val="tx1"/>
                </a:solidFill>
                <a:latin typeface="+mn-lt"/>
                <a:ea typeface="+mn-ea"/>
                <a:cs typeface="+mn-cs"/>
              </a:rPr>
              <a:t>Wo</a:t>
            </a:r>
            <a:r>
              <a:rPr lang="en-US" sz="1200" b="0" i="0" u="none" strike="noStrike" kern="1200" baseline="0" dirty="0">
                <a:solidFill>
                  <a:schemeClr val="tx1"/>
                </a:solidFill>
                <a:latin typeface="+mn-lt"/>
                <a:ea typeface="+mn-ea"/>
                <a:cs typeface="+mn-cs"/>
              </a:rPr>
              <a:t>=Bo=1</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Then, the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distribution is reduced to a uniform distribution.</a:t>
            </a:r>
          </a:p>
          <a:p>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244</a:t>
            </a:fld>
            <a:endParaRPr lang="en-US"/>
          </a:p>
        </p:txBody>
      </p:sp>
    </p:spTree>
    <p:extLst>
      <p:ext uri="{BB962C8B-B14F-4D97-AF65-F5344CB8AC3E}">
        <p14:creationId xmlns:p14="http://schemas.microsoft.com/office/powerpoint/2010/main" val="39974618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 and the Beta</a:t>
            </a:r>
            <a:r>
              <a:rPr lang="en-US" sz="1200" b="0" i="0" u="none" strike="noStrike" kern="1200" baseline="0" dirty="0">
                <a:solidFill>
                  <a:schemeClr val="tx1"/>
                </a:solidFill>
                <a:latin typeface="+mn-lt"/>
                <a:ea typeface="+mn-ea"/>
                <a:cs typeface="+mn-cs"/>
              </a:rPr>
              <a:t> function, we show that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 is equal to this term and then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=x)=t!/(t+1)!</a:t>
            </a:r>
          </a:p>
          <a:p>
            <a:r>
              <a:rPr lang="en-US" sz="1200" b="0" i="0" u="none" strike="noStrike" kern="1200" baseline="0" dirty="0">
                <a:solidFill>
                  <a:schemeClr val="tx1"/>
                </a:solidFill>
                <a:latin typeface="+mn-lt"/>
                <a:ea typeface="+mn-ea"/>
                <a:cs typeface="+mn-cs"/>
              </a:rPr>
              <a:t>Which is the uniform distribution when </a:t>
            </a:r>
            <a:r>
              <a:rPr lang="en-US" sz="1200" b="0" i="0" u="none" strike="noStrike" kern="1200" baseline="0" dirty="0" err="1">
                <a:solidFill>
                  <a:schemeClr val="tx1"/>
                </a:solidFill>
                <a:latin typeface="+mn-lt"/>
                <a:ea typeface="+mn-ea"/>
                <a:cs typeface="+mn-cs"/>
              </a:rPr>
              <a:t>Wo</a:t>
            </a:r>
            <a:r>
              <a:rPr lang="en-US" sz="1200" b="0" i="0" u="none" strike="noStrike" kern="1200" baseline="0" dirty="0">
                <a:solidFill>
                  <a:schemeClr val="tx1"/>
                </a:solidFill>
                <a:latin typeface="+mn-lt"/>
                <a:ea typeface="+mn-ea"/>
                <a:cs typeface="+mn-cs"/>
              </a:rPr>
              <a:t>=Bo=1</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Then, the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distribution is reduced to a uniform distribution.</a:t>
            </a:r>
          </a:p>
          <a:p>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245</a:t>
            </a:fld>
            <a:endParaRPr lang="en-US"/>
          </a:p>
        </p:txBody>
      </p:sp>
    </p:spTree>
    <p:extLst>
      <p:ext uri="{BB962C8B-B14F-4D97-AF65-F5344CB8AC3E}">
        <p14:creationId xmlns:p14="http://schemas.microsoft.com/office/powerpoint/2010/main" val="2001979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a:t>The </a:t>
            </a:r>
            <a:r>
              <a:rPr lang="fr-FR" noProof="0" dirty="0" err="1"/>
              <a:t>Polya-Eggenberger</a:t>
            </a:r>
            <a:r>
              <a:rPr lang="fr-FR" baseline="0" noProof="0" dirty="0"/>
              <a:t> model </a:t>
            </a:r>
            <a:r>
              <a:rPr lang="fr-FR" baseline="0" noProof="0" dirty="0" err="1"/>
              <a:t>is</a:t>
            </a:r>
            <a:r>
              <a:rPr lang="fr-FR" baseline="0" noProof="0" dirty="0"/>
              <a:t> a </a:t>
            </a:r>
            <a:r>
              <a:rPr lang="fr-FR" baseline="0" noProof="0" dirty="0" err="1"/>
              <a:t>Urn</a:t>
            </a:r>
            <a:r>
              <a:rPr lang="fr-FR" baseline="0" noProof="0" dirty="0"/>
              <a:t> model</a:t>
            </a:r>
          </a:p>
          <a:p>
            <a:r>
              <a:rPr lang="en-US" noProof="0" dirty="0"/>
              <a:t>The generalized </a:t>
            </a:r>
            <a:r>
              <a:rPr lang="en-US" noProof="0" dirty="0" err="1"/>
              <a:t>Pólya-Eggenberger</a:t>
            </a:r>
            <a:r>
              <a:rPr lang="en-US" noProof="0" dirty="0"/>
              <a:t> urn model supposes an urn containing W0 white</a:t>
            </a:r>
          </a:p>
          <a:p>
            <a:r>
              <a:rPr lang="en-US" noProof="0" dirty="0"/>
              <a:t>ball(s) and B0 black ball(s) at initial step t = 0. Note that, in Arthur’s model,</a:t>
            </a:r>
          </a:p>
          <a:p>
            <a:r>
              <a:rPr lang="en-US" noProof="0" dirty="0"/>
              <a:t>each ball color constitutes a competing technology. So, the model is dichotomous.</a:t>
            </a:r>
          </a:p>
          <a:p>
            <a:endParaRPr lang="en-US" noProof="0" dirty="0"/>
          </a:p>
          <a:p>
            <a:r>
              <a:rPr lang="en-US" noProof="0" dirty="0"/>
              <a:t>At each time (or step) t (the urn evolving in discrete time steps)</a:t>
            </a:r>
          </a:p>
          <a:p>
            <a:r>
              <a:rPr lang="en-US" noProof="0" dirty="0"/>
              <a:t>one ball is drawn, its color is observed and this ball is put back into the urn plus</a:t>
            </a:r>
          </a:p>
          <a:p>
            <a:r>
              <a:rPr lang="en-US" noProof="0" dirty="0"/>
              <a:t>another(s) ball(s) of the same color.</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177</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 and the Beta</a:t>
            </a:r>
            <a:r>
              <a:rPr lang="en-US" sz="1200" b="0" i="0" u="none" strike="noStrike" kern="1200" baseline="0" dirty="0">
                <a:solidFill>
                  <a:schemeClr val="tx1"/>
                </a:solidFill>
                <a:latin typeface="+mn-lt"/>
                <a:ea typeface="+mn-ea"/>
                <a:cs typeface="+mn-cs"/>
              </a:rPr>
              <a:t> function, we show that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 is equal to this term and then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=x)=t!/(t+1)!</a:t>
            </a:r>
          </a:p>
          <a:p>
            <a:r>
              <a:rPr lang="en-US" sz="1200" b="0" i="0" u="none" strike="noStrike" kern="1200" baseline="0" dirty="0">
                <a:solidFill>
                  <a:schemeClr val="tx1"/>
                </a:solidFill>
                <a:latin typeface="+mn-lt"/>
                <a:ea typeface="+mn-ea"/>
                <a:cs typeface="+mn-cs"/>
              </a:rPr>
              <a:t>Which is the uniform distribution when </a:t>
            </a:r>
            <a:r>
              <a:rPr lang="en-US" sz="1200" b="0" i="0" u="none" strike="noStrike" kern="1200" baseline="0" dirty="0" err="1">
                <a:solidFill>
                  <a:schemeClr val="tx1"/>
                </a:solidFill>
                <a:latin typeface="+mn-lt"/>
                <a:ea typeface="+mn-ea"/>
                <a:cs typeface="+mn-cs"/>
              </a:rPr>
              <a:t>Wo</a:t>
            </a:r>
            <a:r>
              <a:rPr lang="en-US" sz="1200" b="0" i="0" u="none" strike="noStrike" kern="1200" baseline="0" dirty="0">
                <a:solidFill>
                  <a:schemeClr val="tx1"/>
                </a:solidFill>
                <a:latin typeface="+mn-lt"/>
                <a:ea typeface="+mn-ea"/>
                <a:cs typeface="+mn-cs"/>
              </a:rPr>
              <a:t>=Bo=1</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Then, the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distribution is reduced to a uniform distribution.</a:t>
            </a:r>
          </a:p>
          <a:p>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246</a:t>
            </a:fld>
            <a:endParaRPr lang="en-US"/>
          </a:p>
        </p:txBody>
      </p:sp>
    </p:spTree>
    <p:extLst>
      <p:ext uri="{BB962C8B-B14F-4D97-AF65-F5344CB8AC3E}">
        <p14:creationId xmlns:p14="http://schemas.microsoft.com/office/powerpoint/2010/main" val="25403350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 and the Beta</a:t>
            </a:r>
            <a:r>
              <a:rPr lang="en-US" sz="1200" b="0" i="0" u="none" strike="noStrike" kern="1200" baseline="0" dirty="0">
                <a:solidFill>
                  <a:schemeClr val="tx1"/>
                </a:solidFill>
                <a:latin typeface="+mn-lt"/>
                <a:ea typeface="+mn-ea"/>
                <a:cs typeface="+mn-cs"/>
              </a:rPr>
              <a:t> function, we show that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 is equal to this term and then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=x)=t!/(t+1)!</a:t>
            </a:r>
          </a:p>
          <a:p>
            <a:r>
              <a:rPr lang="en-US" sz="1200" b="0" i="0" u="none" strike="noStrike" kern="1200" baseline="0" dirty="0">
                <a:solidFill>
                  <a:schemeClr val="tx1"/>
                </a:solidFill>
                <a:latin typeface="+mn-lt"/>
                <a:ea typeface="+mn-ea"/>
                <a:cs typeface="+mn-cs"/>
              </a:rPr>
              <a:t>Which is the uniform distribution when </a:t>
            </a:r>
            <a:r>
              <a:rPr lang="en-US" sz="1200" b="0" i="0" u="none" strike="noStrike" kern="1200" baseline="0" dirty="0" err="1">
                <a:solidFill>
                  <a:schemeClr val="tx1"/>
                </a:solidFill>
                <a:latin typeface="+mn-lt"/>
                <a:ea typeface="+mn-ea"/>
                <a:cs typeface="+mn-cs"/>
              </a:rPr>
              <a:t>Wo</a:t>
            </a:r>
            <a:r>
              <a:rPr lang="en-US" sz="1200" b="0" i="0" u="none" strike="noStrike" kern="1200" baseline="0" dirty="0">
                <a:solidFill>
                  <a:schemeClr val="tx1"/>
                </a:solidFill>
                <a:latin typeface="+mn-lt"/>
                <a:ea typeface="+mn-ea"/>
                <a:cs typeface="+mn-cs"/>
              </a:rPr>
              <a:t>=Bo=1</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Then, the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distribution is reduced to a uniform distribution.</a:t>
            </a:r>
          </a:p>
          <a:p>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247</a:t>
            </a:fld>
            <a:endParaRPr lang="en-US"/>
          </a:p>
        </p:txBody>
      </p:sp>
    </p:spTree>
    <p:extLst>
      <p:ext uri="{BB962C8B-B14F-4D97-AF65-F5344CB8AC3E}">
        <p14:creationId xmlns:p14="http://schemas.microsoft.com/office/powerpoint/2010/main" val="28867346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 and the Beta</a:t>
            </a:r>
            <a:r>
              <a:rPr lang="en-US" sz="1200" b="0" i="0" u="none" strike="noStrike" kern="1200" baseline="0" dirty="0">
                <a:solidFill>
                  <a:schemeClr val="tx1"/>
                </a:solidFill>
                <a:latin typeface="+mn-lt"/>
                <a:ea typeface="+mn-ea"/>
                <a:cs typeface="+mn-cs"/>
              </a:rPr>
              <a:t> function, we show that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 is equal to this term and then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=x)=t!/(t+1)!</a:t>
            </a:r>
          </a:p>
          <a:p>
            <a:r>
              <a:rPr lang="en-US" sz="1200" b="0" i="0" u="none" strike="noStrike" kern="1200" baseline="0" dirty="0">
                <a:solidFill>
                  <a:schemeClr val="tx1"/>
                </a:solidFill>
                <a:latin typeface="+mn-lt"/>
                <a:ea typeface="+mn-ea"/>
                <a:cs typeface="+mn-cs"/>
              </a:rPr>
              <a:t>Which is the uniform distribution when </a:t>
            </a:r>
            <a:r>
              <a:rPr lang="en-US" sz="1200" b="0" i="0" u="none" strike="noStrike" kern="1200" baseline="0" dirty="0" err="1">
                <a:solidFill>
                  <a:schemeClr val="tx1"/>
                </a:solidFill>
                <a:latin typeface="+mn-lt"/>
                <a:ea typeface="+mn-ea"/>
                <a:cs typeface="+mn-cs"/>
              </a:rPr>
              <a:t>Wo</a:t>
            </a:r>
            <a:r>
              <a:rPr lang="en-US" sz="1200" b="0" i="0" u="none" strike="noStrike" kern="1200" baseline="0" dirty="0">
                <a:solidFill>
                  <a:schemeClr val="tx1"/>
                </a:solidFill>
                <a:latin typeface="+mn-lt"/>
                <a:ea typeface="+mn-ea"/>
                <a:cs typeface="+mn-cs"/>
              </a:rPr>
              <a:t>=Bo=1</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Then, the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distribution is reduced to a uniform distribution.</a:t>
            </a:r>
          </a:p>
          <a:p>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248</a:t>
            </a:fld>
            <a:endParaRPr lang="en-US"/>
          </a:p>
        </p:txBody>
      </p:sp>
    </p:spTree>
    <p:extLst>
      <p:ext uri="{BB962C8B-B14F-4D97-AF65-F5344CB8AC3E}">
        <p14:creationId xmlns:p14="http://schemas.microsoft.com/office/powerpoint/2010/main" val="749615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noProof="0" dirty="0">
                <a:solidFill>
                  <a:schemeClr val="tx1"/>
                </a:solidFill>
                <a:latin typeface="+mn-lt"/>
                <a:ea typeface="+mn-ea"/>
                <a:cs typeface="+mn-cs"/>
              </a:rPr>
              <a:t>… and the Beta</a:t>
            </a:r>
            <a:r>
              <a:rPr lang="en-US" sz="1200" b="0" i="0" u="none" strike="noStrike" kern="1200" baseline="0" dirty="0">
                <a:solidFill>
                  <a:schemeClr val="tx1"/>
                </a:solidFill>
                <a:latin typeface="+mn-lt"/>
                <a:ea typeface="+mn-ea"/>
                <a:cs typeface="+mn-cs"/>
              </a:rPr>
              <a:t> function, we show that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 is equal to this term and then (P(</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=x)=t!/(t+1)!</a:t>
            </a:r>
          </a:p>
          <a:p>
            <a:r>
              <a:rPr lang="en-US" sz="1200" b="0" i="0" u="none" strike="noStrike" kern="1200" baseline="0" dirty="0">
                <a:solidFill>
                  <a:schemeClr val="tx1"/>
                </a:solidFill>
                <a:latin typeface="+mn-lt"/>
                <a:ea typeface="+mn-ea"/>
                <a:cs typeface="+mn-cs"/>
              </a:rPr>
              <a:t>Which is the uniform distribution when </a:t>
            </a:r>
            <a:r>
              <a:rPr lang="en-US" sz="1200" b="0" i="0" u="none" strike="noStrike" kern="1200" baseline="0" dirty="0" err="1">
                <a:solidFill>
                  <a:schemeClr val="tx1"/>
                </a:solidFill>
                <a:latin typeface="+mn-lt"/>
                <a:ea typeface="+mn-ea"/>
                <a:cs typeface="+mn-cs"/>
              </a:rPr>
              <a:t>Wo</a:t>
            </a:r>
            <a:r>
              <a:rPr lang="en-US" sz="1200" b="0" i="0" u="none" strike="noStrike" kern="1200" baseline="0" dirty="0">
                <a:solidFill>
                  <a:schemeClr val="tx1"/>
                </a:solidFill>
                <a:latin typeface="+mn-lt"/>
                <a:ea typeface="+mn-ea"/>
                <a:cs typeface="+mn-cs"/>
              </a:rPr>
              <a:t>=Bo=1</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Then, the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distribution is reduced to a uniform distribution.</a:t>
            </a:r>
          </a:p>
          <a:p>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249</a:t>
            </a:fld>
            <a:endParaRPr lang="en-US"/>
          </a:p>
        </p:txBody>
      </p:sp>
    </p:spTree>
    <p:extLst>
      <p:ext uri="{BB962C8B-B14F-4D97-AF65-F5344CB8AC3E}">
        <p14:creationId xmlns:p14="http://schemas.microsoft.com/office/powerpoint/2010/main" val="7559278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You visit iTunes, Google Play Store, other websites in the same flavor, but as there are more than about 1 million of apps on Google Play (idem with iTunes), you use the </a:t>
            </a:r>
            <a:r>
              <a:rPr lang="en-US" i="1" baseline="0" noProof="0" dirty="0"/>
              <a:t>rank</a:t>
            </a:r>
            <a:r>
              <a:rPr lang="en-US" baseline="0" noProof="0" dirty="0"/>
              <a:t> proposed by Google.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But what is the impact of this app ranking ?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The more individuals are downloading an app, the more this application will be at the top of the downloaded apps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There is typically a </a:t>
            </a:r>
            <a:r>
              <a:rPr lang="en-US" i="1" baseline="0" noProof="0" dirty="0"/>
              <a:t>positive network effect</a:t>
            </a:r>
            <a:r>
              <a:rPr lang="en-US" baseline="0" noProof="0" dirty="0"/>
              <a:t>, an </a:t>
            </a:r>
            <a:r>
              <a:rPr lang="en-US" i="1" baseline="0" noProof="0" dirty="0"/>
              <a:t>increasing return effect</a:t>
            </a:r>
            <a:r>
              <a:rPr lang="en-US" baseline="0" noProof="0" dirty="0"/>
              <a:t>. </a:t>
            </a:r>
            <a:endParaRPr lang="fr-FR" baseline="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250</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You visit iTunes, Google Play Store, other websites in the same flavor, but as there are more than about 1 million of apps on Google Play (idem with iTunes), you use the </a:t>
            </a:r>
            <a:r>
              <a:rPr lang="en-US" i="1" baseline="0" noProof="0" dirty="0"/>
              <a:t>rank</a:t>
            </a:r>
            <a:r>
              <a:rPr lang="en-US" baseline="0" noProof="0" dirty="0"/>
              <a:t> proposed by Google.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But what is the impact of this app ranking ?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The more individuals are downloading an app, the more this application will be at the top of the downloaded apps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There is typically a </a:t>
            </a:r>
            <a:r>
              <a:rPr lang="en-US" i="1" baseline="0" noProof="0" dirty="0"/>
              <a:t>positive network effect</a:t>
            </a:r>
            <a:r>
              <a:rPr lang="en-US" baseline="0" noProof="0" dirty="0"/>
              <a:t>, an </a:t>
            </a:r>
            <a:r>
              <a:rPr lang="en-US" i="1" baseline="0" noProof="0" dirty="0"/>
              <a:t>increasing return effect</a:t>
            </a:r>
            <a:r>
              <a:rPr lang="en-US" baseline="0" noProof="0" dirty="0"/>
              <a:t>. </a:t>
            </a:r>
            <a:endParaRPr lang="fr-FR" baseline="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251</a:t>
            </a:fld>
            <a:endParaRPr lang="en-US"/>
          </a:p>
        </p:txBody>
      </p:sp>
    </p:spTree>
    <p:extLst>
      <p:ext uri="{BB962C8B-B14F-4D97-AF65-F5344CB8AC3E}">
        <p14:creationId xmlns:p14="http://schemas.microsoft.com/office/powerpoint/2010/main" val="4286727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a:t>Then, to study the demand for applications, you can also use a </a:t>
            </a:r>
            <a:r>
              <a:rPr lang="en-US" baseline="0" noProof="0" dirty="0" err="1"/>
              <a:t>Pólya</a:t>
            </a:r>
            <a:r>
              <a:rPr lang="en-US" baseline="0" noProof="0" dirty="0"/>
              <a:t> urn, but now with more than two colors</a:t>
            </a:r>
          </a:p>
          <a:p>
            <a:r>
              <a:rPr lang="en-US" baseline="0" noProof="0" dirty="0"/>
              <a:t>Here we have a replacement matrix of up to </a:t>
            </a:r>
            <a:r>
              <a:rPr lang="en-US" i="1" baseline="0" noProof="0" dirty="0"/>
              <a:t>k </a:t>
            </a:r>
            <a:r>
              <a:rPr lang="en-US" baseline="0" noProof="0" dirty="0"/>
              <a:t>colors with a hyper </a:t>
            </a:r>
            <a:r>
              <a:rPr lang="en-US" baseline="0" noProof="0" dirty="0" err="1"/>
              <a:t>Pólya-Eggenberger</a:t>
            </a:r>
            <a:r>
              <a:rPr lang="en-US" baseline="0" noProof="0" dirty="0"/>
              <a:t> schema</a:t>
            </a:r>
          </a:p>
          <a:p>
            <a:r>
              <a:rPr lang="fr-FR" baseline="0" noProof="0" dirty="0"/>
              <a:t>Suppose </a:t>
            </a:r>
            <a:r>
              <a:rPr lang="fr-FR" baseline="0" noProof="0" dirty="0" err="1"/>
              <a:t>that</a:t>
            </a:r>
            <a:r>
              <a:rPr lang="fr-FR" baseline="0" noProof="0" dirty="0"/>
              <a:t> s=1</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252</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a:t>(The question </a:t>
            </a:r>
            <a:r>
              <a:rPr lang="fr-FR" noProof="0" dirty="0" err="1"/>
              <a:t>is</a:t>
            </a:r>
            <a:r>
              <a:rPr lang="fr-FR" noProof="0" dirty="0"/>
              <a:t> </a:t>
            </a:r>
            <a:r>
              <a:rPr lang="fr-FR" noProof="0" dirty="0" err="1"/>
              <a:t>very</a:t>
            </a:r>
            <a:r>
              <a:rPr lang="fr-FR" noProof="0" dirty="0"/>
              <a:t> intuitive)</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253</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Histogram states that there are a few millionaires, but most people make only a modest income. </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255</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256</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a:p>
            <a:r>
              <a:rPr lang="en-US" noProof="0" dirty="0"/>
              <a:t>At each time (or step) t (the urn evolving in discrete time steps)</a:t>
            </a:r>
          </a:p>
          <a:p>
            <a:r>
              <a:rPr lang="en-US" noProof="0" dirty="0"/>
              <a:t>one ball is drawn, its color is observed and this ball is put back into the urn plus</a:t>
            </a:r>
          </a:p>
          <a:p>
            <a:r>
              <a:rPr lang="en-US" noProof="0" dirty="0"/>
              <a:t>another(s) ball(s) of the same color.</a:t>
            </a: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178</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257</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258</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The</a:t>
            </a:r>
            <a:r>
              <a:rPr lang="en-US" baseline="0" dirty="0"/>
              <a:t> left Figure </a:t>
            </a:r>
            <a:r>
              <a:rPr lang="en-US" dirty="0"/>
              <a:t>shows the distribution of AOL users' visits to various sites on a December day in 1997. </a:t>
            </a:r>
          </a:p>
          <a:p>
            <a:r>
              <a:rPr lang="en-US" dirty="0"/>
              <a:t>Here,</a:t>
            </a:r>
            <a:r>
              <a:rPr lang="en-US" baseline="0" dirty="0"/>
              <a:t> a </a:t>
            </a:r>
            <a:r>
              <a:rPr lang="en-US" dirty="0"/>
              <a:t>few sites get 2000 (thousand)</a:t>
            </a:r>
            <a:r>
              <a:rPr lang="en-US" baseline="0" dirty="0"/>
              <a:t> </a:t>
            </a:r>
            <a:r>
              <a:rPr lang="en-US" dirty="0"/>
              <a:t>visitors, whereas most sites got only a few visits (70,000 sites received only a single visit). </a:t>
            </a:r>
          </a:p>
          <a:p>
            <a:endParaRPr lang="en-US" noProof="0" dirty="0"/>
          </a:p>
          <a:p>
            <a:r>
              <a:rPr lang="en-US" dirty="0"/>
              <a:t>Usually,</a:t>
            </a:r>
            <a:r>
              <a:rPr lang="en-US" baseline="0" dirty="0"/>
              <a:t> this kind of</a:t>
            </a:r>
            <a:r>
              <a:rPr lang="en-US" dirty="0"/>
              <a:t> distribution is so extreme that if the full range was shown on the axes, the curve would be a perfect L shape. </a:t>
            </a:r>
          </a:p>
          <a:p>
            <a:endParaRPr lang="en-US" dirty="0"/>
          </a:p>
          <a:p>
            <a:r>
              <a:rPr lang="en-US" dirty="0"/>
              <a:t>Figure</a:t>
            </a:r>
            <a:r>
              <a:rPr lang="en-US" baseline="0" dirty="0"/>
              <a:t> on the right </a:t>
            </a:r>
            <a:r>
              <a:rPr lang="en-US" dirty="0"/>
              <a:t>shows the same plot, but on a log-log scale.</a:t>
            </a:r>
          </a:p>
          <a:p>
            <a:r>
              <a:rPr lang="en-US" dirty="0"/>
              <a:t>On</a:t>
            </a:r>
            <a:r>
              <a:rPr lang="en-US" baseline="0" dirty="0"/>
              <a:t> a log </a:t>
            </a:r>
            <a:r>
              <a:rPr lang="en-US" baseline="0" dirty="0" err="1"/>
              <a:t>log</a:t>
            </a:r>
            <a:r>
              <a:rPr lang="en-US" baseline="0" dirty="0"/>
              <a:t> scale, </a:t>
            </a:r>
            <a:r>
              <a:rPr lang="en-US" dirty="0"/>
              <a:t>the same distribution becomes</a:t>
            </a:r>
            <a:r>
              <a:rPr lang="en-US" baseline="0" dirty="0"/>
              <a:t> </a:t>
            </a:r>
            <a:r>
              <a:rPr lang="en-US" dirty="0"/>
              <a:t>linear. </a:t>
            </a:r>
          </a:p>
          <a:p>
            <a:r>
              <a:rPr lang="en-US" b="1" dirty="0"/>
              <a:t>This is the characteristic signature of a power-law</a:t>
            </a:r>
            <a:r>
              <a:rPr lang="en-US" b="1" baseline="0" dirty="0"/>
              <a:t> !</a:t>
            </a:r>
            <a:endParaRPr lang="en-US" b="1"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259</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With Google Play, the</a:t>
            </a:r>
            <a:r>
              <a:rPr lang="en-US" baseline="0" noProof="0" dirty="0"/>
              <a:t> </a:t>
            </a:r>
            <a:r>
              <a:rPr lang="en-US" noProof="0" dirty="0"/>
              <a:t>rule</a:t>
            </a:r>
            <a:r>
              <a:rPr lang="en-US" baseline="0" noProof="0" dirty="0"/>
              <a:t> is the same: very few apps get many download, and a large majority of the applications has very few downloads.</a:t>
            </a:r>
          </a:p>
          <a:p>
            <a:endParaRPr lang="en-US" b="1"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260</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261</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1"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262</a:t>
            </a:fld>
            <a:endParaRPr lang="en-US"/>
          </a:p>
        </p:txBody>
      </p:sp>
    </p:spTree>
    <p:extLst>
      <p:ext uri="{BB962C8B-B14F-4D97-AF65-F5344CB8AC3E}">
        <p14:creationId xmlns:p14="http://schemas.microsoft.com/office/powerpoint/2010/main" val="29423685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263</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264</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a:t>As a </a:t>
            </a:r>
            <a:r>
              <a:rPr lang="fr-FR" noProof="0" dirty="0" err="1"/>
              <a:t>consequence</a:t>
            </a:r>
            <a:r>
              <a:rPr lang="fr-FR" noProof="0" dirty="0"/>
              <a:t>, </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265</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266</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represent the urn, a replacement matrix is</a:t>
            </a:r>
          </a:p>
          <a:p>
            <a:r>
              <a:rPr lang="en-US" sz="1200" b="0" i="0" u="none" strike="noStrike" kern="1200" baseline="0" dirty="0">
                <a:solidFill>
                  <a:schemeClr val="tx1"/>
                </a:solidFill>
                <a:latin typeface="+mn-lt"/>
                <a:ea typeface="+mn-ea"/>
                <a:cs typeface="+mn-cs"/>
              </a:rPr>
              <a:t>defined (named schema), where rows are the result of the draw (i.e. the</a:t>
            </a:r>
          </a:p>
          <a:p>
            <a:r>
              <a:rPr lang="en-US" sz="1200" b="0" i="0" u="none" strike="noStrike" kern="1200" baseline="0" dirty="0">
                <a:solidFill>
                  <a:schemeClr val="tx1"/>
                </a:solidFill>
                <a:latin typeface="+mn-lt"/>
                <a:ea typeface="+mn-ea"/>
                <a:cs typeface="+mn-cs"/>
              </a:rPr>
              <a:t>white ball or the black ball) and columns correspond to the ‘consequence’ of this</a:t>
            </a:r>
          </a:p>
          <a:p>
            <a:r>
              <a:rPr lang="en-US" sz="1200" b="0" i="0" u="none" strike="noStrike" kern="1200" baseline="0" dirty="0">
                <a:solidFill>
                  <a:schemeClr val="tx1"/>
                </a:solidFill>
                <a:latin typeface="+mn-lt"/>
                <a:ea typeface="+mn-ea"/>
                <a:cs typeface="+mn-cs"/>
              </a:rPr>
              <a:t>draw (additional ball(s) put into the urn):</a:t>
            </a:r>
          </a:p>
          <a:p>
            <a:endParaRPr lang="fr-FR" sz="1200" b="0" i="0" u="none" strike="noStrike" kern="1200" baseline="0" noProof="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example, if a white ball is drawn, it is returned to the urn, and </a:t>
            </a:r>
            <a:r>
              <a:rPr lang="en-US" sz="1200" b="0" i="1" u="none" strike="noStrike" kern="1200" baseline="0" dirty="0">
                <a:solidFill>
                  <a:schemeClr val="tx1"/>
                </a:solidFill>
                <a:latin typeface="+mn-lt"/>
                <a:ea typeface="+mn-ea"/>
                <a:cs typeface="+mn-cs"/>
              </a:rPr>
              <a:t>a </a:t>
            </a:r>
            <a:r>
              <a:rPr lang="en-US" sz="1200" b="0" i="0" u="none" strike="noStrike" kern="1200" baseline="0" dirty="0">
                <a:solidFill>
                  <a:schemeClr val="tx1"/>
                </a:solidFill>
                <a:latin typeface="+mn-lt"/>
                <a:ea typeface="+mn-ea"/>
                <a:cs typeface="+mn-cs"/>
              </a:rPr>
              <a:t>white ball(s)</a:t>
            </a:r>
          </a:p>
          <a:p>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b </a:t>
            </a:r>
            <a:r>
              <a:rPr lang="en-US" sz="1200" b="0" i="0" u="none" strike="noStrike" kern="1200" baseline="0" dirty="0">
                <a:solidFill>
                  <a:schemeClr val="tx1"/>
                </a:solidFill>
                <a:latin typeface="+mn-lt"/>
                <a:ea typeface="+mn-ea"/>
                <a:cs typeface="+mn-cs"/>
              </a:rPr>
              <a:t>black ball(s) is/are added. Conversely, if a black ball is drawn, it is returned</a:t>
            </a:r>
          </a:p>
          <a:p>
            <a:r>
              <a:rPr lang="en-US" sz="1200" b="0" i="0" u="none" strike="noStrike" kern="1200" baseline="0" dirty="0">
                <a:solidFill>
                  <a:schemeClr val="tx1"/>
                </a:solidFill>
                <a:latin typeface="+mn-lt"/>
                <a:ea typeface="+mn-ea"/>
                <a:cs typeface="+mn-cs"/>
              </a:rPr>
              <a:t>along with </a:t>
            </a:r>
            <a:r>
              <a:rPr lang="en-US" sz="1200" b="0" i="1" u="none" strike="noStrike" kern="1200" baseline="0" dirty="0">
                <a:solidFill>
                  <a:schemeClr val="tx1"/>
                </a:solidFill>
                <a:latin typeface="+mn-lt"/>
                <a:ea typeface="+mn-ea"/>
                <a:cs typeface="+mn-cs"/>
              </a:rPr>
              <a:t>c </a:t>
            </a:r>
            <a:r>
              <a:rPr lang="en-US" sz="1200" b="0" i="0" u="none" strike="noStrike" kern="1200" baseline="0" dirty="0">
                <a:solidFill>
                  <a:schemeClr val="tx1"/>
                </a:solidFill>
                <a:latin typeface="+mn-lt"/>
                <a:ea typeface="+mn-ea"/>
                <a:cs typeface="+mn-cs"/>
              </a:rPr>
              <a:t>white ball(s) and </a:t>
            </a:r>
            <a:r>
              <a:rPr lang="en-US" sz="1200" b="0" i="1" u="none" strike="noStrike" kern="1200" baseline="0" dirty="0">
                <a:solidFill>
                  <a:schemeClr val="tx1"/>
                </a:solidFill>
                <a:latin typeface="+mn-lt"/>
                <a:ea typeface="+mn-ea"/>
                <a:cs typeface="+mn-cs"/>
              </a:rPr>
              <a:t>d </a:t>
            </a:r>
            <a:r>
              <a:rPr lang="en-US" sz="1200" b="0" i="0" u="none" strike="noStrike" kern="1200" baseline="0" dirty="0">
                <a:solidFill>
                  <a:schemeClr val="tx1"/>
                </a:solidFill>
                <a:latin typeface="+mn-lt"/>
                <a:ea typeface="+mn-ea"/>
                <a:cs typeface="+mn-cs"/>
              </a:rPr>
              <a:t>black ball(s). Each value </a:t>
            </a:r>
            <a:r>
              <a:rPr lang="en-US" sz="1200" b="0" i="1" u="none" strike="noStrike" kern="1200" baseline="0" dirty="0">
                <a:solidFill>
                  <a:schemeClr val="tx1"/>
                </a:solidFill>
                <a:latin typeface="+mn-lt"/>
                <a:ea typeface="+mn-ea"/>
                <a:cs typeface="+mn-cs"/>
              </a:rPr>
              <a:t>a; b; c; d </a:t>
            </a:r>
            <a:r>
              <a:rPr lang="en-US" sz="1200" b="0" i="0" u="none" strike="noStrike" kern="1200" baseline="0" dirty="0">
                <a:solidFill>
                  <a:schemeClr val="tx1"/>
                </a:solidFill>
                <a:latin typeface="+mn-lt"/>
                <a:ea typeface="+mn-ea"/>
                <a:cs typeface="+mn-cs"/>
              </a:rPr>
              <a:t>can be a positive,</a:t>
            </a:r>
          </a:p>
          <a:p>
            <a:r>
              <a:rPr lang="en-US" sz="1200" b="0" i="0" u="none" strike="noStrike" kern="1200" baseline="0" dirty="0">
                <a:solidFill>
                  <a:schemeClr val="tx1"/>
                </a:solidFill>
                <a:latin typeface="+mn-lt"/>
                <a:ea typeface="+mn-ea"/>
                <a:cs typeface="+mn-cs"/>
              </a:rPr>
              <a:t>negative or null integer.</a:t>
            </a:r>
          </a:p>
          <a:p>
            <a:endParaRPr lang="fr-FR" sz="1200" b="0" i="0" u="none" strike="noStrike" kern="1200" baseline="0" noProof="0" dirty="0">
              <a:solidFill>
                <a:schemeClr val="tx1"/>
              </a:solidFill>
              <a:latin typeface="+mn-lt"/>
              <a:ea typeface="+mn-ea"/>
              <a:cs typeface="+mn-cs"/>
            </a:endParaRPr>
          </a:p>
          <a:p>
            <a:r>
              <a:rPr lang="fr-FR" sz="1200" b="0" i="0" u="none" strike="noStrike" kern="1200" baseline="0" noProof="0" dirty="0">
                <a:solidFill>
                  <a:schemeClr val="tx1"/>
                </a:solidFill>
                <a:latin typeface="+mn-lt"/>
                <a:ea typeface="+mn-ea"/>
                <a:cs typeface="+mn-cs"/>
              </a:rPr>
              <a:t>This </a:t>
            </a:r>
            <a:r>
              <a:rPr lang="fr-FR" sz="1200" b="0" i="0" u="none" strike="noStrike" kern="1200" baseline="0" noProof="0" dirty="0" err="1">
                <a:solidFill>
                  <a:schemeClr val="tx1"/>
                </a:solidFill>
                <a:latin typeface="+mn-lt"/>
                <a:ea typeface="+mn-ea"/>
                <a:cs typeface="+mn-cs"/>
              </a:rPr>
              <a:t>is</a:t>
            </a:r>
            <a:r>
              <a:rPr lang="fr-FR" sz="1200" b="0" i="0" u="none" strike="noStrike" kern="1200" baseline="0" noProof="0" dirty="0">
                <a:solidFill>
                  <a:schemeClr val="tx1"/>
                </a:solidFill>
                <a:latin typeface="+mn-lt"/>
                <a:ea typeface="+mn-ea"/>
                <a:cs typeface="+mn-cs"/>
              </a:rPr>
              <a:t> the </a:t>
            </a:r>
            <a:r>
              <a:rPr lang="fr-FR" sz="1200" b="0" i="0" u="none" strike="noStrike" kern="1200" baseline="0" noProof="0" dirty="0" err="1">
                <a:solidFill>
                  <a:schemeClr val="tx1"/>
                </a:solidFill>
                <a:latin typeface="+mn-lt"/>
                <a:ea typeface="+mn-ea"/>
                <a:cs typeface="+mn-cs"/>
              </a:rPr>
              <a:t>generalized</a:t>
            </a:r>
            <a:r>
              <a:rPr lang="fr-FR" sz="1200" b="0" i="0" u="none" strike="noStrike" kern="1200" baseline="0" noProof="0" dirty="0">
                <a:solidFill>
                  <a:schemeClr val="tx1"/>
                </a:solidFill>
                <a:latin typeface="+mn-lt"/>
                <a:ea typeface="+mn-ea"/>
                <a:cs typeface="+mn-cs"/>
              </a:rPr>
              <a:t> </a:t>
            </a:r>
            <a:r>
              <a:rPr lang="fr-FR" sz="1200" b="0" i="0" u="none" strike="noStrike" kern="1200" baseline="0" noProof="0" dirty="0" err="1">
                <a:solidFill>
                  <a:schemeClr val="tx1"/>
                </a:solidFill>
                <a:latin typeface="+mn-lt"/>
                <a:ea typeface="+mn-ea"/>
                <a:cs typeface="+mn-cs"/>
              </a:rPr>
              <a:t>Polya-Eggenberger</a:t>
            </a:r>
            <a:r>
              <a:rPr lang="fr-FR" sz="1200" b="0" i="0" u="none" strike="noStrike" kern="1200" baseline="0" noProof="0" dirty="0">
                <a:solidFill>
                  <a:schemeClr val="tx1"/>
                </a:solidFill>
                <a:latin typeface="+mn-lt"/>
                <a:ea typeface="+mn-ea"/>
                <a:cs typeface="+mn-cs"/>
              </a:rPr>
              <a:t> </a:t>
            </a:r>
            <a:r>
              <a:rPr lang="fr-FR" sz="1200" b="0" i="0" u="none" strike="noStrike" kern="1200" baseline="0" noProof="0" dirty="0" err="1">
                <a:solidFill>
                  <a:schemeClr val="tx1"/>
                </a:solidFill>
                <a:latin typeface="+mn-lt"/>
                <a:ea typeface="+mn-ea"/>
                <a:cs typeface="+mn-cs"/>
              </a:rPr>
              <a:t>urn</a:t>
            </a:r>
            <a:endParaRPr lang="fr-FR" sz="1200" b="0" i="0" u="none" strike="noStrike" kern="1200" baseline="0" noProof="0" dirty="0">
              <a:solidFill>
                <a:schemeClr val="tx1"/>
              </a:solidFill>
              <a:latin typeface="+mn-lt"/>
              <a:ea typeface="+mn-ea"/>
              <a:cs typeface="+mn-cs"/>
            </a:endParaRPr>
          </a:p>
          <a:p>
            <a:endParaRPr lang="fr-FR" sz="1200" b="0" i="0" u="none" strike="noStrike" kern="1200" baseline="0" noProof="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By setting parameters of the generalized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urn, other urn models are defined</a:t>
            </a:r>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179</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267</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268</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269</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The most interesting question is to analyze the structure of the graph.</a:t>
            </a:r>
          </a:p>
          <a:p>
            <a:endParaRPr lang="fr-FR" dirty="0"/>
          </a:p>
          <a:p>
            <a:r>
              <a:rPr lang="fr-FR" dirty="0" err="1"/>
              <a:t>When</a:t>
            </a:r>
            <a:r>
              <a:rPr lang="fr-FR" dirty="0"/>
              <a:t> c=0, </a:t>
            </a:r>
            <a:r>
              <a:rPr lang="en-US" dirty="0"/>
              <a:t>everyone knows only an individual.</a:t>
            </a:r>
          </a:p>
          <a:p>
            <a:r>
              <a:rPr lang="fr-FR" dirty="0" err="1"/>
              <a:t>When</a:t>
            </a:r>
            <a:r>
              <a:rPr lang="fr-FR" dirty="0"/>
              <a:t> c=1, </a:t>
            </a:r>
            <a:r>
              <a:rPr lang="en-US" dirty="0"/>
              <a:t>everyone knows everyone </a:t>
            </a:r>
          </a:p>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273</a:t>
            </a:fld>
            <a:endParaRPr lang="en-US"/>
          </a:p>
        </p:txBody>
      </p:sp>
    </p:spTree>
    <p:extLst>
      <p:ext uri="{BB962C8B-B14F-4D97-AF65-F5344CB8AC3E}">
        <p14:creationId xmlns:p14="http://schemas.microsoft.com/office/powerpoint/2010/main" val="19571750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274</a:t>
            </a:fld>
            <a:endParaRPr lang="en-US"/>
          </a:p>
        </p:txBody>
      </p:sp>
    </p:spTree>
    <p:extLst>
      <p:ext uri="{BB962C8B-B14F-4D97-AF65-F5344CB8AC3E}">
        <p14:creationId xmlns:p14="http://schemas.microsoft.com/office/powerpoint/2010/main" val="19571750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275</a:t>
            </a:fld>
            <a:endParaRPr lang="en-US"/>
          </a:p>
        </p:txBody>
      </p:sp>
    </p:spTree>
    <p:extLst>
      <p:ext uri="{BB962C8B-B14F-4D97-AF65-F5344CB8AC3E}">
        <p14:creationId xmlns:p14="http://schemas.microsoft.com/office/powerpoint/2010/main" val="19571750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276</a:t>
            </a:fld>
            <a:endParaRPr lang="en-US"/>
          </a:p>
        </p:txBody>
      </p:sp>
    </p:spTree>
    <p:extLst>
      <p:ext uri="{BB962C8B-B14F-4D97-AF65-F5344CB8AC3E}">
        <p14:creationId xmlns:p14="http://schemas.microsoft.com/office/powerpoint/2010/main" val="19571750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277</a:t>
            </a:fld>
            <a:endParaRPr lang="en-US"/>
          </a:p>
        </p:txBody>
      </p:sp>
    </p:spTree>
    <p:extLst>
      <p:ext uri="{BB962C8B-B14F-4D97-AF65-F5344CB8AC3E}">
        <p14:creationId xmlns:p14="http://schemas.microsoft.com/office/powerpoint/2010/main" val="19571750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278</a:t>
            </a:fld>
            <a:endParaRPr lang="en-US"/>
          </a:p>
        </p:txBody>
      </p:sp>
    </p:spTree>
    <p:extLst>
      <p:ext uri="{BB962C8B-B14F-4D97-AF65-F5344CB8AC3E}">
        <p14:creationId xmlns:p14="http://schemas.microsoft.com/office/powerpoint/2010/main" val="19571750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279</a:t>
            </a:fld>
            <a:endParaRPr lang="en-US"/>
          </a:p>
        </p:txBody>
      </p:sp>
    </p:spTree>
    <p:extLst>
      <p:ext uri="{BB962C8B-B14F-4D97-AF65-F5344CB8AC3E}">
        <p14:creationId xmlns:p14="http://schemas.microsoft.com/office/powerpoint/2010/main" val="148664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‘simplified’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urn model (</a:t>
            </a:r>
            <a:r>
              <a:rPr lang="en-US" sz="1200" b="0" i="0" u="none" strike="noStrike" kern="1200" baseline="0" dirty="0" err="1">
                <a:solidFill>
                  <a:schemeClr val="tx1"/>
                </a:solidFill>
                <a:latin typeface="+mn-lt"/>
                <a:ea typeface="+mn-ea"/>
                <a:cs typeface="+mn-cs"/>
              </a:rPr>
              <a:t>Eggenberger</a:t>
            </a:r>
            <a:r>
              <a:rPr lang="en-US" sz="1200" b="0" i="0" u="none" strike="noStrike" kern="1200" baseline="0" dirty="0">
                <a:solidFill>
                  <a:schemeClr val="tx1"/>
                </a:solidFill>
                <a:latin typeface="+mn-lt"/>
                <a:ea typeface="+mn-ea"/>
                <a:cs typeface="+mn-cs"/>
              </a:rPr>
              <a:t> &amp; </a:t>
            </a:r>
            <a:r>
              <a:rPr lang="en-US" sz="1200" b="0" i="0" u="none" strike="noStrike" kern="1200" baseline="0" dirty="0" err="1">
                <a:solidFill>
                  <a:schemeClr val="tx1"/>
                </a:solidFill>
                <a:latin typeface="+mn-lt"/>
                <a:ea typeface="+mn-ea"/>
                <a:cs typeface="+mn-cs"/>
              </a:rPr>
              <a:t>Pólya</a:t>
            </a:r>
            <a:r>
              <a:rPr lang="en-US" sz="1200" b="0" i="0" u="none" strike="noStrike" kern="1200" baseline="0" dirty="0">
                <a:solidFill>
                  <a:schemeClr val="tx1"/>
                </a:solidFill>
                <a:latin typeface="+mn-lt"/>
                <a:ea typeface="+mn-ea"/>
                <a:cs typeface="+mn-cs"/>
              </a:rPr>
              <a:t>, 1923; </a:t>
            </a:r>
            <a:r>
              <a:rPr lang="en-US" sz="1200" b="0" i="0" u="none" strike="noStrike" kern="1200" baseline="0" dirty="0" err="1">
                <a:solidFill>
                  <a:schemeClr val="tx1"/>
                </a:solidFill>
                <a:latin typeface="+mn-lt"/>
                <a:ea typeface="+mn-ea"/>
                <a:cs typeface="+mn-cs"/>
              </a:rPr>
              <a:t>Pólya</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1930), also called the ‘</a:t>
            </a:r>
            <a:r>
              <a:rPr lang="en-US" sz="1200" b="0" i="0" u="none" strike="noStrike" kern="1200" baseline="0" dirty="0" err="1">
                <a:solidFill>
                  <a:schemeClr val="tx1"/>
                </a:solidFill>
                <a:latin typeface="+mn-lt"/>
                <a:ea typeface="+mn-ea"/>
                <a:cs typeface="+mn-cs"/>
              </a:rPr>
              <a:t>Pólya-Eggenberger</a:t>
            </a:r>
            <a:r>
              <a:rPr lang="en-US" sz="1200" b="0" i="0" u="none" strike="noStrike" kern="1200" baseline="0" dirty="0">
                <a:solidFill>
                  <a:schemeClr val="tx1"/>
                </a:solidFill>
                <a:latin typeface="+mn-lt"/>
                <a:ea typeface="+mn-ea"/>
                <a:cs typeface="+mn-cs"/>
              </a:rPr>
              <a:t> urn model’, sets parameters to </a:t>
            </a:r>
            <a:r>
              <a:rPr lang="en-US" sz="1200" b="0" i="1" u="none" strike="noStrike" kern="1200" baseline="0" dirty="0">
                <a:solidFill>
                  <a:schemeClr val="tx1"/>
                </a:solidFill>
                <a:latin typeface="+mn-lt"/>
                <a:ea typeface="+mn-ea"/>
                <a:cs typeface="+mn-cs"/>
              </a:rPr>
              <a:t>a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 </a:t>
            </a:r>
            <a:r>
              <a:rPr lang="en-US" sz="1200" b="0" i="0" u="none" strike="noStrike" kern="1200" baseline="0" dirty="0">
                <a:solidFill>
                  <a:schemeClr val="tx1"/>
                </a:solidFill>
                <a:latin typeface="+mn-lt"/>
                <a:ea typeface="+mn-ea"/>
                <a:cs typeface="+mn-cs"/>
              </a:rPr>
              <a:t>= 1</a:t>
            </a:r>
          </a:p>
          <a:p>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b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c </a:t>
            </a:r>
            <a:r>
              <a:rPr lang="en-US" sz="1200" b="0" i="0" u="none" strike="noStrike" kern="1200" baseline="0" dirty="0">
                <a:solidFill>
                  <a:schemeClr val="tx1"/>
                </a:solidFill>
                <a:latin typeface="+mn-lt"/>
                <a:ea typeface="+mn-ea"/>
                <a:cs typeface="+mn-cs"/>
              </a:rPr>
              <a:t>= 0. </a:t>
            </a:r>
          </a:p>
          <a:p>
            <a:r>
              <a:rPr lang="en-US" sz="1200" b="0" i="0" u="none" strike="noStrike" kern="1200" baseline="0" dirty="0">
                <a:solidFill>
                  <a:schemeClr val="tx1"/>
                </a:solidFill>
                <a:latin typeface="+mn-lt"/>
                <a:ea typeface="+mn-ea"/>
                <a:cs typeface="+mn-cs"/>
              </a:rPr>
              <a:t>This is the schema that Arthur (1989) had used in his paper. In</a:t>
            </a:r>
          </a:p>
          <a:p>
            <a:r>
              <a:rPr lang="en-US" sz="1200" b="0" i="0" u="none" strike="noStrike" kern="1200" baseline="0" dirty="0">
                <a:solidFill>
                  <a:schemeClr val="tx1"/>
                </a:solidFill>
                <a:latin typeface="+mn-lt"/>
                <a:ea typeface="+mn-ea"/>
                <a:cs typeface="+mn-cs"/>
              </a:rPr>
              <a:t>such a case, when a white ball is drawn (a black ball, respectively) one ball of the</a:t>
            </a:r>
          </a:p>
          <a:p>
            <a:r>
              <a:rPr lang="en-US" sz="1200" b="0" i="0" u="none" strike="noStrike" kern="1200" baseline="0" dirty="0">
                <a:solidFill>
                  <a:schemeClr val="tx1"/>
                </a:solidFill>
                <a:latin typeface="+mn-lt"/>
                <a:ea typeface="+mn-ea"/>
                <a:cs typeface="+mn-cs"/>
              </a:rPr>
              <a:t>same color is added into the urn. </a:t>
            </a:r>
          </a:p>
          <a:p>
            <a:r>
              <a:rPr lang="en-US" sz="1200" b="0" i="0" u="none" strike="noStrike" kern="1200" baseline="0" dirty="0">
                <a:solidFill>
                  <a:schemeClr val="tx1"/>
                </a:solidFill>
                <a:latin typeface="+mn-lt"/>
                <a:ea typeface="+mn-ea"/>
                <a:cs typeface="+mn-cs"/>
              </a:rPr>
              <a:t>This urn schema is described as ‘deterministic’</a:t>
            </a:r>
          </a:p>
          <a:p>
            <a:r>
              <a:rPr lang="en-US" sz="1200" b="0" i="0" u="none" strike="noStrike" kern="1200" baseline="0" dirty="0">
                <a:solidFill>
                  <a:schemeClr val="tx1"/>
                </a:solidFill>
                <a:latin typeface="+mn-lt"/>
                <a:ea typeface="+mn-ea"/>
                <a:cs typeface="+mn-cs"/>
              </a:rPr>
              <a:t>because the number of balls in the urn increases uniformly, whatever the ball with-</a:t>
            </a:r>
          </a:p>
          <a:p>
            <a:r>
              <a:rPr lang="en-US" sz="1200" b="0" i="0" u="none" strike="noStrike" kern="1200" baseline="0" dirty="0">
                <a:solidFill>
                  <a:schemeClr val="tx1"/>
                </a:solidFill>
                <a:latin typeface="+mn-lt"/>
                <a:ea typeface="+mn-ea"/>
                <a:cs typeface="+mn-cs"/>
              </a:rPr>
              <a:t>drawn at each step </a:t>
            </a:r>
            <a:r>
              <a:rPr lang="en-US" sz="1200" b="0" i="1" u="none" strike="noStrike" kern="1200" baseline="0" dirty="0">
                <a:solidFill>
                  <a:schemeClr val="tx1"/>
                </a:solidFill>
                <a:latin typeface="+mn-lt"/>
                <a:ea typeface="+mn-ea"/>
                <a:cs typeface="+mn-cs"/>
              </a:rPr>
              <a:t>t</a:t>
            </a:r>
            <a:r>
              <a:rPr lang="en-US" sz="1200" b="0" i="0" u="none" strike="noStrike" kern="1200" baseline="0" dirty="0">
                <a:solidFill>
                  <a:schemeClr val="tx1"/>
                </a:solidFill>
                <a:latin typeface="+mn-lt"/>
                <a:ea typeface="+mn-ea"/>
                <a:cs typeface="+mn-cs"/>
              </a:rPr>
              <a:t>. </a:t>
            </a:r>
            <a:endParaRPr lang="fr-FR" sz="1200" b="0" i="0" u="none" strike="noStrike" kern="1200" baseline="0" noProof="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180</a:t>
            </a:fld>
            <a:endParaRPr lang="en-US"/>
          </a:p>
        </p:txBody>
      </p:sp>
    </p:spTree>
    <p:extLst>
      <p:ext uri="{BB962C8B-B14F-4D97-AF65-F5344CB8AC3E}">
        <p14:creationId xmlns:p14="http://schemas.microsoft.com/office/powerpoint/2010/main" val="22908766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281</a:t>
            </a:fld>
            <a:endParaRPr lang="en-US"/>
          </a:p>
        </p:txBody>
      </p:sp>
    </p:spTree>
    <p:extLst>
      <p:ext uri="{BB962C8B-B14F-4D97-AF65-F5344CB8AC3E}">
        <p14:creationId xmlns:p14="http://schemas.microsoft.com/office/powerpoint/2010/main" val="25136713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282</a:t>
            </a:fld>
            <a:endParaRPr lang="en-US"/>
          </a:p>
        </p:txBody>
      </p:sp>
    </p:spTree>
    <p:extLst>
      <p:ext uri="{BB962C8B-B14F-4D97-AF65-F5344CB8AC3E}">
        <p14:creationId xmlns:p14="http://schemas.microsoft.com/office/powerpoint/2010/main" val="19522842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283</a:t>
            </a:fld>
            <a:endParaRPr lang="en-US"/>
          </a:p>
        </p:txBody>
      </p:sp>
    </p:spTree>
    <p:extLst>
      <p:ext uri="{BB962C8B-B14F-4D97-AF65-F5344CB8AC3E}">
        <p14:creationId xmlns:p14="http://schemas.microsoft.com/office/powerpoint/2010/main" val="14141396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C2CE180-9D2D-471F-96E9-B20A6F668F4F}" type="slidenum">
              <a:rPr lang="en-US" smtClean="0"/>
              <a:t>284</a:t>
            </a:fld>
            <a:endParaRPr lang="en-US"/>
          </a:p>
        </p:txBody>
      </p:sp>
    </p:spTree>
    <p:extLst>
      <p:ext uri="{BB962C8B-B14F-4D97-AF65-F5344CB8AC3E}">
        <p14:creationId xmlns:p14="http://schemas.microsoft.com/office/powerpoint/2010/main" val="2331860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479981-3032-4182-B850-FEB521019CA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91B410C-EDD9-4FBF-9ABD-E94BE564EC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E26CC07-4A23-4575-8819-841337B35038}"/>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5" name="Espace réservé du pied de page 4">
            <a:extLst>
              <a:ext uri="{FF2B5EF4-FFF2-40B4-BE49-F238E27FC236}">
                <a16:creationId xmlns:a16="http://schemas.microsoft.com/office/drawing/2014/main" id="{8C9777C0-64AB-4394-B33B-40B575163AE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49BD4B-4793-4783-B68E-A8A3AB67C832}"/>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1860788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189AE8-FE6B-4BC7-8368-1372A085A91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519F8F9-180B-4849-9E05-E42E8B79CD3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23CC75D-EEFB-4C0B-8CE1-8F4BD163F99F}"/>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5" name="Espace réservé du pied de page 4">
            <a:extLst>
              <a:ext uri="{FF2B5EF4-FFF2-40B4-BE49-F238E27FC236}">
                <a16:creationId xmlns:a16="http://schemas.microsoft.com/office/drawing/2014/main" id="{116361A6-401B-410E-85BB-ADEFCF6AD8A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7DB6B6-A5D1-4AC7-B1FC-B5D38F320BD0}"/>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3353454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14D5439-749C-440B-9813-D086386D1B4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42FC2D2-E713-4CF6-BCF3-3685971C2EF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F675A3B-16F2-4C9F-8264-6AF4EA02CAE2}"/>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5" name="Espace réservé du pied de page 4">
            <a:extLst>
              <a:ext uri="{FF2B5EF4-FFF2-40B4-BE49-F238E27FC236}">
                <a16:creationId xmlns:a16="http://schemas.microsoft.com/office/drawing/2014/main" id="{E45F4EE7-B965-45A5-B292-F78F6A8984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5878DD5-5262-4F96-9D38-7A7837F3D99D}"/>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3031254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a:t>Modifiez le style du titre</a:t>
            </a: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79E5B052-F581-4003-8B08-26B40DBBCE40}" type="datetimeFigureOut">
              <a:rPr lang="fr-FR" smtClean="0"/>
              <a:t>27/10/2021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4029744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9E5B052-F581-4003-8B08-26B40DBBCE40}" type="datetimeFigureOut">
              <a:rPr lang="fr-FR" smtClean="0"/>
              <a:t>27/10/2021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3683075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79E5B052-F581-4003-8B08-26B40DBBCE40}" type="datetimeFigureOut">
              <a:rPr lang="fr-FR" smtClean="0"/>
              <a:t>27/10/2021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1629578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9E5B052-F581-4003-8B08-26B40DBBCE40}" type="datetimeFigureOut">
              <a:rPr lang="fr-FR" smtClean="0"/>
              <a:t>27/10/2021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221607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9E5B052-F581-4003-8B08-26B40DBBCE40}" type="datetimeFigureOut">
              <a:rPr lang="fr-FR" smtClean="0"/>
              <a:t>27/10/2021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3042743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9E5B052-F581-4003-8B08-26B40DBBCE40}" type="datetimeFigureOut">
              <a:rPr lang="fr-FR" smtClean="0"/>
              <a:t>27/10/2021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303787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9E5B052-F581-4003-8B08-26B40DBBCE40}" type="datetimeFigureOut">
              <a:rPr lang="fr-FR" smtClean="0"/>
              <a:t>27/10/2021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363047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79E5B052-F581-4003-8B08-26B40DBBCE40}" type="datetimeFigureOut">
              <a:rPr lang="fr-FR" smtClean="0"/>
              <a:t>27/10/2021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38451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454F59-7135-4EF7-8BB6-D495E81BA73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533996E-A0DF-4B8D-BE03-AA3B119D248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33AB7E6-3C1A-4AD4-A92C-5FEDE9088D80}"/>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5" name="Espace réservé du pied de page 4">
            <a:extLst>
              <a:ext uri="{FF2B5EF4-FFF2-40B4-BE49-F238E27FC236}">
                <a16:creationId xmlns:a16="http://schemas.microsoft.com/office/drawing/2014/main" id="{FF2498C1-573A-4CB3-B259-B143A361376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04F08D9-ABBB-48D3-A2F3-E9C3B9482948}"/>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1893190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79E5B052-F581-4003-8B08-26B40DBBCE40}" type="datetimeFigureOut">
              <a:rPr lang="fr-FR" smtClean="0"/>
              <a:t>27/10/2021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3993293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9E5B052-F581-4003-8B08-26B40DBBCE40}" type="datetimeFigureOut">
              <a:rPr lang="fr-FR" smtClean="0"/>
              <a:t>27/10/2021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2294904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9E5B052-F581-4003-8B08-26B40DBBCE40}" type="datetimeFigureOut">
              <a:rPr lang="fr-FR" smtClean="0"/>
              <a:t>27/10/2021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82D4A58-7227-48B9-8DD8-5F662C644BDD}" type="slidenum">
              <a:rPr lang="fr-FR" smtClean="0"/>
              <a:t>‹#›</a:t>
            </a:fld>
            <a:endParaRPr lang="fr-FR"/>
          </a:p>
        </p:txBody>
      </p:sp>
    </p:spTree>
    <p:extLst>
      <p:ext uri="{BB962C8B-B14F-4D97-AF65-F5344CB8AC3E}">
        <p14:creationId xmlns:p14="http://schemas.microsoft.com/office/powerpoint/2010/main" val="1495687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80D29-3ADE-4746-B91C-64E3C12F3E0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2ADCCD0-3511-438F-AE26-DDA3F7DCF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0396B6E-4AF2-460E-876D-7902D82B07E6}"/>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5" name="Espace réservé du pied de page 4">
            <a:extLst>
              <a:ext uri="{FF2B5EF4-FFF2-40B4-BE49-F238E27FC236}">
                <a16:creationId xmlns:a16="http://schemas.microsoft.com/office/drawing/2014/main" id="{BB3A9EBF-2A21-444D-A6FC-6A788FAF41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A51D69-329B-48EB-88C3-31DA5AC8EA86}"/>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393918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1164-234F-4322-809D-D13313EF3AD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91EECB6-CD6D-4C7A-9DFB-9D525A5EE1E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C6993FB-61F2-42AC-8A32-0AD8B48501D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6F3DA7C-D7CA-4ADC-9DE6-9D38B16B60FE}"/>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6" name="Espace réservé du pied de page 5">
            <a:extLst>
              <a:ext uri="{FF2B5EF4-FFF2-40B4-BE49-F238E27FC236}">
                <a16:creationId xmlns:a16="http://schemas.microsoft.com/office/drawing/2014/main" id="{BE03248E-C7F0-45C9-AFF5-1034DE0419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23FB1E4-59B4-4B08-9695-65872A57752A}"/>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1246349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26699B-887C-4D0F-87BF-9390A60C3FC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072F78D-EC02-4501-9F70-57A10EB885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0C633EF-6B62-416B-A184-E087DD95B30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9B5E3BE-6ACB-4370-A9F0-4EDF39E8C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CE3A49F-FDD7-4FF7-A562-26E3DB9D32C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445A46B-6CB3-4B47-9669-AAAF74FFFCA1}"/>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8" name="Espace réservé du pied de page 7">
            <a:extLst>
              <a:ext uri="{FF2B5EF4-FFF2-40B4-BE49-F238E27FC236}">
                <a16:creationId xmlns:a16="http://schemas.microsoft.com/office/drawing/2014/main" id="{244FF1C6-CE19-4B05-82A8-D2322B03E7A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A6FA035-1870-4CBE-9F06-E1A05BB28CE8}"/>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7061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B7CF83-34A5-43BE-89FB-6C29F803BC4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32B702C-93C0-4983-9CB3-1B0CD8000553}"/>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4" name="Espace réservé du pied de page 3">
            <a:extLst>
              <a:ext uri="{FF2B5EF4-FFF2-40B4-BE49-F238E27FC236}">
                <a16:creationId xmlns:a16="http://schemas.microsoft.com/office/drawing/2014/main" id="{082A211E-F482-4BF0-94F3-51F3011402C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9F500E9-7099-40BB-8378-638D58D8B6C6}"/>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54570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9E8D97F-6666-4C07-9D19-11DC273A7278}"/>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3" name="Espace réservé du pied de page 2">
            <a:extLst>
              <a:ext uri="{FF2B5EF4-FFF2-40B4-BE49-F238E27FC236}">
                <a16:creationId xmlns:a16="http://schemas.microsoft.com/office/drawing/2014/main" id="{79F484DF-AAEC-4478-8DB3-2CB78377EC0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B2E5983-DF8B-496A-B366-49C35D039E53}"/>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3311690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C41510-2B6F-4ADC-87D1-045079E1C7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B0BF7C6-D420-4C41-B145-83FABDF9D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CEEA3DE-C8D1-4A99-BD51-2E87F29149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DA3751-A0AF-4BE6-80F6-61616DB999E9}"/>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6" name="Espace réservé du pied de page 5">
            <a:extLst>
              <a:ext uri="{FF2B5EF4-FFF2-40B4-BE49-F238E27FC236}">
                <a16:creationId xmlns:a16="http://schemas.microsoft.com/office/drawing/2014/main" id="{690F0D02-5D0D-4C9A-A150-872FA87817C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D437858-05BC-48DA-A411-65E9BA72ADF2}"/>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420644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1CBA6D-2690-4F60-9C3E-7519D011936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80B1D0C-B86D-41A3-B1D9-3E5F7BEA6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2481DE6-FE34-4879-A25C-1FD02F662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25645B2-8DC5-49C2-9596-232A01BB210F}"/>
              </a:ext>
            </a:extLst>
          </p:cNvPr>
          <p:cNvSpPr>
            <a:spLocks noGrp="1"/>
          </p:cNvSpPr>
          <p:nvPr>
            <p:ph type="dt" sz="half" idx="10"/>
          </p:nvPr>
        </p:nvSpPr>
        <p:spPr/>
        <p:txBody>
          <a:bodyPr/>
          <a:lstStyle/>
          <a:p>
            <a:fld id="{CEE678F9-7DC0-4B2D-B9FE-D1229B75B0F4}" type="datetimeFigureOut">
              <a:rPr lang="fr-FR" smtClean="0"/>
              <a:t>27/10/2021</a:t>
            </a:fld>
            <a:endParaRPr lang="fr-FR"/>
          </a:p>
        </p:txBody>
      </p:sp>
      <p:sp>
        <p:nvSpPr>
          <p:cNvPr id="6" name="Espace réservé du pied de page 5">
            <a:extLst>
              <a:ext uri="{FF2B5EF4-FFF2-40B4-BE49-F238E27FC236}">
                <a16:creationId xmlns:a16="http://schemas.microsoft.com/office/drawing/2014/main" id="{9F322C49-F1FE-492F-B840-5437AD066C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D2F5A6C-4616-42E2-ACA7-A71FA8737171}"/>
              </a:ext>
            </a:extLst>
          </p:cNvPr>
          <p:cNvSpPr>
            <a:spLocks noGrp="1"/>
          </p:cNvSpPr>
          <p:nvPr>
            <p:ph type="sldNum" sz="quarter" idx="12"/>
          </p:nvPr>
        </p:nvSpPr>
        <p:spPr/>
        <p:txBody>
          <a:bodyPr/>
          <a:lstStyle/>
          <a:p>
            <a:fld id="{A60FF88E-256F-4EEA-8B57-ED8A7A30B583}" type="slidenum">
              <a:rPr lang="fr-FR" smtClean="0"/>
              <a:t>‹#›</a:t>
            </a:fld>
            <a:endParaRPr lang="fr-FR"/>
          </a:p>
        </p:txBody>
      </p:sp>
    </p:spTree>
    <p:extLst>
      <p:ext uri="{BB962C8B-B14F-4D97-AF65-F5344CB8AC3E}">
        <p14:creationId xmlns:p14="http://schemas.microsoft.com/office/powerpoint/2010/main" val="483583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1867AB0-DC89-415C-96A5-3746215B57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156A2F6-A88F-48E3-8DA8-04F44C35CC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9FE8C1-8AD0-4EDF-A460-8A85336792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678F9-7DC0-4B2D-B9FE-D1229B75B0F4}" type="datetimeFigureOut">
              <a:rPr lang="fr-FR" smtClean="0"/>
              <a:t>27/10/2021</a:t>
            </a:fld>
            <a:endParaRPr lang="fr-FR"/>
          </a:p>
        </p:txBody>
      </p:sp>
      <p:sp>
        <p:nvSpPr>
          <p:cNvPr id="5" name="Espace réservé du pied de page 4">
            <a:extLst>
              <a:ext uri="{FF2B5EF4-FFF2-40B4-BE49-F238E27FC236}">
                <a16:creationId xmlns:a16="http://schemas.microsoft.com/office/drawing/2014/main" id="{2C1D5B8E-4B91-45BF-92F0-DCC53F5DC7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B1F5AF4-A885-4860-82A6-08A390AAD9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0FF88E-256F-4EEA-8B57-ED8A7A30B583}" type="slidenum">
              <a:rPr lang="fr-FR" smtClean="0"/>
              <a:t>‹#›</a:t>
            </a:fld>
            <a:endParaRPr lang="fr-FR"/>
          </a:p>
        </p:txBody>
      </p:sp>
    </p:spTree>
    <p:extLst>
      <p:ext uri="{BB962C8B-B14F-4D97-AF65-F5344CB8AC3E}">
        <p14:creationId xmlns:p14="http://schemas.microsoft.com/office/powerpoint/2010/main" val="1527537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E5B052-F581-4003-8B08-26B40DBBCE40}" type="datetimeFigureOut">
              <a:rPr lang="fr-FR" smtClean="0"/>
              <a:t>27/10/2021</a:t>
            </a:fld>
            <a:endParaRPr lang="fr-FR"/>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D4A58-7227-48B9-8DD8-5F662C644BDD}" type="slidenum">
              <a:rPr lang="fr-FR" smtClean="0"/>
              <a:t>‹#›</a:t>
            </a:fld>
            <a:endParaRPr lang="fr-FR"/>
          </a:p>
        </p:txBody>
      </p:sp>
    </p:spTree>
    <p:extLst>
      <p:ext uri="{BB962C8B-B14F-4D97-AF65-F5344CB8AC3E}">
        <p14:creationId xmlns:p14="http://schemas.microsoft.com/office/powerpoint/2010/main" val="33553239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reports.exodus-privacy.eu.org/fr/reports/101306/" TargetMode="Externa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hyperlink" Target="https://reports.exodus-privacy.eu.org/fr/reports/101306/"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microsoft.com/en-us/dotnet/standard/base-types/regular-expression-language-quick-reference" TargetMode="External"/><Relationship Id="rId2" Type="http://schemas.openxmlformats.org/officeDocument/2006/relationships/hyperlink" Target="https://docs.python.org/3/library/re.html"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1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1.png"/></Relationships>
</file>

<file path=ppt/slides/_rels/slide1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emf"/><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48.xml.rels><?xml version="1.0" encoding="UTF-8" standalone="yes"?>
<Relationships xmlns="http://schemas.openxmlformats.org/package/2006/relationships"><Relationship Id="rId3" Type="http://schemas.openxmlformats.org/officeDocument/2006/relationships/hyperlink" Target="https://reports.exodus-privacy.eu.org/fr/reports/2" TargetMode="External"/><Relationship Id="rId2" Type="http://schemas.openxmlformats.org/officeDocument/2006/relationships/hyperlink" Target="https://reports.exodus-privacy.eu.org/fr/reports/1" TargetMode="External"/><Relationship Id="rId1" Type="http://schemas.openxmlformats.org/officeDocument/2006/relationships/slideLayout" Target="../slideLayouts/slideLayout2.xml"/><Relationship Id="rId4" Type="http://schemas.openxmlformats.org/officeDocument/2006/relationships/hyperlink" Target="https://reports.exodus-privacy.eu.org/fr/reports/101308"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1.png"/></Relationships>
</file>

<file path=ppt/slides/_rels/slide1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7.xml.rels><?xml version="1.0" encoding="UTF-8" standalone="yes"?>
<Relationships xmlns="http://schemas.openxmlformats.org/package/2006/relationships"><Relationship Id="rId3" Type="http://schemas.openxmlformats.org/officeDocument/2006/relationships/hyperlink" Target="https://judiciary.house.gov/issues/issue/?IssueID=14921" TargetMode="External"/><Relationship Id="rId2" Type="http://schemas.openxmlformats.org/officeDocument/2006/relationships/hyperlink" Target="https://judiciary.house.gov/uploadedfiles/competition_in_digital_markets.pdf?utm_campaign=4493-519" TargetMode="External"/><Relationship Id="rId1" Type="http://schemas.openxmlformats.org/officeDocument/2006/relationships/slideLayout" Target="../slideLayouts/slideLayout2.xml"/><Relationship Id="rId4" Type="http://schemas.openxmlformats.org/officeDocument/2006/relationships/hyperlink" Target="https://georgetownlawtechreview.org/wp-content/uploads/2018/07/2.2-Stucke-pp-275-324.pdf" TargetMode="External"/></Relationships>
</file>

<file path=ppt/slides/_rels/slide17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8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8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40.png"/></Relationships>
</file>

<file path=ppt/slides/_rels/slide1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88.xml.rels><?xml version="1.0" encoding="UTF-8" standalone="yes"?>
<Relationships xmlns="http://schemas.openxmlformats.org/package/2006/relationships"><Relationship Id="rId3" Type="http://schemas.openxmlformats.org/officeDocument/2006/relationships/image" Target="../media/image1720.png"/><Relationship Id="rId7" Type="http://schemas.openxmlformats.org/officeDocument/2006/relationships/image" Target="../media/image18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89.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770.png"/><Relationship Id="rId7"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openxmlformats.org/officeDocument/2006/relationships/image" Target="../media/image192.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vNy-7jv0XSc?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2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8" Type="http://schemas.openxmlformats.org/officeDocument/2006/relationships/image" Target="../media/image2100.png"/><Relationship Id="rId3" Type="http://schemas.openxmlformats.org/officeDocument/2006/relationships/image" Target="../media/image214.png"/><Relationship Id="rId7" Type="http://schemas.openxmlformats.org/officeDocument/2006/relationships/image" Target="../media/image20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80.png"/><Relationship Id="rId5" Type="http://schemas.openxmlformats.org/officeDocument/2006/relationships/image" Target="../media/image2070.png"/><Relationship Id="rId4" Type="http://schemas.openxmlformats.org/officeDocument/2006/relationships/image" Target="../media/image215.png"/></Relationships>
</file>

<file path=ppt/slides/_rels/slide21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2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21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21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22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2330.png"/><Relationship Id="rId7" Type="http://schemas.openxmlformats.org/officeDocument/2006/relationships/image" Target="../media/image19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openxmlformats.org/officeDocument/2006/relationships/image" Target="../media/image192.png"/></Relationships>
</file>

<file path=ppt/slides/_rels/slide245.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1.png"/><Relationship Id="rId7" Type="http://schemas.openxmlformats.org/officeDocument/2006/relationships/image" Target="../media/image24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360.png"/><Relationship Id="rId4" Type="http://schemas.openxmlformats.org/officeDocument/2006/relationships/image" Target="../media/image242.png"/></Relationships>
</file>

<file path=ppt/slides/_rels/slide246.xml.rels><?xml version="1.0" encoding="UTF-8" standalone="yes"?>
<Relationships xmlns="http://schemas.openxmlformats.org/package/2006/relationships"><Relationship Id="rId3" Type="http://schemas.openxmlformats.org/officeDocument/2006/relationships/image" Target="../media/image240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10.png"/></Relationships>
</file>

<file path=ppt/slides/_rels/slide247.xml.rels><?xml version="1.0" encoding="UTF-8" standalone="yes"?>
<Relationships xmlns="http://schemas.openxmlformats.org/package/2006/relationships"><Relationship Id="rId3" Type="http://schemas.openxmlformats.org/officeDocument/2006/relationships/image" Target="../media/image24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450.png"/><Relationship Id="rId7" Type="http://schemas.openxmlformats.org/officeDocument/2006/relationships/image" Target="../media/image25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60.png"/></Relationships>
</file>

<file path=ppt/slides/_rels/slide24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262.pn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26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68.png"/></Relationships>
</file>

<file path=ppt/slides/_rels/slide26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26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269.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0.wmf"/><Relationship Id="rId5" Type="http://schemas.openxmlformats.org/officeDocument/2006/relationships/oleObject" Target="../embeddings/oleObject2.bin"/><Relationship Id="rId4" Type="http://schemas.openxmlformats.org/officeDocument/2006/relationships/image" Target="../media/image279.wmf"/></Relationships>
</file>

<file path=ppt/slides/_rels/slide27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27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89.jpe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28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01.png"/><Relationship Id="rId7" Type="http://schemas.openxmlformats.org/officeDocument/2006/relationships/image" Target="../media/image305.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29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2.png"/><Relationship Id="rId1" Type="http://schemas.openxmlformats.org/officeDocument/2006/relationships/slideLayout" Target="../slideLayouts/slideLayout2.xml"/><Relationship Id="rId5" Type="http://schemas.openxmlformats.org/officeDocument/2006/relationships/image" Target="../media/image308.png"/><Relationship Id="rId4" Type="http://schemas.openxmlformats.org/officeDocument/2006/relationships/image" Target="../media/image307.png"/></Relationships>
</file>

<file path=ppt/slides/_rels/slide293.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s>
</file>

<file path=ppt/slides/_rels/slide29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hyperlink" Target="https://www.nytimes.com/2018/03/06/business/economy/user-data-pay.html"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hyperlink" Target="https://docs.anaconda.com/anacon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reports.exodus-privacy.eu.org/fr/reports/?page=1"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reports.exodus-privacy.eu.org/fr/reports/?page=1"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reports.exodus-privacy.eu.org/fr/reports/?page=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hyperlink" Target="https://reports.exodus-privacy.eu.org/fr/reports/?page=3973" TargetMode="External"/><Relationship Id="rId4" Type="http://schemas.openxmlformats.org/officeDocument/2006/relationships/hyperlink" Target="https://reports.exodus-privacy.eu.org/fr/reports/?page=1"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reports.exodus-privacy.eu.org/fr/reports/?page=1"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BCEC86-6C69-4E85-A9E9-E6C57C192D76}"/>
              </a:ext>
            </a:extLst>
          </p:cNvPr>
          <p:cNvSpPr>
            <a:spLocks noGrp="1"/>
          </p:cNvSpPr>
          <p:nvPr>
            <p:ph type="ctrTitle"/>
          </p:nvPr>
        </p:nvSpPr>
        <p:spPr>
          <a:xfrm>
            <a:off x="352147" y="363984"/>
            <a:ext cx="11487705" cy="1414550"/>
          </a:xfrm>
        </p:spPr>
        <p:txBody>
          <a:bodyPr>
            <a:normAutofit/>
          </a:bodyPr>
          <a:lstStyle/>
          <a:p>
            <a:r>
              <a:rPr lang="fr-FR" sz="4800" b="1" dirty="0"/>
              <a:t>Outils d’Analyse de la Société Numérique</a:t>
            </a:r>
            <a:br>
              <a:rPr lang="fr-FR" sz="4800" b="1" dirty="0"/>
            </a:br>
            <a:r>
              <a:rPr lang="fr-FR" sz="2800" b="1" dirty="0"/>
              <a:t>Sept.</a:t>
            </a:r>
            <a:r>
              <a:rPr lang="fr-FR" sz="2800" dirty="0"/>
              <a:t> 2021</a:t>
            </a:r>
            <a:endParaRPr lang="fr-FR" sz="7200" dirty="0"/>
          </a:p>
        </p:txBody>
      </p:sp>
      <p:sp>
        <p:nvSpPr>
          <p:cNvPr id="3" name="Sous-titre 2">
            <a:extLst>
              <a:ext uri="{FF2B5EF4-FFF2-40B4-BE49-F238E27FC236}">
                <a16:creationId xmlns:a16="http://schemas.microsoft.com/office/drawing/2014/main" id="{EBF6B40A-00A2-4C47-839C-C5A5973762C2}"/>
              </a:ext>
            </a:extLst>
          </p:cNvPr>
          <p:cNvSpPr>
            <a:spLocks noGrp="1"/>
          </p:cNvSpPr>
          <p:nvPr>
            <p:ph type="subTitle" idx="1"/>
          </p:nvPr>
        </p:nvSpPr>
        <p:spPr>
          <a:xfrm>
            <a:off x="1524000" y="4465638"/>
            <a:ext cx="9144000" cy="1655762"/>
          </a:xfrm>
        </p:spPr>
        <p:txBody>
          <a:bodyPr/>
          <a:lstStyle/>
          <a:p>
            <a:r>
              <a:rPr lang="fr-FR" dirty="0"/>
              <a:t>Fabrice Le </a:t>
            </a:r>
            <a:r>
              <a:rPr lang="fr-FR" dirty="0" err="1"/>
              <a:t>Guel</a:t>
            </a:r>
            <a:r>
              <a:rPr lang="fr-FR" dirty="0"/>
              <a:t> </a:t>
            </a:r>
          </a:p>
          <a:p>
            <a:r>
              <a:rPr lang="fr-FR" sz="1400" dirty="0"/>
              <a:t>(fabrice.le-guel@universite-paris-saclay.fr)</a:t>
            </a:r>
            <a:endParaRPr lang="fr-FR" sz="1800" dirty="0"/>
          </a:p>
          <a:p>
            <a:r>
              <a:rPr lang="fr-FR" dirty="0"/>
              <a:t>Univ. Paris Saclay - RITM</a:t>
            </a:r>
          </a:p>
          <a:p>
            <a:r>
              <a:rPr lang="fr-FR" b="1" dirty="0"/>
              <a:t>Master IREN</a:t>
            </a:r>
          </a:p>
        </p:txBody>
      </p:sp>
      <p:sp>
        <p:nvSpPr>
          <p:cNvPr id="4" name="TextBox 3">
            <a:extLst>
              <a:ext uri="{FF2B5EF4-FFF2-40B4-BE49-F238E27FC236}">
                <a16:creationId xmlns:a16="http://schemas.microsoft.com/office/drawing/2014/main" id="{8F928344-7AC0-4195-B2BC-D12E3430EE1C}"/>
              </a:ext>
            </a:extLst>
          </p:cNvPr>
          <p:cNvSpPr txBox="1"/>
          <p:nvPr/>
        </p:nvSpPr>
        <p:spPr>
          <a:xfrm>
            <a:off x="2902998" y="2964053"/>
            <a:ext cx="6045694" cy="584775"/>
          </a:xfrm>
          <a:prstGeom prst="rect">
            <a:avLst/>
          </a:prstGeom>
          <a:noFill/>
        </p:spPr>
        <p:txBody>
          <a:bodyPr wrap="square" rtlCol="0">
            <a:spAutoFit/>
          </a:bodyPr>
          <a:lstStyle/>
          <a:p>
            <a:pPr algn="ctr"/>
            <a:r>
              <a:rPr lang="en-US" sz="3200" b="1" dirty="0"/>
              <a:t>- </a:t>
            </a:r>
            <a:r>
              <a:rPr lang="en-US" sz="3200" b="1" dirty="0" err="1"/>
              <a:t>Cours</a:t>
            </a:r>
            <a:r>
              <a:rPr lang="en-US" sz="3200" b="1" dirty="0"/>
              <a:t> sur </a:t>
            </a:r>
            <a:r>
              <a:rPr lang="en-US" sz="3200" b="1" dirty="0" err="1"/>
              <a:t>projet</a:t>
            </a:r>
            <a:r>
              <a:rPr lang="en-US" sz="3200" b="1" dirty="0"/>
              <a:t> -</a:t>
            </a:r>
          </a:p>
        </p:txBody>
      </p:sp>
    </p:spTree>
    <p:extLst>
      <p:ext uri="{BB962C8B-B14F-4D97-AF65-F5344CB8AC3E}">
        <p14:creationId xmlns:p14="http://schemas.microsoft.com/office/powerpoint/2010/main" val="700763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B21844-7FED-47DC-8F89-22F92C8F14EB}"/>
              </a:ext>
            </a:extLst>
          </p:cNvPr>
          <p:cNvSpPr>
            <a:spLocks noGrp="1"/>
          </p:cNvSpPr>
          <p:nvPr>
            <p:ph type="title"/>
          </p:nvPr>
        </p:nvSpPr>
        <p:spPr>
          <a:xfrm>
            <a:off x="740546" y="2646686"/>
            <a:ext cx="10515600" cy="1325563"/>
          </a:xfrm>
        </p:spPr>
        <p:txBody>
          <a:bodyPr/>
          <a:lstStyle/>
          <a:p>
            <a:pPr marL="742950" indent="-742950" algn="ctr">
              <a:buFont typeface="+mj-lt"/>
              <a:buAutoNum type="arabicPeriod"/>
            </a:pPr>
            <a:r>
              <a:rPr lang="fr-FR" b="1" dirty="0"/>
              <a:t>Introduction</a:t>
            </a:r>
          </a:p>
        </p:txBody>
      </p:sp>
    </p:spTree>
    <p:extLst>
      <p:ext uri="{BB962C8B-B14F-4D97-AF65-F5344CB8AC3E}">
        <p14:creationId xmlns:p14="http://schemas.microsoft.com/office/powerpoint/2010/main" val="32714094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a:t>
            </a:r>
            <a:r>
              <a:rPr lang="fr-FR" dirty="0" err="1"/>
              <a:t>Xpath</a:t>
            </a:r>
            <a:r>
              <a:rPr lang="fr-FR" dirty="0"/>
              <a:t> expressions </a:t>
            </a:r>
            <a:r>
              <a:rPr lang="fr-FR" dirty="0" err="1"/>
              <a:t>with</a:t>
            </a:r>
            <a:r>
              <a:rPr lang="fr-FR" dirty="0"/>
              <a:t> the spider :</a:t>
            </a:r>
          </a:p>
        </p:txBody>
      </p:sp>
      <p:sp>
        <p:nvSpPr>
          <p:cNvPr id="5" name="ZoneTexte 4">
            <a:extLst>
              <a:ext uri="{FF2B5EF4-FFF2-40B4-BE49-F238E27FC236}">
                <a16:creationId xmlns:a16="http://schemas.microsoft.com/office/drawing/2014/main" id="{8BB38C23-E24E-4FD5-9168-278BAB3E9831}"/>
              </a:ext>
            </a:extLst>
          </p:cNvPr>
          <p:cNvSpPr txBox="1"/>
          <p:nvPr/>
        </p:nvSpPr>
        <p:spPr>
          <a:xfrm>
            <a:off x="950573" y="1722531"/>
            <a:ext cx="10477500" cy="523220"/>
          </a:xfrm>
          <a:prstGeom prst="rect">
            <a:avLst/>
          </a:prstGeom>
          <a:noFill/>
        </p:spPr>
        <p:txBody>
          <a:bodyPr wrap="square" rtlCol="0">
            <a:spAutoFit/>
          </a:bodyPr>
          <a:lstStyle/>
          <a:p>
            <a:r>
              <a:rPr lang="fr-FR" sz="1400" b="1" dirty="0"/>
              <a:t>11. New records (</a:t>
            </a:r>
            <a:r>
              <a:rPr lang="fr-FR" sz="1400" b="1" dirty="0" err="1"/>
              <a:t>lines</a:t>
            </a:r>
            <a:r>
              <a:rPr lang="fr-FR" sz="1400" b="1" dirty="0"/>
              <a:t>) have been </a:t>
            </a:r>
            <a:r>
              <a:rPr lang="fr-FR" sz="1400" b="1" dirty="0" err="1"/>
              <a:t>added</a:t>
            </a:r>
            <a:r>
              <a:rPr lang="fr-FR" sz="1400" b="1" dirty="0"/>
              <a:t> in results1.json </a:t>
            </a:r>
            <a:r>
              <a:rPr lang="fr-FR" sz="1400" b="1" dirty="0" err="1"/>
              <a:t>with</a:t>
            </a:r>
            <a:r>
              <a:rPr lang="fr-FR" sz="1400" b="1" dirty="0"/>
              <a:t> app </a:t>
            </a:r>
            <a:r>
              <a:rPr lang="fr-FR" sz="1400" b="1" dirty="0" err="1"/>
              <a:t>Ids</a:t>
            </a:r>
            <a:r>
              <a:rPr lang="fr-FR" sz="1400" b="1" dirty="0"/>
              <a:t> </a:t>
            </a:r>
            <a:r>
              <a:rPr lang="fr-FR" sz="1400" b="1" dirty="0" err="1"/>
              <a:t>from</a:t>
            </a:r>
            <a:r>
              <a:rPr lang="fr-FR" sz="1400" b="1" dirty="0"/>
              <a:t> ‘https://reports.exodus-privacy.eu.org/fr/reports/?page=</a:t>
            </a:r>
            <a:r>
              <a:rPr lang="fr-FR" sz="1400" b="1" dirty="0">
                <a:solidFill>
                  <a:srgbClr val="FF0000"/>
                </a:solidFill>
              </a:rPr>
              <a:t>3 … 4 … 5</a:t>
            </a:r>
            <a:r>
              <a:rPr lang="fr-FR" sz="1400" b="1" dirty="0"/>
              <a:t>’</a:t>
            </a:r>
            <a:endParaRPr lang="fr-FR" sz="1400" b="1" dirty="0">
              <a:solidFill>
                <a:srgbClr val="FF0000"/>
              </a:solidFill>
            </a:endParaRPr>
          </a:p>
        </p:txBody>
      </p:sp>
      <p:pic>
        <p:nvPicPr>
          <p:cNvPr id="2" name="Image 1">
            <a:extLst>
              <a:ext uri="{FF2B5EF4-FFF2-40B4-BE49-F238E27FC236}">
                <a16:creationId xmlns:a16="http://schemas.microsoft.com/office/drawing/2014/main" id="{A3A961E2-2DEE-4FEE-968B-E0E0B2B84DE7}"/>
              </a:ext>
            </a:extLst>
          </p:cNvPr>
          <p:cNvPicPr>
            <a:picLocks noChangeAspect="1"/>
          </p:cNvPicPr>
          <p:nvPr/>
        </p:nvPicPr>
        <p:blipFill>
          <a:blip r:embed="rId2"/>
          <a:stretch>
            <a:fillRect/>
          </a:stretch>
        </p:blipFill>
        <p:spPr>
          <a:xfrm>
            <a:off x="428625" y="2685683"/>
            <a:ext cx="11334750" cy="2695575"/>
          </a:xfrm>
          <a:prstGeom prst="rect">
            <a:avLst/>
          </a:prstGeom>
        </p:spPr>
      </p:pic>
      <p:cxnSp>
        <p:nvCxnSpPr>
          <p:cNvPr id="10" name="Connecteur droit avec flèche 9">
            <a:extLst>
              <a:ext uri="{FF2B5EF4-FFF2-40B4-BE49-F238E27FC236}">
                <a16:creationId xmlns:a16="http://schemas.microsoft.com/office/drawing/2014/main" id="{D82B8AEA-3C87-413F-AF04-ABEF3C87007C}"/>
              </a:ext>
            </a:extLst>
          </p:cNvPr>
          <p:cNvCxnSpPr>
            <a:cxnSpLocks/>
          </p:cNvCxnSpPr>
          <p:nvPr/>
        </p:nvCxnSpPr>
        <p:spPr>
          <a:xfrm flipH="1">
            <a:off x="1118681" y="2030308"/>
            <a:ext cx="542012" cy="2376322"/>
          </a:xfrm>
          <a:prstGeom prst="straightConnector1">
            <a:avLst/>
          </a:prstGeom>
          <a:ln w="2222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B966AD4A-5F7D-4908-863E-5161E4B27B4D}"/>
              </a:ext>
            </a:extLst>
          </p:cNvPr>
          <p:cNvSpPr txBox="1"/>
          <p:nvPr/>
        </p:nvSpPr>
        <p:spPr>
          <a:xfrm>
            <a:off x="428625" y="5603132"/>
            <a:ext cx="10116158" cy="646331"/>
          </a:xfrm>
          <a:prstGeom prst="rect">
            <a:avLst/>
          </a:prstGeom>
          <a:noFill/>
        </p:spPr>
        <p:txBody>
          <a:bodyPr wrap="square" rtlCol="0">
            <a:spAutoFit/>
          </a:bodyPr>
          <a:lstStyle/>
          <a:p>
            <a:r>
              <a:rPr lang="fr-FR" dirty="0" err="1"/>
              <a:t>Then</a:t>
            </a:r>
            <a:r>
              <a:rPr lang="fr-FR" dirty="0"/>
              <a:t>, </a:t>
            </a:r>
            <a:r>
              <a:rPr lang="fr-FR" dirty="0" err="1"/>
              <a:t>when</a:t>
            </a:r>
            <a:r>
              <a:rPr lang="fr-FR" dirty="0"/>
              <a:t> </a:t>
            </a:r>
            <a:r>
              <a:rPr lang="fr-FR" dirty="0" err="1"/>
              <a:t>start_urls</a:t>
            </a:r>
            <a:r>
              <a:rPr lang="fr-FR" dirty="0"/>
              <a:t> </a:t>
            </a:r>
            <a:r>
              <a:rPr lang="fr-FR" dirty="0" err="1"/>
              <a:t>becomes</a:t>
            </a:r>
            <a:r>
              <a:rPr lang="fr-FR" dirty="0"/>
              <a:t> a tuple (i.e. </a:t>
            </a:r>
            <a:r>
              <a:rPr lang="en-US" dirty="0"/>
              <a:t>a collection of Python objects separated by commas) you can use </a:t>
            </a:r>
            <a:r>
              <a:rPr lang="fr-FR" dirty="0" err="1"/>
              <a:t>start_urls</a:t>
            </a:r>
            <a:r>
              <a:rPr lang="fr-FR" dirty="0"/>
              <a:t> to </a:t>
            </a:r>
            <a:r>
              <a:rPr lang="fr-FR" b="1" dirty="0" err="1">
                <a:solidFill>
                  <a:srgbClr val="FF0000"/>
                </a:solidFill>
              </a:rPr>
              <a:t>loop</a:t>
            </a:r>
            <a:r>
              <a:rPr lang="fr-FR" dirty="0"/>
              <a:t> over </a:t>
            </a:r>
            <a:r>
              <a:rPr lang="fr-FR" dirty="0" err="1"/>
              <a:t>each</a:t>
            </a:r>
            <a:r>
              <a:rPr lang="fr-FR" dirty="0"/>
              <a:t> </a:t>
            </a:r>
            <a:r>
              <a:rPr lang="fr-FR" dirty="0" err="1"/>
              <a:t>indexed</a:t>
            </a:r>
            <a:r>
              <a:rPr lang="fr-FR" dirty="0"/>
              <a:t> pages. </a:t>
            </a:r>
          </a:p>
        </p:txBody>
      </p:sp>
    </p:spTree>
    <p:extLst>
      <p:ext uri="{BB962C8B-B14F-4D97-AF65-F5344CB8AC3E}">
        <p14:creationId xmlns:p14="http://schemas.microsoft.com/office/powerpoint/2010/main" val="10449282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the spider :</a:t>
            </a:r>
          </a:p>
        </p:txBody>
      </p:sp>
      <p:sp>
        <p:nvSpPr>
          <p:cNvPr id="7" name="ZoneTexte 6">
            <a:extLst>
              <a:ext uri="{FF2B5EF4-FFF2-40B4-BE49-F238E27FC236}">
                <a16:creationId xmlns:a16="http://schemas.microsoft.com/office/drawing/2014/main" id="{B966AD4A-5F7D-4908-863E-5161E4B27B4D}"/>
              </a:ext>
            </a:extLst>
          </p:cNvPr>
          <p:cNvSpPr txBox="1"/>
          <p:nvPr/>
        </p:nvSpPr>
        <p:spPr>
          <a:xfrm>
            <a:off x="428624" y="5749048"/>
            <a:ext cx="11115675" cy="369332"/>
          </a:xfrm>
          <a:prstGeom prst="rect">
            <a:avLst/>
          </a:prstGeom>
          <a:noFill/>
        </p:spPr>
        <p:txBody>
          <a:bodyPr wrap="square" rtlCol="0">
            <a:spAutoFit/>
          </a:bodyPr>
          <a:lstStyle/>
          <a:p>
            <a:pPr algn="ctr"/>
            <a:r>
              <a:rPr lang="en-US" dirty="0"/>
              <a:t>You can use </a:t>
            </a:r>
            <a:r>
              <a:rPr lang="en-US" dirty="0" err="1"/>
              <a:t>start_urls</a:t>
            </a:r>
            <a:r>
              <a:rPr lang="en-US" dirty="0"/>
              <a:t> to </a:t>
            </a:r>
            <a:r>
              <a:rPr lang="en-US" b="1" dirty="0">
                <a:solidFill>
                  <a:srgbClr val="FF0000"/>
                </a:solidFill>
              </a:rPr>
              <a:t>loop</a:t>
            </a:r>
            <a:r>
              <a:rPr lang="en-US" dirty="0"/>
              <a:t> over each indexed pages and potentially scrape items on each page…  </a:t>
            </a:r>
          </a:p>
        </p:txBody>
      </p:sp>
      <p:pic>
        <p:nvPicPr>
          <p:cNvPr id="8" name="Image 7">
            <a:extLst>
              <a:ext uri="{FF2B5EF4-FFF2-40B4-BE49-F238E27FC236}">
                <a16:creationId xmlns:a16="http://schemas.microsoft.com/office/drawing/2014/main" id="{7AFD6479-9357-4239-A372-3E345C2975E0}"/>
              </a:ext>
            </a:extLst>
          </p:cNvPr>
          <p:cNvPicPr>
            <a:picLocks noChangeAspect="1"/>
          </p:cNvPicPr>
          <p:nvPr/>
        </p:nvPicPr>
        <p:blipFill>
          <a:blip r:embed="rId2"/>
          <a:stretch>
            <a:fillRect/>
          </a:stretch>
        </p:blipFill>
        <p:spPr>
          <a:xfrm>
            <a:off x="428625" y="1600200"/>
            <a:ext cx="11115675" cy="3657600"/>
          </a:xfrm>
          <a:prstGeom prst="rect">
            <a:avLst/>
          </a:prstGeom>
        </p:spPr>
      </p:pic>
      <p:cxnSp>
        <p:nvCxnSpPr>
          <p:cNvPr id="9" name="Connecteur droit avec flèche 8">
            <a:extLst>
              <a:ext uri="{FF2B5EF4-FFF2-40B4-BE49-F238E27FC236}">
                <a16:creationId xmlns:a16="http://schemas.microsoft.com/office/drawing/2014/main" id="{3A9DA163-33D3-4B0F-9BF4-31EF11E07143}"/>
              </a:ext>
            </a:extLst>
          </p:cNvPr>
          <p:cNvCxnSpPr>
            <a:cxnSpLocks/>
          </p:cNvCxnSpPr>
          <p:nvPr/>
        </p:nvCxnSpPr>
        <p:spPr>
          <a:xfrm flipH="1" flipV="1">
            <a:off x="1478604" y="3813243"/>
            <a:ext cx="827275" cy="1935805"/>
          </a:xfrm>
          <a:prstGeom prst="straightConnector1">
            <a:avLst/>
          </a:prstGeom>
          <a:ln w="2222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233876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the spider</a:t>
            </a:r>
          </a:p>
        </p:txBody>
      </p:sp>
      <p:pic>
        <p:nvPicPr>
          <p:cNvPr id="2" name="Image 1">
            <a:extLst>
              <a:ext uri="{FF2B5EF4-FFF2-40B4-BE49-F238E27FC236}">
                <a16:creationId xmlns:a16="http://schemas.microsoft.com/office/drawing/2014/main" id="{28562B90-7FE8-4E16-87F2-80EAFEFFFEF2}"/>
              </a:ext>
            </a:extLst>
          </p:cNvPr>
          <p:cNvPicPr>
            <a:picLocks noChangeAspect="1"/>
          </p:cNvPicPr>
          <p:nvPr/>
        </p:nvPicPr>
        <p:blipFill>
          <a:blip r:embed="rId2"/>
          <a:stretch>
            <a:fillRect/>
          </a:stretch>
        </p:blipFill>
        <p:spPr>
          <a:xfrm>
            <a:off x="2519362" y="2433139"/>
            <a:ext cx="7153275" cy="2324100"/>
          </a:xfrm>
          <a:prstGeom prst="rect">
            <a:avLst/>
          </a:prstGeom>
        </p:spPr>
      </p:pic>
      <p:sp>
        <p:nvSpPr>
          <p:cNvPr id="6" name="ZoneTexte 5">
            <a:extLst>
              <a:ext uri="{FF2B5EF4-FFF2-40B4-BE49-F238E27FC236}">
                <a16:creationId xmlns:a16="http://schemas.microsoft.com/office/drawing/2014/main" id="{5FDF461E-CABF-4054-946F-03326E0E3B31}"/>
              </a:ext>
            </a:extLst>
          </p:cNvPr>
          <p:cNvSpPr txBox="1"/>
          <p:nvPr/>
        </p:nvSpPr>
        <p:spPr>
          <a:xfrm>
            <a:off x="3795206" y="1784932"/>
            <a:ext cx="6169318" cy="369332"/>
          </a:xfrm>
          <a:prstGeom prst="rect">
            <a:avLst/>
          </a:prstGeom>
          <a:noFill/>
        </p:spPr>
        <p:txBody>
          <a:bodyPr wrap="none" rtlCol="0">
            <a:spAutoFit/>
          </a:bodyPr>
          <a:lstStyle/>
          <a:p>
            <a:r>
              <a:rPr lang="fr-FR" dirty="0"/>
              <a:t>To </a:t>
            </a:r>
            <a:r>
              <a:rPr lang="fr-FR" dirty="0" err="1">
                <a:solidFill>
                  <a:srgbClr val="FF0000"/>
                </a:solidFill>
              </a:rPr>
              <a:t>loop</a:t>
            </a:r>
            <a:r>
              <a:rPr lang="fr-FR" dirty="0"/>
              <a:t>, </a:t>
            </a:r>
            <a:r>
              <a:rPr lang="fr-FR" dirty="0" err="1"/>
              <a:t>you</a:t>
            </a:r>
            <a:r>
              <a:rPr lang="fr-FR" dirty="0"/>
              <a:t> can </a:t>
            </a:r>
            <a:r>
              <a:rPr lang="fr-FR" dirty="0" err="1"/>
              <a:t>also</a:t>
            </a:r>
            <a:r>
              <a:rPr lang="fr-FR" dirty="0"/>
              <a:t> use links </a:t>
            </a:r>
            <a:r>
              <a:rPr lang="fr-FR" dirty="0" err="1"/>
              <a:t>into</a:t>
            </a:r>
            <a:r>
              <a:rPr lang="fr-FR" dirty="0"/>
              <a:t> a file (</a:t>
            </a:r>
            <a:r>
              <a:rPr lang="fr-FR" dirty="0" err="1"/>
              <a:t>here</a:t>
            </a:r>
            <a:r>
              <a:rPr lang="fr-FR" dirty="0"/>
              <a:t> </a:t>
            </a:r>
            <a:r>
              <a:rPr lang="fr-FR" dirty="0" err="1"/>
              <a:t>named</a:t>
            </a:r>
            <a:r>
              <a:rPr lang="fr-FR" dirty="0"/>
              <a:t> </a:t>
            </a:r>
            <a:r>
              <a:rPr lang="fr-FR" dirty="0" err="1"/>
              <a:t>urls.asc</a:t>
            </a:r>
            <a:r>
              <a:rPr lang="fr-FR" dirty="0"/>
              <a:t>) :</a:t>
            </a:r>
          </a:p>
        </p:txBody>
      </p:sp>
    </p:spTree>
    <p:extLst>
      <p:ext uri="{BB962C8B-B14F-4D97-AF65-F5344CB8AC3E}">
        <p14:creationId xmlns:p14="http://schemas.microsoft.com/office/powerpoint/2010/main" val="25351374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the spider</a:t>
            </a:r>
          </a:p>
        </p:txBody>
      </p:sp>
      <p:sp>
        <p:nvSpPr>
          <p:cNvPr id="6" name="ZoneTexte 5">
            <a:extLst>
              <a:ext uri="{FF2B5EF4-FFF2-40B4-BE49-F238E27FC236}">
                <a16:creationId xmlns:a16="http://schemas.microsoft.com/office/drawing/2014/main" id="{5FDF461E-CABF-4054-946F-03326E0E3B31}"/>
              </a:ext>
            </a:extLst>
          </p:cNvPr>
          <p:cNvSpPr txBox="1"/>
          <p:nvPr/>
        </p:nvSpPr>
        <p:spPr>
          <a:xfrm>
            <a:off x="1371505" y="1470217"/>
            <a:ext cx="9718238" cy="369332"/>
          </a:xfrm>
          <a:prstGeom prst="rect">
            <a:avLst/>
          </a:prstGeom>
          <a:noFill/>
        </p:spPr>
        <p:txBody>
          <a:bodyPr wrap="none" rtlCol="0">
            <a:spAutoFit/>
          </a:bodyPr>
          <a:lstStyle/>
          <a:p>
            <a:r>
              <a:rPr lang="fr-FR" dirty="0"/>
              <a:t>To </a:t>
            </a:r>
            <a:r>
              <a:rPr lang="fr-FR" dirty="0" err="1"/>
              <a:t>make</a:t>
            </a:r>
            <a:r>
              <a:rPr lang="fr-FR" dirty="0"/>
              <a:t> more </a:t>
            </a:r>
            <a:r>
              <a:rPr lang="fr-FR" dirty="0" err="1"/>
              <a:t>lines</a:t>
            </a:r>
            <a:r>
              <a:rPr lang="fr-FR" dirty="0"/>
              <a:t> in </a:t>
            </a:r>
            <a:r>
              <a:rPr lang="fr-FR" dirty="0" err="1"/>
              <a:t>urls.asc</a:t>
            </a:r>
            <a:r>
              <a:rPr lang="fr-FR" dirty="0"/>
              <a:t>, use for </a:t>
            </a:r>
            <a:r>
              <a:rPr lang="fr-FR" dirty="0" err="1"/>
              <a:t>example</a:t>
            </a:r>
            <a:r>
              <a:rPr lang="fr-FR" dirty="0"/>
              <a:t> Excel and </a:t>
            </a:r>
            <a:r>
              <a:rPr lang="fr-FR" dirty="0" err="1"/>
              <a:t>increment</a:t>
            </a:r>
            <a:r>
              <a:rPr lang="fr-FR" dirty="0"/>
              <a:t> </a:t>
            </a:r>
            <a:r>
              <a:rPr lang="fr-FR" dirty="0" err="1"/>
              <a:t>from</a:t>
            </a:r>
            <a:r>
              <a:rPr lang="fr-FR" dirty="0"/>
              <a:t> ‘…page=1’ to ‘…page=4051’:</a:t>
            </a:r>
          </a:p>
        </p:txBody>
      </p:sp>
      <p:pic>
        <p:nvPicPr>
          <p:cNvPr id="7" name="Image 6">
            <a:extLst>
              <a:ext uri="{FF2B5EF4-FFF2-40B4-BE49-F238E27FC236}">
                <a16:creationId xmlns:a16="http://schemas.microsoft.com/office/drawing/2014/main" id="{229504F5-A48A-4A28-8035-C4F1654D3A1C}"/>
              </a:ext>
            </a:extLst>
          </p:cNvPr>
          <p:cNvPicPr>
            <a:picLocks noChangeAspect="1"/>
          </p:cNvPicPr>
          <p:nvPr/>
        </p:nvPicPr>
        <p:blipFill>
          <a:blip r:embed="rId2"/>
          <a:stretch>
            <a:fillRect/>
          </a:stretch>
        </p:blipFill>
        <p:spPr>
          <a:xfrm>
            <a:off x="4669346" y="2113311"/>
            <a:ext cx="3621932" cy="4099826"/>
          </a:xfrm>
          <a:prstGeom prst="rect">
            <a:avLst/>
          </a:prstGeom>
        </p:spPr>
      </p:pic>
    </p:spTree>
    <p:extLst>
      <p:ext uri="{BB962C8B-B14F-4D97-AF65-F5344CB8AC3E}">
        <p14:creationId xmlns:p14="http://schemas.microsoft.com/office/powerpoint/2010/main" val="18009250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4914" y="7279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90312" y="604267"/>
            <a:ext cx="9193695" cy="369332"/>
          </a:xfrm>
          <a:prstGeom prst="rect">
            <a:avLst/>
          </a:prstGeom>
          <a:noFill/>
        </p:spPr>
        <p:txBody>
          <a:bodyPr wrap="square" rtlCol="0">
            <a:spAutoFit/>
          </a:bodyPr>
          <a:lstStyle/>
          <a:p>
            <a:pPr algn="ctr"/>
            <a:r>
              <a:rPr lang="fr-FR" dirty="0"/>
              <a:t>Test the spider</a:t>
            </a:r>
          </a:p>
        </p:txBody>
      </p:sp>
      <p:sp>
        <p:nvSpPr>
          <p:cNvPr id="6" name="ZoneTexte 5">
            <a:extLst>
              <a:ext uri="{FF2B5EF4-FFF2-40B4-BE49-F238E27FC236}">
                <a16:creationId xmlns:a16="http://schemas.microsoft.com/office/drawing/2014/main" id="{5FDF461E-CABF-4054-946F-03326E0E3B31}"/>
              </a:ext>
            </a:extLst>
          </p:cNvPr>
          <p:cNvSpPr txBox="1"/>
          <p:nvPr/>
        </p:nvSpPr>
        <p:spPr>
          <a:xfrm>
            <a:off x="4756731" y="984160"/>
            <a:ext cx="3189078" cy="369332"/>
          </a:xfrm>
          <a:prstGeom prst="rect">
            <a:avLst/>
          </a:prstGeom>
          <a:noFill/>
        </p:spPr>
        <p:txBody>
          <a:bodyPr wrap="none" rtlCol="0">
            <a:spAutoFit/>
          </a:bodyPr>
          <a:lstStyle/>
          <a:p>
            <a:r>
              <a:rPr lang="fr-FR" dirty="0"/>
              <a:t>Copy/paste and update </a:t>
            </a:r>
            <a:r>
              <a:rPr lang="fr-FR" dirty="0" err="1"/>
              <a:t>urls.asc</a:t>
            </a:r>
            <a:r>
              <a:rPr lang="fr-FR" dirty="0"/>
              <a:t>:</a:t>
            </a:r>
          </a:p>
        </p:txBody>
      </p:sp>
      <p:pic>
        <p:nvPicPr>
          <p:cNvPr id="2" name="Image 1">
            <a:extLst>
              <a:ext uri="{FF2B5EF4-FFF2-40B4-BE49-F238E27FC236}">
                <a16:creationId xmlns:a16="http://schemas.microsoft.com/office/drawing/2014/main" id="{2AEE5B21-7907-4F57-BC96-2EDC6EDC53FC}"/>
              </a:ext>
            </a:extLst>
          </p:cNvPr>
          <p:cNvPicPr>
            <a:picLocks noChangeAspect="1"/>
          </p:cNvPicPr>
          <p:nvPr/>
        </p:nvPicPr>
        <p:blipFill>
          <a:blip r:embed="rId2"/>
          <a:stretch>
            <a:fillRect/>
          </a:stretch>
        </p:blipFill>
        <p:spPr>
          <a:xfrm>
            <a:off x="535444" y="1597408"/>
            <a:ext cx="4338113" cy="2391904"/>
          </a:xfrm>
          <a:prstGeom prst="rect">
            <a:avLst/>
          </a:prstGeom>
        </p:spPr>
      </p:pic>
      <p:pic>
        <p:nvPicPr>
          <p:cNvPr id="5" name="Image 4">
            <a:extLst>
              <a:ext uri="{FF2B5EF4-FFF2-40B4-BE49-F238E27FC236}">
                <a16:creationId xmlns:a16="http://schemas.microsoft.com/office/drawing/2014/main" id="{B6B7306F-4496-4AF9-8681-D41C4D241223}"/>
              </a:ext>
            </a:extLst>
          </p:cNvPr>
          <p:cNvPicPr>
            <a:picLocks noChangeAspect="1"/>
          </p:cNvPicPr>
          <p:nvPr/>
        </p:nvPicPr>
        <p:blipFill>
          <a:blip r:embed="rId3"/>
          <a:stretch>
            <a:fillRect/>
          </a:stretch>
        </p:blipFill>
        <p:spPr>
          <a:xfrm>
            <a:off x="320474" y="4170528"/>
            <a:ext cx="4630905" cy="2614681"/>
          </a:xfrm>
          <a:prstGeom prst="rect">
            <a:avLst/>
          </a:prstGeom>
        </p:spPr>
      </p:pic>
      <p:sp>
        <p:nvSpPr>
          <p:cNvPr id="8" name="ZoneTexte 7">
            <a:extLst>
              <a:ext uri="{FF2B5EF4-FFF2-40B4-BE49-F238E27FC236}">
                <a16:creationId xmlns:a16="http://schemas.microsoft.com/office/drawing/2014/main" id="{0428AA00-B1AB-4B3D-A1CA-3C5745FFA273}"/>
              </a:ext>
            </a:extLst>
          </p:cNvPr>
          <p:cNvSpPr txBox="1"/>
          <p:nvPr/>
        </p:nvSpPr>
        <p:spPr>
          <a:xfrm>
            <a:off x="2304914" y="3740024"/>
            <a:ext cx="2305455" cy="523220"/>
          </a:xfrm>
          <a:prstGeom prst="rect">
            <a:avLst/>
          </a:prstGeom>
          <a:noFill/>
        </p:spPr>
        <p:txBody>
          <a:bodyPr wrap="square" rtlCol="0">
            <a:spAutoFit/>
          </a:bodyPr>
          <a:lstStyle/>
          <a:p>
            <a:r>
              <a:rPr lang="fr-FR" sz="2800" b="1" dirty="0"/>
              <a:t>…</a:t>
            </a:r>
          </a:p>
        </p:txBody>
      </p:sp>
    </p:spTree>
    <p:extLst>
      <p:ext uri="{BB962C8B-B14F-4D97-AF65-F5344CB8AC3E}">
        <p14:creationId xmlns:p14="http://schemas.microsoft.com/office/powerpoint/2010/main" val="1171177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the spider :</a:t>
            </a:r>
          </a:p>
        </p:txBody>
      </p:sp>
      <p:pic>
        <p:nvPicPr>
          <p:cNvPr id="5" name="Image 4">
            <a:extLst>
              <a:ext uri="{FF2B5EF4-FFF2-40B4-BE49-F238E27FC236}">
                <a16:creationId xmlns:a16="http://schemas.microsoft.com/office/drawing/2014/main" id="{74435645-227A-452B-9C4B-9CAAA8891DAB}"/>
              </a:ext>
            </a:extLst>
          </p:cNvPr>
          <p:cNvPicPr>
            <a:picLocks noChangeAspect="1"/>
          </p:cNvPicPr>
          <p:nvPr/>
        </p:nvPicPr>
        <p:blipFill>
          <a:blip r:embed="rId2"/>
          <a:stretch>
            <a:fillRect/>
          </a:stretch>
        </p:blipFill>
        <p:spPr>
          <a:xfrm>
            <a:off x="847725" y="2474879"/>
            <a:ext cx="10496550" cy="3581400"/>
          </a:xfrm>
          <a:prstGeom prst="rect">
            <a:avLst/>
          </a:prstGeom>
        </p:spPr>
      </p:pic>
      <p:sp>
        <p:nvSpPr>
          <p:cNvPr id="6" name="ZoneTexte 5">
            <a:extLst>
              <a:ext uri="{FF2B5EF4-FFF2-40B4-BE49-F238E27FC236}">
                <a16:creationId xmlns:a16="http://schemas.microsoft.com/office/drawing/2014/main" id="{85778FEF-2211-4ACB-A16E-636E9FBE1E76}"/>
              </a:ext>
            </a:extLst>
          </p:cNvPr>
          <p:cNvSpPr txBox="1"/>
          <p:nvPr/>
        </p:nvSpPr>
        <p:spPr>
          <a:xfrm>
            <a:off x="3846578" y="1582475"/>
            <a:ext cx="5267468" cy="369332"/>
          </a:xfrm>
          <a:prstGeom prst="rect">
            <a:avLst/>
          </a:prstGeom>
          <a:noFill/>
        </p:spPr>
        <p:txBody>
          <a:bodyPr wrap="none" rtlCol="0">
            <a:spAutoFit/>
          </a:bodyPr>
          <a:lstStyle/>
          <a:p>
            <a:r>
              <a:rPr lang="fr-FR" dirty="0" err="1"/>
              <a:t>Create</a:t>
            </a:r>
            <a:r>
              <a:rPr lang="fr-FR" dirty="0"/>
              <a:t> a new file « basic2.py » </a:t>
            </a:r>
            <a:r>
              <a:rPr lang="fr-FR" dirty="0" err="1"/>
              <a:t>which</a:t>
            </a:r>
            <a:r>
              <a:rPr lang="fr-FR" dirty="0"/>
              <a:t> </a:t>
            </a:r>
            <a:r>
              <a:rPr lang="fr-FR" dirty="0" err="1"/>
              <a:t>will</a:t>
            </a:r>
            <a:r>
              <a:rPr lang="fr-FR" dirty="0"/>
              <a:t> use </a:t>
            </a:r>
            <a:r>
              <a:rPr lang="fr-FR" dirty="0" err="1"/>
              <a:t>urls.asc</a:t>
            </a:r>
            <a:r>
              <a:rPr lang="fr-FR" dirty="0"/>
              <a:t>: </a:t>
            </a:r>
          </a:p>
        </p:txBody>
      </p:sp>
    </p:spTree>
    <p:extLst>
      <p:ext uri="{BB962C8B-B14F-4D97-AF65-F5344CB8AC3E}">
        <p14:creationId xmlns:p14="http://schemas.microsoft.com/office/powerpoint/2010/main" val="4197828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the spider :</a:t>
            </a:r>
          </a:p>
        </p:txBody>
      </p:sp>
      <p:sp>
        <p:nvSpPr>
          <p:cNvPr id="7" name="Rectangle 6">
            <a:extLst>
              <a:ext uri="{FF2B5EF4-FFF2-40B4-BE49-F238E27FC236}">
                <a16:creationId xmlns:a16="http://schemas.microsoft.com/office/drawing/2014/main" id="{0F59BD30-2157-4509-9B9C-396F8D341E14}"/>
              </a:ext>
            </a:extLst>
          </p:cNvPr>
          <p:cNvSpPr/>
          <p:nvPr/>
        </p:nvSpPr>
        <p:spPr>
          <a:xfrm>
            <a:off x="301556" y="2460621"/>
            <a:ext cx="10690699" cy="3693319"/>
          </a:xfrm>
          <a:prstGeom prst="rect">
            <a:avLst/>
          </a:prstGeom>
        </p:spPr>
        <p:txBody>
          <a:bodyPr wrap="square">
            <a:spAutoFit/>
          </a:bodyPr>
          <a:lstStyle/>
          <a:p>
            <a:r>
              <a:rPr lang="fr-FR" dirty="0"/>
              <a:t># -*- </a:t>
            </a:r>
            <a:r>
              <a:rPr lang="fr-FR" dirty="0" err="1"/>
              <a:t>coding</a:t>
            </a:r>
            <a:r>
              <a:rPr lang="fr-FR" dirty="0"/>
              <a:t>: utf-8 -*-</a:t>
            </a:r>
          </a:p>
          <a:p>
            <a:r>
              <a:rPr lang="fr-FR" dirty="0"/>
              <a:t>import </a:t>
            </a:r>
            <a:r>
              <a:rPr lang="fr-FR" dirty="0" err="1"/>
              <a:t>scrapy</a:t>
            </a:r>
            <a:endParaRPr lang="fr-FR" dirty="0"/>
          </a:p>
          <a:p>
            <a:r>
              <a:rPr lang="fr-FR" dirty="0" err="1"/>
              <a:t>from</a:t>
            </a:r>
            <a:r>
              <a:rPr lang="fr-FR" dirty="0"/>
              <a:t> </a:t>
            </a:r>
            <a:r>
              <a:rPr lang="fr-FR" dirty="0" err="1"/>
              <a:t>Exodus.items</a:t>
            </a:r>
            <a:r>
              <a:rPr lang="fr-FR" dirty="0"/>
              <a:t> import </a:t>
            </a:r>
            <a:r>
              <a:rPr lang="fr-FR" dirty="0" err="1"/>
              <a:t>ExodusItem</a:t>
            </a:r>
            <a:endParaRPr lang="fr-FR" dirty="0"/>
          </a:p>
          <a:p>
            <a:endParaRPr lang="fr-FR" dirty="0"/>
          </a:p>
          <a:p>
            <a:r>
              <a:rPr lang="fr-FR" dirty="0"/>
              <a:t>class </a:t>
            </a:r>
            <a:r>
              <a:rPr lang="fr-FR" dirty="0" err="1"/>
              <a:t>BasicSpider</a:t>
            </a:r>
            <a:r>
              <a:rPr lang="fr-FR" dirty="0"/>
              <a:t>(</a:t>
            </a:r>
            <a:r>
              <a:rPr lang="fr-FR" dirty="0" err="1"/>
              <a:t>scrapy.Spider</a:t>
            </a:r>
            <a:r>
              <a:rPr lang="fr-FR" dirty="0"/>
              <a:t>):</a:t>
            </a:r>
          </a:p>
          <a:p>
            <a:r>
              <a:rPr lang="fr-FR" dirty="0"/>
              <a:t>    </a:t>
            </a:r>
            <a:r>
              <a:rPr lang="fr-FR" dirty="0" err="1"/>
              <a:t>name</a:t>
            </a:r>
            <a:r>
              <a:rPr lang="fr-FR" dirty="0"/>
              <a:t> = </a:t>
            </a:r>
            <a:r>
              <a:rPr lang="fr-FR" dirty="0">
                <a:solidFill>
                  <a:srgbClr val="FF0000"/>
                </a:solidFill>
              </a:rPr>
              <a:t>'basic2'</a:t>
            </a:r>
          </a:p>
          <a:p>
            <a:r>
              <a:rPr lang="fr-FR" dirty="0"/>
              <a:t>    </a:t>
            </a:r>
            <a:r>
              <a:rPr lang="fr-FR" dirty="0" err="1"/>
              <a:t>allowed_domains</a:t>
            </a:r>
            <a:r>
              <a:rPr lang="fr-FR" dirty="0"/>
              <a:t> = ['web']</a:t>
            </a:r>
          </a:p>
          <a:p>
            <a:r>
              <a:rPr lang="fr-FR" dirty="0"/>
              <a:t>    </a:t>
            </a:r>
            <a:r>
              <a:rPr lang="fr-FR" dirty="0" err="1"/>
              <a:t>start_urls</a:t>
            </a:r>
            <a:r>
              <a:rPr lang="fr-FR" dirty="0"/>
              <a:t> = [</a:t>
            </a:r>
            <a:r>
              <a:rPr lang="fr-FR" dirty="0" err="1"/>
              <a:t>i.strip</a:t>
            </a:r>
            <a:r>
              <a:rPr lang="fr-FR" dirty="0"/>
              <a:t>() for i in open("C://Exodus//urls.asc").readlines()]</a:t>
            </a:r>
          </a:p>
          <a:p>
            <a:endParaRPr lang="fr-FR" dirty="0"/>
          </a:p>
          <a:p>
            <a:r>
              <a:rPr lang="fr-FR" dirty="0"/>
              <a:t>    </a:t>
            </a:r>
            <a:r>
              <a:rPr lang="fr-FR" dirty="0" err="1"/>
              <a:t>def</a:t>
            </a:r>
            <a:r>
              <a:rPr lang="fr-FR" dirty="0"/>
              <a:t> parse(self, </a:t>
            </a:r>
            <a:r>
              <a:rPr lang="fr-FR" dirty="0" err="1"/>
              <a:t>response</a:t>
            </a:r>
            <a:r>
              <a:rPr lang="fr-FR" dirty="0"/>
              <a:t>):</a:t>
            </a:r>
          </a:p>
          <a:p>
            <a:r>
              <a:rPr lang="fr-FR" dirty="0"/>
              <a:t>        item = </a:t>
            </a:r>
            <a:r>
              <a:rPr lang="fr-FR" dirty="0" err="1"/>
              <a:t>ExodusItem</a:t>
            </a:r>
            <a:r>
              <a:rPr lang="fr-FR" dirty="0"/>
              <a:t>()</a:t>
            </a:r>
          </a:p>
          <a:p>
            <a:r>
              <a:rPr lang="fr-FR" dirty="0"/>
              <a:t>        item['</a:t>
            </a:r>
            <a:r>
              <a:rPr lang="fr-FR" dirty="0" err="1"/>
              <a:t>appname</a:t>
            </a:r>
            <a:r>
              <a:rPr lang="fr-FR" dirty="0"/>
              <a:t>']=</a:t>
            </a:r>
            <a:r>
              <a:rPr lang="fr-FR" dirty="0" err="1"/>
              <a:t>response.xpath</a:t>
            </a:r>
            <a:r>
              <a:rPr lang="fr-FR" dirty="0"/>
              <a:t>('//html/body/div/div/div/div[2]/div/div[2]/div[1]/a/@href').</a:t>
            </a:r>
            <a:r>
              <a:rPr lang="fr-FR" dirty="0" err="1"/>
              <a:t>extract</a:t>
            </a:r>
            <a:r>
              <a:rPr lang="fr-FR" dirty="0"/>
              <a:t>()</a:t>
            </a:r>
          </a:p>
          <a:p>
            <a:r>
              <a:rPr lang="fr-FR" dirty="0"/>
              <a:t>        return item</a:t>
            </a:r>
          </a:p>
        </p:txBody>
      </p:sp>
      <p:cxnSp>
        <p:nvCxnSpPr>
          <p:cNvPr id="9" name="Connecteur droit avec flèche 8">
            <a:extLst>
              <a:ext uri="{FF2B5EF4-FFF2-40B4-BE49-F238E27FC236}">
                <a16:creationId xmlns:a16="http://schemas.microsoft.com/office/drawing/2014/main" id="{2EC6AADF-00EF-4582-B445-0E1E72489470}"/>
              </a:ext>
            </a:extLst>
          </p:cNvPr>
          <p:cNvCxnSpPr/>
          <p:nvPr/>
        </p:nvCxnSpPr>
        <p:spPr>
          <a:xfrm flipV="1">
            <a:off x="1867711" y="3258766"/>
            <a:ext cx="4484451" cy="6225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09B57CBE-D01D-4909-BFA3-9137C7B3BD91}"/>
              </a:ext>
            </a:extLst>
          </p:cNvPr>
          <p:cNvSpPr txBox="1"/>
          <p:nvPr/>
        </p:nvSpPr>
        <p:spPr>
          <a:xfrm>
            <a:off x="6162472" y="2869660"/>
            <a:ext cx="2509736" cy="646331"/>
          </a:xfrm>
          <a:prstGeom prst="rect">
            <a:avLst/>
          </a:prstGeom>
          <a:noFill/>
        </p:spPr>
        <p:txBody>
          <a:bodyPr wrap="square" rtlCol="0">
            <a:spAutoFit/>
          </a:bodyPr>
          <a:lstStyle/>
          <a:p>
            <a:pPr algn="ctr"/>
            <a:r>
              <a:rPr lang="fr-FR" dirty="0">
                <a:solidFill>
                  <a:srgbClr val="FF0000"/>
                </a:solidFill>
              </a:rPr>
              <a:t>!!! </a:t>
            </a:r>
            <a:r>
              <a:rPr lang="fr-FR" dirty="0" err="1">
                <a:solidFill>
                  <a:srgbClr val="FF0000"/>
                </a:solidFill>
              </a:rPr>
              <a:t>name</a:t>
            </a:r>
            <a:r>
              <a:rPr lang="fr-FR" dirty="0">
                <a:solidFill>
                  <a:srgbClr val="FF0000"/>
                </a:solidFill>
              </a:rPr>
              <a:t> must </a:t>
            </a:r>
            <a:r>
              <a:rPr lang="fr-FR" dirty="0" err="1">
                <a:solidFill>
                  <a:srgbClr val="FF0000"/>
                </a:solidFill>
              </a:rPr>
              <a:t>be</a:t>
            </a:r>
            <a:r>
              <a:rPr lang="fr-FR" dirty="0">
                <a:solidFill>
                  <a:srgbClr val="FF0000"/>
                </a:solidFill>
              </a:rPr>
              <a:t> </a:t>
            </a:r>
            <a:r>
              <a:rPr lang="fr-FR" dirty="0" err="1">
                <a:solidFill>
                  <a:srgbClr val="FF0000"/>
                </a:solidFill>
              </a:rPr>
              <a:t>updated</a:t>
            </a:r>
            <a:r>
              <a:rPr lang="fr-FR" dirty="0">
                <a:solidFill>
                  <a:srgbClr val="FF0000"/>
                </a:solidFill>
              </a:rPr>
              <a:t> to ‘basic2’</a:t>
            </a:r>
          </a:p>
        </p:txBody>
      </p:sp>
    </p:spTree>
    <p:extLst>
      <p:ext uri="{BB962C8B-B14F-4D97-AF65-F5344CB8AC3E}">
        <p14:creationId xmlns:p14="http://schemas.microsoft.com/office/powerpoint/2010/main" val="24068122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Run the spider ‘basic 2’:</a:t>
            </a:r>
          </a:p>
        </p:txBody>
      </p:sp>
      <p:pic>
        <p:nvPicPr>
          <p:cNvPr id="2" name="Image 1">
            <a:extLst>
              <a:ext uri="{FF2B5EF4-FFF2-40B4-BE49-F238E27FC236}">
                <a16:creationId xmlns:a16="http://schemas.microsoft.com/office/drawing/2014/main" id="{D5676427-1D9A-4D9F-9E4F-25A06BB30ED0}"/>
              </a:ext>
            </a:extLst>
          </p:cNvPr>
          <p:cNvPicPr>
            <a:picLocks noChangeAspect="1"/>
          </p:cNvPicPr>
          <p:nvPr/>
        </p:nvPicPr>
        <p:blipFill>
          <a:blip r:embed="rId2"/>
          <a:stretch>
            <a:fillRect/>
          </a:stretch>
        </p:blipFill>
        <p:spPr>
          <a:xfrm>
            <a:off x="651245" y="1687749"/>
            <a:ext cx="6200775" cy="914400"/>
          </a:xfrm>
          <a:prstGeom prst="rect">
            <a:avLst/>
          </a:prstGeom>
          <a:effectLst>
            <a:outerShdw blurRad="50800" dist="50800" dir="5400000" algn="ctr" rotWithShape="0">
              <a:schemeClr val="tx1"/>
            </a:outerShdw>
          </a:effectLst>
        </p:spPr>
      </p:pic>
      <p:sp>
        <p:nvSpPr>
          <p:cNvPr id="8" name="ZoneTexte 7">
            <a:extLst>
              <a:ext uri="{FF2B5EF4-FFF2-40B4-BE49-F238E27FC236}">
                <a16:creationId xmlns:a16="http://schemas.microsoft.com/office/drawing/2014/main" id="{405CD27F-4946-4C3F-860D-DB2779E426A2}"/>
              </a:ext>
            </a:extLst>
          </p:cNvPr>
          <p:cNvSpPr txBox="1"/>
          <p:nvPr/>
        </p:nvSpPr>
        <p:spPr>
          <a:xfrm>
            <a:off x="0" y="3059668"/>
            <a:ext cx="9193695" cy="369332"/>
          </a:xfrm>
          <a:prstGeom prst="rect">
            <a:avLst/>
          </a:prstGeom>
          <a:noFill/>
        </p:spPr>
        <p:txBody>
          <a:bodyPr wrap="square" rtlCol="0">
            <a:spAutoFit/>
          </a:bodyPr>
          <a:lstStyle/>
          <a:p>
            <a:pPr algn="ctr"/>
            <a:r>
              <a:rPr lang="fr-FR" dirty="0"/>
              <a:t>And check the </a:t>
            </a:r>
            <a:r>
              <a:rPr lang="fr-FR" dirty="0" err="1"/>
              <a:t>results</a:t>
            </a:r>
            <a:r>
              <a:rPr lang="fr-FR" dirty="0"/>
              <a:t>:</a:t>
            </a:r>
          </a:p>
        </p:txBody>
      </p:sp>
      <p:pic>
        <p:nvPicPr>
          <p:cNvPr id="5" name="Image 4">
            <a:extLst>
              <a:ext uri="{FF2B5EF4-FFF2-40B4-BE49-F238E27FC236}">
                <a16:creationId xmlns:a16="http://schemas.microsoft.com/office/drawing/2014/main" id="{EF69AA5F-08D8-4AD7-92F8-C4FAB0B5C4B1}"/>
              </a:ext>
            </a:extLst>
          </p:cNvPr>
          <p:cNvPicPr>
            <a:picLocks noChangeAspect="1"/>
          </p:cNvPicPr>
          <p:nvPr/>
        </p:nvPicPr>
        <p:blipFill>
          <a:blip r:embed="rId3"/>
          <a:stretch>
            <a:fillRect/>
          </a:stretch>
        </p:blipFill>
        <p:spPr>
          <a:xfrm>
            <a:off x="3054486" y="3716959"/>
            <a:ext cx="8813260" cy="2685946"/>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35654750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 (vertical </a:t>
            </a:r>
            <a:r>
              <a:rPr lang="fr-FR" sz="3600" b="1" dirty="0" err="1"/>
              <a:t>crawling</a:t>
            </a:r>
            <a:r>
              <a:rPr lang="fr-FR" sz="3600" b="1" dirty="0"/>
              <a:t>)</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449422" y="977782"/>
            <a:ext cx="9193695" cy="369332"/>
          </a:xfrm>
          <a:prstGeom prst="rect">
            <a:avLst/>
          </a:prstGeom>
          <a:noFill/>
        </p:spPr>
        <p:txBody>
          <a:bodyPr wrap="square" rtlCol="0">
            <a:spAutoFit/>
          </a:bodyPr>
          <a:lstStyle/>
          <a:p>
            <a:pPr algn="ctr"/>
            <a:r>
              <a:rPr lang="fr-FR" dirty="0" err="1"/>
              <a:t>Diaro</a:t>
            </a:r>
            <a:r>
              <a:rPr lang="fr-FR" dirty="0"/>
              <a:t> application: </a:t>
            </a:r>
            <a:r>
              <a:rPr lang="fr-FR" dirty="0">
                <a:hlinkClick r:id="rId2"/>
              </a:rPr>
              <a:t>https://reports.exodus-privacy.eu.org/fr/reports/101306/</a:t>
            </a:r>
            <a:r>
              <a:rPr lang="fr-FR" dirty="0"/>
              <a:t> </a:t>
            </a:r>
          </a:p>
        </p:txBody>
      </p:sp>
      <p:sp>
        <p:nvSpPr>
          <p:cNvPr id="5" name="Rectangle 4">
            <a:extLst>
              <a:ext uri="{FF2B5EF4-FFF2-40B4-BE49-F238E27FC236}">
                <a16:creationId xmlns:a16="http://schemas.microsoft.com/office/drawing/2014/main" id="{89FFC634-28A4-4749-9557-F6431D12690B}"/>
              </a:ext>
            </a:extLst>
          </p:cNvPr>
          <p:cNvSpPr/>
          <p:nvPr/>
        </p:nvSpPr>
        <p:spPr>
          <a:xfrm>
            <a:off x="419831" y="1624113"/>
            <a:ext cx="11667619" cy="369332"/>
          </a:xfrm>
          <a:prstGeom prst="rect">
            <a:avLst/>
          </a:prstGeom>
        </p:spPr>
        <p:txBody>
          <a:bodyPr wrap="square">
            <a:spAutoFit/>
          </a:bodyPr>
          <a:lstStyle/>
          <a:p>
            <a:pPr algn="ctr"/>
            <a:r>
              <a:rPr lang="fr-FR" b="1" dirty="0" err="1"/>
              <a:t>Again</a:t>
            </a:r>
            <a:r>
              <a:rPr lang="fr-FR" dirty="0"/>
              <a:t>, use ‘</a:t>
            </a:r>
            <a:r>
              <a:rPr lang="fr-FR" b="1" dirty="0" err="1"/>
              <a:t>scrapy</a:t>
            </a:r>
            <a:r>
              <a:rPr lang="fr-FR" b="1" dirty="0"/>
              <a:t> </a:t>
            </a:r>
            <a:r>
              <a:rPr lang="fr-FR" b="1" dirty="0" err="1"/>
              <a:t>shell</a:t>
            </a:r>
            <a:r>
              <a:rPr lang="fr-FR" b="1" dirty="0"/>
              <a:t> </a:t>
            </a:r>
            <a:r>
              <a:rPr lang="fr-FR" dirty="0">
                <a:hlinkClick r:id="rId2"/>
              </a:rPr>
              <a:t>https://reports.exodus-privacy.eu.org/fr/reports/101306/</a:t>
            </a:r>
            <a:r>
              <a:rPr lang="fr-FR" dirty="0"/>
              <a:t>’ to test links </a:t>
            </a:r>
            <a:r>
              <a:rPr lang="fr-FR" dirty="0" err="1"/>
              <a:t>with</a:t>
            </a:r>
            <a:r>
              <a:rPr lang="fr-FR" dirty="0"/>
              <a:t> </a:t>
            </a:r>
            <a:r>
              <a:rPr lang="fr-FR" b="1" dirty="0" err="1"/>
              <a:t>response.xpath</a:t>
            </a:r>
            <a:r>
              <a:rPr lang="fr-FR" dirty="0"/>
              <a:t>:</a:t>
            </a:r>
          </a:p>
        </p:txBody>
      </p:sp>
      <p:pic>
        <p:nvPicPr>
          <p:cNvPr id="6" name="Image 5">
            <a:extLst>
              <a:ext uri="{FF2B5EF4-FFF2-40B4-BE49-F238E27FC236}">
                <a16:creationId xmlns:a16="http://schemas.microsoft.com/office/drawing/2014/main" id="{B9189500-B427-4027-87C7-5824A12AC2C2}"/>
              </a:ext>
            </a:extLst>
          </p:cNvPr>
          <p:cNvPicPr>
            <a:picLocks noChangeAspect="1"/>
          </p:cNvPicPr>
          <p:nvPr/>
        </p:nvPicPr>
        <p:blipFill>
          <a:blip r:embed="rId3"/>
          <a:stretch>
            <a:fillRect/>
          </a:stretch>
        </p:blipFill>
        <p:spPr>
          <a:xfrm>
            <a:off x="1600425" y="4285034"/>
            <a:ext cx="10487025" cy="2171700"/>
          </a:xfrm>
          <a:prstGeom prst="rect">
            <a:avLst/>
          </a:prstGeom>
        </p:spPr>
      </p:pic>
      <p:pic>
        <p:nvPicPr>
          <p:cNvPr id="9" name="Image 8">
            <a:extLst>
              <a:ext uri="{FF2B5EF4-FFF2-40B4-BE49-F238E27FC236}">
                <a16:creationId xmlns:a16="http://schemas.microsoft.com/office/drawing/2014/main" id="{6DF76FA2-7F25-41D4-94F6-A6A55F89C915}"/>
              </a:ext>
            </a:extLst>
          </p:cNvPr>
          <p:cNvPicPr>
            <a:picLocks noChangeAspect="1"/>
          </p:cNvPicPr>
          <p:nvPr/>
        </p:nvPicPr>
        <p:blipFill>
          <a:blip r:embed="rId4"/>
          <a:stretch>
            <a:fillRect/>
          </a:stretch>
        </p:blipFill>
        <p:spPr>
          <a:xfrm>
            <a:off x="419831" y="2166372"/>
            <a:ext cx="10334625" cy="1819275"/>
          </a:xfrm>
          <a:prstGeom prst="rect">
            <a:avLst/>
          </a:prstGeom>
        </p:spPr>
      </p:pic>
      <p:sp>
        <p:nvSpPr>
          <p:cNvPr id="12" name="Ellipse 11">
            <a:extLst>
              <a:ext uri="{FF2B5EF4-FFF2-40B4-BE49-F238E27FC236}">
                <a16:creationId xmlns:a16="http://schemas.microsoft.com/office/drawing/2014/main" id="{A43F2C86-CC77-4F08-B5D7-6028C28AA43A}"/>
              </a:ext>
            </a:extLst>
          </p:cNvPr>
          <p:cNvSpPr/>
          <p:nvPr/>
        </p:nvSpPr>
        <p:spPr>
          <a:xfrm>
            <a:off x="1449421" y="6092570"/>
            <a:ext cx="1040859" cy="3693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219605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B73CDAA1-922E-4C1A-950D-0DCA9B5BB43B}"/>
              </a:ext>
            </a:extLst>
          </p:cNvPr>
          <p:cNvPicPr>
            <a:picLocks noChangeAspect="1"/>
          </p:cNvPicPr>
          <p:nvPr/>
        </p:nvPicPr>
        <p:blipFill>
          <a:blip r:embed="rId2"/>
          <a:stretch>
            <a:fillRect/>
          </a:stretch>
        </p:blipFill>
        <p:spPr>
          <a:xfrm>
            <a:off x="661987" y="2228749"/>
            <a:ext cx="10868025" cy="3762375"/>
          </a:xfrm>
          <a:prstGeom prst="rect">
            <a:avLst/>
          </a:prstGeom>
          <a:effectLst>
            <a:outerShdw blurRad="50800" dist="50800" dir="5400000" algn="ctr" rotWithShape="0">
              <a:schemeClr val="tx1"/>
            </a:outerShdw>
          </a:effectLst>
        </p:spPr>
      </p:pic>
      <p:pic>
        <p:nvPicPr>
          <p:cNvPr id="8" name="Image 7">
            <a:extLst>
              <a:ext uri="{FF2B5EF4-FFF2-40B4-BE49-F238E27FC236}">
                <a16:creationId xmlns:a16="http://schemas.microsoft.com/office/drawing/2014/main" id="{C078620E-1B55-4323-8D1E-6CC34107B28E}"/>
              </a:ext>
            </a:extLst>
          </p:cNvPr>
          <p:cNvPicPr>
            <a:picLocks noChangeAspect="1"/>
          </p:cNvPicPr>
          <p:nvPr/>
        </p:nvPicPr>
        <p:blipFill>
          <a:blip r:embed="rId3"/>
          <a:stretch>
            <a:fillRect/>
          </a:stretch>
        </p:blipFill>
        <p:spPr>
          <a:xfrm>
            <a:off x="315153" y="1857375"/>
            <a:ext cx="3981450" cy="1571625"/>
          </a:xfrm>
          <a:prstGeom prst="rect">
            <a:avLst/>
          </a:prstGeom>
          <a:effectLst>
            <a:outerShdw blurRad="50800" dist="50800" dir="5400000" algn="ctr" rotWithShape="0">
              <a:schemeClr val="tx1"/>
            </a:outerShdw>
          </a:effectLst>
        </p:spPr>
      </p:pic>
      <p:cxnSp>
        <p:nvCxnSpPr>
          <p:cNvPr id="10" name="Connecteur droit avec flèche 9">
            <a:extLst>
              <a:ext uri="{FF2B5EF4-FFF2-40B4-BE49-F238E27FC236}">
                <a16:creationId xmlns:a16="http://schemas.microsoft.com/office/drawing/2014/main" id="{CA03A5D1-EE6D-42DD-A742-3ED40906C66F}"/>
              </a:ext>
            </a:extLst>
          </p:cNvPr>
          <p:cNvCxnSpPr/>
          <p:nvPr/>
        </p:nvCxnSpPr>
        <p:spPr>
          <a:xfrm>
            <a:off x="2042809" y="3278221"/>
            <a:ext cx="1877438" cy="23540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necteur droit avec flèche 12">
            <a:extLst>
              <a:ext uri="{FF2B5EF4-FFF2-40B4-BE49-F238E27FC236}">
                <a16:creationId xmlns:a16="http://schemas.microsoft.com/office/drawing/2014/main" id="{4C7AB5FC-D73F-4730-B820-A594CB6BE743}"/>
              </a:ext>
            </a:extLst>
          </p:cNvPr>
          <p:cNvCxnSpPr/>
          <p:nvPr/>
        </p:nvCxnSpPr>
        <p:spPr>
          <a:xfrm>
            <a:off x="4085617" y="2850204"/>
            <a:ext cx="1186774" cy="1945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ZoneTexte 14">
            <a:extLst>
              <a:ext uri="{FF2B5EF4-FFF2-40B4-BE49-F238E27FC236}">
                <a16:creationId xmlns:a16="http://schemas.microsoft.com/office/drawing/2014/main" id="{20006730-6162-45A1-A4A4-D449686439C7}"/>
              </a:ext>
            </a:extLst>
          </p:cNvPr>
          <p:cNvSpPr txBox="1"/>
          <p:nvPr/>
        </p:nvSpPr>
        <p:spPr>
          <a:xfrm>
            <a:off x="1206230" y="977782"/>
            <a:ext cx="10243225" cy="369332"/>
          </a:xfrm>
          <a:prstGeom prst="rect">
            <a:avLst/>
          </a:prstGeom>
          <a:noFill/>
        </p:spPr>
        <p:txBody>
          <a:bodyPr wrap="square" rtlCol="0">
            <a:spAutoFit/>
          </a:bodyPr>
          <a:lstStyle/>
          <a:p>
            <a:pPr algn="ctr"/>
            <a:r>
              <a:rPr lang="fr-FR" dirty="0" err="1"/>
              <a:t>Diaro</a:t>
            </a:r>
            <a:r>
              <a:rPr lang="fr-FR" dirty="0"/>
              <a:t> application: </a:t>
            </a:r>
            <a:r>
              <a:rPr lang="fr-FR" dirty="0">
                <a:hlinkClick r:id="rId4"/>
              </a:rPr>
              <a:t>https://reports.exodus-privacy.eu.org/fr/reports/101306/</a:t>
            </a:r>
            <a:r>
              <a:rPr lang="fr-FR" dirty="0"/>
              <a:t> </a:t>
            </a:r>
          </a:p>
        </p:txBody>
      </p:sp>
      <p:sp>
        <p:nvSpPr>
          <p:cNvPr id="9" name="Rectangle 8">
            <a:extLst>
              <a:ext uri="{FF2B5EF4-FFF2-40B4-BE49-F238E27FC236}">
                <a16:creationId xmlns:a16="http://schemas.microsoft.com/office/drawing/2014/main" id="{40F77BDF-7601-43D5-A05A-D5E5B9DA1E41}"/>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a:t>
            </a:r>
          </a:p>
        </p:txBody>
      </p:sp>
    </p:spTree>
    <p:extLst>
      <p:ext uri="{BB962C8B-B14F-4D97-AF65-F5344CB8AC3E}">
        <p14:creationId xmlns:p14="http://schemas.microsoft.com/office/powerpoint/2010/main" val="1892453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9F63-143C-45DA-8C3D-C78E8E04FD0A}"/>
              </a:ext>
            </a:extLst>
          </p:cNvPr>
          <p:cNvSpPr>
            <a:spLocks noGrp="1"/>
          </p:cNvSpPr>
          <p:nvPr>
            <p:ph type="title"/>
          </p:nvPr>
        </p:nvSpPr>
        <p:spPr>
          <a:xfrm>
            <a:off x="838200" y="79375"/>
            <a:ext cx="10515600" cy="1325563"/>
          </a:xfrm>
        </p:spPr>
        <p:txBody>
          <a:bodyPr>
            <a:normAutofit/>
          </a:bodyPr>
          <a:lstStyle/>
          <a:p>
            <a:pPr algn="ctr"/>
            <a:r>
              <a:rPr lang="en-US" sz="6000" b="1" dirty="0"/>
              <a:t>I. Context</a:t>
            </a:r>
          </a:p>
        </p:txBody>
      </p:sp>
      <p:pic>
        <p:nvPicPr>
          <p:cNvPr id="4" name="Picture 3">
            <a:extLst>
              <a:ext uri="{FF2B5EF4-FFF2-40B4-BE49-F238E27FC236}">
                <a16:creationId xmlns:a16="http://schemas.microsoft.com/office/drawing/2014/main" id="{B403AEBE-7E23-495F-9F48-8B57AC01711F}"/>
              </a:ext>
            </a:extLst>
          </p:cNvPr>
          <p:cNvPicPr>
            <a:picLocks noChangeAspect="1"/>
          </p:cNvPicPr>
          <p:nvPr/>
        </p:nvPicPr>
        <p:blipFill>
          <a:blip r:embed="rId2"/>
          <a:stretch>
            <a:fillRect/>
          </a:stretch>
        </p:blipFill>
        <p:spPr>
          <a:xfrm>
            <a:off x="505175" y="1483630"/>
            <a:ext cx="3452560" cy="4912178"/>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16B8C4DC-A0BB-4E44-B04A-3698522442F8}"/>
              </a:ext>
            </a:extLst>
          </p:cNvPr>
          <p:cNvSpPr txBox="1"/>
          <p:nvPr/>
        </p:nvSpPr>
        <p:spPr>
          <a:xfrm>
            <a:off x="5412921" y="1262063"/>
            <a:ext cx="6096000" cy="5447645"/>
          </a:xfrm>
          <a:prstGeom prst="rect">
            <a:avLst/>
          </a:prstGeom>
          <a:noFill/>
        </p:spPr>
        <p:txBody>
          <a:bodyPr wrap="square">
            <a:spAutoFit/>
          </a:bodyPr>
          <a:lstStyle/>
          <a:p>
            <a:pPr algn="ctr"/>
            <a:r>
              <a:rPr lang="en-US" sz="2000" b="1" dirty="0"/>
              <a:t>UK (March 2019)</a:t>
            </a:r>
          </a:p>
          <a:p>
            <a:pPr algn="ctr"/>
            <a:r>
              <a:rPr lang="en-US" sz="2000" b="1" dirty="0"/>
              <a:t>‘Unlocking digital competition, Report of the Digital Competition Expert Panel’</a:t>
            </a:r>
          </a:p>
          <a:p>
            <a:endParaRPr lang="en-US" dirty="0"/>
          </a:p>
          <a:p>
            <a:r>
              <a:rPr lang="en-US" dirty="0"/>
              <a:t>“An independent report on the state of competition in digital markets, with proposals to boost competition and innovation for the benefit of consumers and businesses.”</a:t>
            </a:r>
          </a:p>
          <a:p>
            <a:endParaRPr lang="en-US" dirty="0"/>
          </a:p>
          <a:p>
            <a:r>
              <a:rPr lang="en-US" b="1" dirty="0"/>
              <a:t>Detail :</a:t>
            </a:r>
          </a:p>
          <a:p>
            <a:pPr algn="just"/>
            <a:r>
              <a:rPr lang="en-US" dirty="0"/>
              <a:t>This is the final report of the Digital Competition Expert Panel. Appointed by the Chancellor in 2018, and chaired by former Chief Economist to President Obama, Professor Jason Furman, the Panel makes recommendations for changes to the UK’s competition framework that are needed to face the economic challenges posed by digital markets, in the UK and internationally. Their report recommends updating the rules governing merger and antitrust enforcement, as well as proposing a bold set of pro-competition measures to open up digital markets.</a:t>
            </a:r>
          </a:p>
        </p:txBody>
      </p:sp>
    </p:spTree>
    <p:extLst>
      <p:ext uri="{BB962C8B-B14F-4D97-AF65-F5344CB8AC3E}">
        <p14:creationId xmlns:p14="http://schemas.microsoft.com/office/powerpoint/2010/main" val="29362921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Use Chrome to copy </a:t>
            </a:r>
            <a:r>
              <a:rPr lang="fr-FR" dirty="0" err="1"/>
              <a:t>Xpath</a:t>
            </a:r>
            <a:endParaRPr lang="fr-FR" dirty="0"/>
          </a:p>
        </p:txBody>
      </p:sp>
      <p:pic>
        <p:nvPicPr>
          <p:cNvPr id="6" name="Image 5">
            <a:extLst>
              <a:ext uri="{FF2B5EF4-FFF2-40B4-BE49-F238E27FC236}">
                <a16:creationId xmlns:a16="http://schemas.microsoft.com/office/drawing/2014/main" id="{C4A973E2-BC09-48C5-A6C2-14919B671F70}"/>
              </a:ext>
            </a:extLst>
          </p:cNvPr>
          <p:cNvPicPr>
            <a:picLocks noChangeAspect="1"/>
          </p:cNvPicPr>
          <p:nvPr/>
        </p:nvPicPr>
        <p:blipFill>
          <a:blip r:embed="rId2"/>
          <a:stretch>
            <a:fillRect/>
          </a:stretch>
        </p:blipFill>
        <p:spPr>
          <a:xfrm>
            <a:off x="0" y="1510358"/>
            <a:ext cx="12192000" cy="4914443"/>
          </a:xfrm>
          <a:prstGeom prst="rect">
            <a:avLst/>
          </a:prstGeom>
        </p:spPr>
      </p:pic>
    </p:spTree>
    <p:extLst>
      <p:ext uri="{BB962C8B-B14F-4D97-AF65-F5344CB8AC3E}">
        <p14:creationId xmlns:p14="http://schemas.microsoft.com/office/powerpoint/2010/main" val="5528889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Use </a:t>
            </a:r>
            <a:r>
              <a:rPr lang="fr-FR" dirty="0" err="1"/>
              <a:t>response.xpath</a:t>
            </a:r>
            <a:r>
              <a:rPr lang="fr-FR" dirty="0"/>
              <a:t> to </a:t>
            </a:r>
            <a:r>
              <a:rPr lang="fr-FR" dirty="0" err="1"/>
              <a:t>extract</a:t>
            </a:r>
            <a:r>
              <a:rPr lang="fr-FR" dirty="0"/>
              <a:t> app </a:t>
            </a:r>
            <a:r>
              <a:rPr lang="fr-FR" dirty="0" err="1"/>
              <a:t>name</a:t>
            </a:r>
            <a:r>
              <a:rPr lang="fr-FR" dirty="0"/>
              <a:t> and clean the string variable</a:t>
            </a:r>
          </a:p>
        </p:txBody>
      </p:sp>
      <p:pic>
        <p:nvPicPr>
          <p:cNvPr id="7" name="Image 6">
            <a:extLst>
              <a:ext uri="{FF2B5EF4-FFF2-40B4-BE49-F238E27FC236}">
                <a16:creationId xmlns:a16="http://schemas.microsoft.com/office/drawing/2014/main" id="{3583590E-0477-46C4-9C29-F80971B1DF21}"/>
              </a:ext>
            </a:extLst>
          </p:cNvPr>
          <p:cNvPicPr>
            <a:picLocks noChangeAspect="1"/>
          </p:cNvPicPr>
          <p:nvPr/>
        </p:nvPicPr>
        <p:blipFill>
          <a:blip r:embed="rId2"/>
          <a:stretch>
            <a:fillRect/>
          </a:stretch>
        </p:blipFill>
        <p:spPr>
          <a:xfrm>
            <a:off x="552308" y="1696766"/>
            <a:ext cx="10344150" cy="2219325"/>
          </a:xfrm>
          <a:prstGeom prst="rect">
            <a:avLst/>
          </a:prstGeom>
        </p:spPr>
      </p:pic>
      <p:sp>
        <p:nvSpPr>
          <p:cNvPr id="8" name="Ellipse 7">
            <a:extLst>
              <a:ext uri="{FF2B5EF4-FFF2-40B4-BE49-F238E27FC236}">
                <a16:creationId xmlns:a16="http://schemas.microsoft.com/office/drawing/2014/main" id="{F68D55E5-A8E9-40E8-A5FF-F0590566C185}"/>
              </a:ext>
            </a:extLst>
          </p:cNvPr>
          <p:cNvSpPr/>
          <p:nvPr/>
        </p:nvSpPr>
        <p:spPr>
          <a:xfrm>
            <a:off x="1624032" y="2169065"/>
            <a:ext cx="5145932" cy="3114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91DD72A-2285-4A8B-8013-5AA377629CA4}"/>
              </a:ext>
            </a:extLst>
          </p:cNvPr>
          <p:cNvSpPr/>
          <p:nvPr/>
        </p:nvSpPr>
        <p:spPr>
          <a:xfrm>
            <a:off x="317901" y="4184121"/>
            <a:ext cx="11608210" cy="2062103"/>
          </a:xfrm>
          <a:prstGeom prst="rect">
            <a:avLst/>
          </a:prstGeom>
          <a:ln>
            <a:solidFill>
              <a:schemeClr val="tx1"/>
            </a:solidFill>
          </a:ln>
        </p:spPr>
        <p:txBody>
          <a:bodyPr wrap="square">
            <a:spAutoFit/>
          </a:bodyPr>
          <a:lstStyle/>
          <a:p>
            <a:r>
              <a:rPr lang="fr-FR" sz="1600" dirty="0"/>
              <a:t>In [32]: </a:t>
            </a:r>
            <a:r>
              <a:rPr lang="fr-FR" sz="1600" dirty="0" err="1"/>
              <a:t>response.xpath</a:t>
            </a:r>
            <a:r>
              <a:rPr lang="fr-FR" sz="1600" dirty="0"/>
              <a:t>("/html/body/div/div[1]/div[2]/h1").</a:t>
            </a:r>
            <a:r>
              <a:rPr lang="fr-FR" sz="1600" dirty="0" err="1"/>
              <a:t>extract</a:t>
            </a:r>
            <a:r>
              <a:rPr lang="fr-FR" sz="1600" dirty="0"/>
              <a:t>()</a:t>
            </a:r>
          </a:p>
          <a:p>
            <a:r>
              <a:rPr lang="fr-FR" sz="1600" dirty="0"/>
              <a:t>Out[32]: </a:t>
            </a:r>
            <a:r>
              <a:rPr lang="fr-FR" sz="1600" dirty="0">
                <a:solidFill>
                  <a:srgbClr val="FF0000"/>
                </a:solidFill>
              </a:rPr>
              <a:t>['&lt;h1 class="main-</a:t>
            </a:r>
            <a:r>
              <a:rPr lang="fr-FR" sz="1600" dirty="0" err="1">
                <a:solidFill>
                  <a:srgbClr val="FF0000"/>
                </a:solidFill>
              </a:rPr>
              <a:t>title</a:t>
            </a:r>
            <a:r>
              <a:rPr lang="fr-FR" sz="1600" dirty="0">
                <a:solidFill>
                  <a:srgbClr val="FF0000"/>
                </a:solidFill>
              </a:rPr>
              <a:t>"&gt;\n        </a:t>
            </a:r>
            <a:r>
              <a:rPr lang="fr-FR" sz="1600" dirty="0" err="1"/>
              <a:t>Diaro</a:t>
            </a:r>
            <a:r>
              <a:rPr lang="fr-FR" sz="1600" dirty="0"/>
              <a:t> - </a:t>
            </a:r>
            <a:r>
              <a:rPr lang="fr-FR" sz="1600" dirty="0" err="1"/>
              <a:t>Diary</a:t>
            </a:r>
            <a:r>
              <a:rPr lang="fr-FR" sz="1600" dirty="0"/>
              <a:t>, Journal, Notes, </a:t>
            </a:r>
            <a:r>
              <a:rPr lang="fr-FR" sz="1600" dirty="0" err="1"/>
              <a:t>Mood</a:t>
            </a:r>
            <a:r>
              <a:rPr lang="fr-FR" sz="1600" dirty="0"/>
              <a:t> Tracker</a:t>
            </a:r>
            <a:r>
              <a:rPr lang="fr-FR" sz="1600" dirty="0">
                <a:solidFill>
                  <a:srgbClr val="FF0000"/>
                </a:solidFill>
              </a:rPr>
              <a:t>\n      &lt;/h1&gt;</a:t>
            </a:r>
            <a:r>
              <a:rPr lang="fr-FR" sz="1600" dirty="0"/>
              <a:t>']</a:t>
            </a:r>
          </a:p>
          <a:p>
            <a:endParaRPr lang="fr-FR" sz="1600" dirty="0"/>
          </a:p>
          <a:p>
            <a:r>
              <a:rPr lang="fr-FR" sz="1600" dirty="0"/>
              <a:t>In [33]: </a:t>
            </a:r>
            <a:r>
              <a:rPr lang="fr-FR" sz="1600" dirty="0" err="1"/>
              <a:t>response.xpath</a:t>
            </a:r>
            <a:r>
              <a:rPr lang="fr-FR" sz="1600" dirty="0"/>
              <a:t>("/html/body/div/div[1]/div[2]/h1</a:t>
            </a:r>
            <a:r>
              <a:rPr lang="fr-FR" sz="1600" b="1" dirty="0">
                <a:solidFill>
                  <a:srgbClr val="FF0000"/>
                </a:solidFill>
              </a:rPr>
              <a:t>/</a:t>
            </a:r>
            <a:r>
              <a:rPr lang="fr-FR" sz="1600" b="1" dirty="0" err="1">
                <a:solidFill>
                  <a:srgbClr val="FF0000"/>
                </a:solidFill>
              </a:rPr>
              <a:t>text</a:t>
            </a:r>
            <a:r>
              <a:rPr lang="fr-FR" sz="1600" b="1" dirty="0">
                <a:solidFill>
                  <a:srgbClr val="FF0000"/>
                </a:solidFill>
              </a:rPr>
              <a:t>()</a:t>
            </a:r>
            <a:r>
              <a:rPr lang="fr-FR" sz="1600" dirty="0"/>
              <a:t>").</a:t>
            </a:r>
            <a:r>
              <a:rPr lang="fr-FR" sz="1600" dirty="0" err="1"/>
              <a:t>extract</a:t>
            </a:r>
            <a:r>
              <a:rPr lang="fr-FR" sz="1600" dirty="0"/>
              <a:t>()       </a:t>
            </a:r>
            <a:r>
              <a:rPr lang="fr-FR" sz="1600" dirty="0">
                <a:solidFill>
                  <a:srgbClr val="FFC000"/>
                </a:solidFill>
              </a:rPr>
              <a:t>‘</a:t>
            </a:r>
            <a:r>
              <a:rPr lang="fr-FR" sz="1600" b="1" dirty="0" err="1">
                <a:solidFill>
                  <a:srgbClr val="FFC000"/>
                </a:solidFill>
              </a:rPr>
              <a:t>text</a:t>
            </a:r>
            <a:r>
              <a:rPr lang="fr-FR" sz="1600" b="1" dirty="0">
                <a:solidFill>
                  <a:srgbClr val="FFC000"/>
                </a:solidFill>
              </a:rPr>
              <a:t>()’ </a:t>
            </a:r>
            <a:r>
              <a:rPr lang="fr-FR" sz="1600" b="1" dirty="0" err="1">
                <a:solidFill>
                  <a:srgbClr val="FFC000"/>
                </a:solidFill>
              </a:rPr>
              <a:t>extracts</a:t>
            </a:r>
            <a:r>
              <a:rPr lang="fr-FR" sz="1600" b="1" dirty="0">
                <a:solidFill>
                  <a:srgbClr val="FFC000"/>
                </a:solidFill>
              </a:rPr>
              <a:t> </a:t>
            </a:r>
            <a:r>
              <a:rPr lang="fr-FR" sz="1600" b="1" dirty="0" err="1">
                <a:solidFill>
                  <a:srgbClr val="FFC000"/>
                </a:solidFill>
              </a:rPr>
              <a:t>only</a:t>
            </a:r>
            <a:r>
              <a:rPr lang="fr-FR" sz="1600" b="1" dirty="0">
                <a:solidFill>
                  <a:srgbClr val="FFC000"/>
                </a:solidFill>
              </a:rPr>
              <a:t> </a:t>
            </a:r>
            <a:r>
              <a:rPr lang="fr-FR" sz="1600" b="1" dirty="0" err="1">
                <a:solidFill>
                  <a:srgbClr val="FFC000"/>
                </a:solidFill>
              </a:rPr>
              <a:t>text</a:t>
            </a:r>
            <a:endParaRPr lang="fr-FR" sz="1600" b="1" dirty="0">
              <a:solidFill>
                <a:srgbClr val="FFC000"/>
              </a:solidFill>
            </a:endParaRPr>
          </a:p>
          <a:p>
            <a:r>
              <a:rPr lang="fr-FR" sz="1600" dirty="0"/>
              <a:t>Out[33]: ['</a:t>
            </a:r>
            <a:r>
              <a:rPr lang="fr-FR" sz="1600" dirty="0">
                <a:solidFill>
                  <a:srgbClr val="FF0000"/>
                </a:solidFill>
              </a:rPr>
              <a:t>\n        </a:t>
            </a:r>
            <a:r>
              <a:rPr lang="fr-FR" sz="1600" dirty="0" err="1"/>
              <a:t>Diaro</a:t>
            </a:r>
            <a:r>
              <a:rPr lang="fr-FR" sz="1600" dirty="0"/>
              <a:t> - </a:t>
            </a:r>
            <a:r>
              <a:rPr lang="fr-FR" sz="1600" dirty="0" err="1"/>
              <a:t>Diary</a:t>
            </a:r>
            <a:r>
              <a:rPr lang="fr-FR" sz="1600" dirty="0"/>
              <a:t>, Journal, Notes, </a:t>
            </a:r>
            <a:r>
              <a:rPr lang="fr-FR" sz="1600" dirty="0" err="1"/>
              <a:t>Mood</a:t>
            </a:r>
            <a:r>
              <a:rPr lang="fr-FR" sz="1600" dirty="0"/>
              <a:t> Tracker</a:t>
            </a:r>
            <a:r>
              <a:rPr lang="fr-FR" sz="1600" dirty="0">
                <a:solidFill>
                  <a:srgbClr val="FF0000"/>
                </a:solidFill>
              </a:rPr>
              <a:t>\n</a:t>
            </a:r>
            <a:r>
              <a:rPr lang="fr-FR" sz="1600" dirty="0"/>
              <a:t>      ']</a:t>
            </a:r>
          </a:p>
          <a:p>
            <a:endParaRPr lang="fr-FR" sz="1600" dirty="0"/>
          </a:p>
          <a:p>
            <a:r>
              <a:rPr lang="fr-FR" sz="1600" dirty="0"/>
              <a:t>In [34]: </a:t>
            </a:r>
            <a:r>
              <a:rPr lang="fr-FR" sz="1600" dirty="0" err="1"/>
              <a:t>response.xpath</a:t>
            </a:r>
            <a:r>
              <a:rPr lang="fr-FR" sz="1600" dirty="0"/>
              <a:t>("</a:t>
            </a:r>
            <a:r>
              <a:rPr lang="fr-FR" sz="1600" b="1" dirty="0" err="1">
                <a:solidFill>
                  <a:srgbClr val="FF0000"/>
                </a:solidFill>
              </a:rPr>
              <a:t>normalize-space</a:t>
            </a:r>
            <a:r>
              <a:rPr lang="fr-FR" sz="1600" dirty="0"/>
              <a:t>(/html/body/div/div[1]/div[2]/h1/</a:t>
            </a:r>
            <a:r>
              <a:rPr lang="fr-FR" sz="1600" dirty="0" err="1"/>
              <a:t>text</a:t>
            </a:r>
            <a:r>
              <a:rPr lang="fr-FR" sz="1600" dirty="0"/>
              <a:t>())").</a:t>
            </a:r>
            <a:r>
              <a:rPr lang="fr-FR" sz="1600" dirty="0" err="1"/>
              <a:t>extract</a:t>
            </a:r>
            <a:r>
              <a:rPr lang="fr-FR" sz="1600" dirty="0"/>
              <a:t>()  ‘</a:t>
            </a:r>
            <a:r>
              <a:rPr lang="fr-FR" sz="1600" b="1" dirty="0" err="1">
                <a:solidFill>
                  <a:srgbClr val="FFC000"/>
                </a:solidFill>
              </a:rPr>
              <a:t>normalize-space</a:t>
            </a:r>
            <a:r>
              <a:rPr lang="fr-FR" sz="1600" b="1" dirty="0">
                <a:solidFill>
                  <a:srgbClr val="FFC000"/>
                </a:solidFill>
              </a:rPr>
              <a:t>’ </a:t>
            </a:r>
            <a:r>
              <a:rPr lang="fr-FR" sz="1600" b="1" dirty="0" err="1">
                <a:solidFill>
                  <a:srgbClr val="FFC000"/>
                </a:solidFill>
              </a:rPr>
              <a:t>avoids</a:t>
            </a:r>
            <a:r>
              <a:rPr lang="fr-FR" sz="1600" b="1" dirty="0">
                <a:solidFill>
                  <a:srgbClr val="FFC000"/>
                </a:solidFill>
              </a:rPr>
              <a:t> \n, </a:t>
            </a:r>
            <a:r>
              <a:rPr lang="fr-FR" sz="1600" b="1" dirty="0" err="1">
                <a:solidFill>
                  <a:srgbClr val="FFC000"/>
                </a:solidFill>
              </a:rPr>
              <a:t>spaces</a:t>
            </a:r>
            <a:r>
              <a:rPr lang="fr-FR" sz="1600" b="1" dirty="0">
                <a:solidFill>
                  <a:srgbClr val="FFC000"/>
                </a:solidFill>
              </a:rPr>
              <a:t>, etc…</a:t>
            </a:r>
          </a:p>
          <a:p>
            <a:r>
              <a:rPr lang="fr-FR" sz="1600" dirty="0"/>
              <a:t>Out[34]: ['</a:t>
            </a:r>
            <a:r>
              <a:rPr lang="fr-FR" sz="1600" dirty="0" err="1"/>
              <a:t>Diaro</a:t>
            </a:r>
            <a:r>
              <a:rPr lang="fr-FR" sz="1600" dirty="0"/>
              <a:t> - </a:t>
            </a:r>
            <a:r>
              <a:rPr lang="fr-FR" sz="1600" dirty="0" err="1"/>
              <a:t>Diary</a:t>
            </a:r>
            <a:r>
              <a:rPr lang="fr-FR" sz="1600" dirty="0"/>
              <a:t>, Journal, Notes, </a:t>
            </a:r>
            <a:r>
              <a:rPr lang="fr-FR" sz="1600" dirty="0" err="1"/>
              <a:t>Mood</a:t>
            </a:r>
            <a:r>
              <a:rPr lang="fr-FR" sz="1600" dirty="0"/>
              <a:t> Tracker']</a:t>
            </a:r>
          </a:p>
        </p:txBody>
      </p:sp>
    </p:spTree>
    <p:extLst>
      <p:ext uri="{BB962C8B-B14F-4D97-AF65-F5344CB8AC3E}">
        <p14:creationId xmlns:p14="http://schemas.microsoft.com/office/powerpoint/2010/main" val="13824573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b="1" dirty="0"/>
              <a:t>List of items</a:t>
            </a:r>
          </a:p>
        </p:txBody>
      </p:sp>
      <p:sp>
        <p:nvSpPr>
          <p:cNvPr id="2" name="Rectangle 1">
            <a:extLst>
              <a:ext uri="{FF2B5EF4-FFF2-40B4-BE49-F238E27FC236}">
                <a16:creationId xmlns:a16="http://schemas.microsoft.com/office/drawing/2014/main" id="{2A0442E9-AB71-4772-9A32-EADAB98D4498}"/>
              </a:ext>
            </a:extLst>
          </p:cNvPr>
          <p:cNvSpPr/>
          <p:nvPr/>
        </p:nvSpPr>
        <p:spPr>
          <a:xfrm>
            <a:off x="875490" y="1802328"/>
            <a:ext cx="10214042" cy="369332"/>
          </a:xfrm>
          <a:prstGeom prst="rect">
            <a:avLst/>
          </a:prstGeom>
        </p:spPr>
        <p:txBody>
          <a:bodyPr wrap="square">
            <a:spAutoFit/>
          </a:bodyPr>
          <a:lstStyle/>
          <a:p>
            <a:pPr marL="285750" indent="-285750">
              <a:buFont typeface="Arial" panose="020B0604020202020204" pitchFamily="34" charset="0"/>
              <a:buChar char="•"/>
            </a:pPr>
            <a:r>
              <a:rPr lang="fr-FR" dirty="0" err="1"/>
              <a:t>App_Name</a:t>
            </a:r>
            <a:r>
              <a:rPr lang="fr-FR" dirty="0"/>
              <a:t> :     </a:t>
            </a:r>
            <a:r>
              <a:rPr lang="fr-FR" dirty="0" err="1"/>
              <a:t>response.xpath</a:t>
            </a:r>
            <a:r>
              <a:rPr lang="fr-FR" dirty="0"/>
              <a:t>("</a:t>
            </a:r>
            <a:r>
              <a:rPr lang="fr-FR" dirty="0" err="1"/>
              <a:t>normalize-space</a:t>
            </a:r>
            <a:r>
              <a:rPr lang="fr-FR" dirty="0"/>
              <a:t>(/html/body/div/div[1]/div[2]/h1/</a:t>
            </a:r>
            <a:r>
              <a:rPr lang="fr-FR" dirty="0" err="1"/>
              <a:t>text</a:t>
            </a:r>
            <a:r>
              <a:rPr lang="fr-FR" dirty="0"/>
              <a:t>())").</a:t>
            </a:r>
            <a:r>
              <a:rPr lang="fr-FR" dirty="0" err="1"/>
              <a:t>extract</a:t>
            </a:r>
            <a:r>
              <a:rPr lang="fr-FR" dirty="0"/>
              <a:t>()</a:t>
            </a:r>
          </a:p>
        </p:txBody>
      </p:sp>
    </p:spTree>
    <p:extLst>
      <p:ext uri="{BB962C8B-B14F-4D97-AF65-F5344CB8AC3E}">
        <p14:creationId xmlns:p14="http://schemas.microsoft.com/office/powerpoint/2010/main" val="32369563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Use </a:t>
            </a:r>
            <a:r>
              <a:rPr lang="fr-FR" dirty="0" err="1"/>
              <a:t>response.xpath</a:t>
            </a:r>
            <a:r>
              <a:rPr lang="fr-FR" dirty="0"/>
              <a:t> to </a:t>
            </a:r>
            <a:r>
              <a:rPr lang="fr-FR" dirty="0" err="1"/>
              <a:t>extract</a:t>
            </a:r>
            <a:r>
              <a:rPr lang="fr-FR" dirty="0"/>
              <a:t> version</a:t>
            </a:r>
          </a:p>
        </p:txBody>
      </p:sp>
      <p:pic>
        <p:nvPicPr>
          <p:cNvPr id="7" name="Image 6">
            <a:extLst>
              <a:ext uri="{FF2B5EF4-FFF2-40B4-BE49-F238E27FC236}">
                <a16:creationId xmlns:a16="http://schemas.microsoft.com/office/drawing/2014/main" id="{132CF6BC-7B30-4F16-87C0-4408AA765498}"/>
              </a:ext>
            </a:extLst>
          </p:cNvPr>
          <p:cNvPicPr>
            <a:picLocks noChangeAspect="1"/>
          </p:cNvPicPr>
          <p:nvPr/>
        </p:nvPicPr>
        <p:blipFill>
          <a:blip r:embed="rId2"/>
          <a:stretch>
            <a:fillRect/>
          </a:stretch>
        </p:blipFill>
        <p:spPr>
          <a:xfrm>
            <a:off x="1431560" y="1770536"/>
            <a:ext cx="8350412" cy="4153610"/>
          </a:xfrm>
          <a:prstGeom prst="rect">
            <a:avLst/>
          </a:prstGeom>
          <a:effectLst>
            <a:outerShdw blurRad="50800" dist="50800" dir="5400000" algn="ctr" rotWithShape="0">
              <a:schemeClr val="tx1"/>
            </a:outerShdw>
          </a:effectLst>
        </p:spPr>
      </p:pic>
      <p:sp>
        <p:nvSpPr>
          <p:cNvPr id="8" name="Ellipse 7">
            <a:extLst>
              <a:ext uri="{FF2B5EF4-FFF2-40B4-BE49-F238E27FC236}">
                <a16:creationId xmlns:a16="http://schemas.microsoft.com/office/drawing/2014/main" id="{BA98AED1-5B60-47DE-92E3-DD5A9E1D3418}"/>
              </a:ext>
            </a:extLst>
          </p:cNvPr>
          <p:cNvSpPr/>
          <p:nvPr/>
        </p:nvSpPr>
        <p:spPr>
          <a:xfrm>
            <a:off x="2305878" y="5213823"/>
            <a:ext cx="1595823" cy="3114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454356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b="1" dirty="0"/>
              <a:t>List of items</a:t>
            </a:r>
          </a:p>
        </p:txBody>
      </p:sp>
      <p:sp>
        <p:nvSpPr>
          <p:cNvPr id="2" name="Rectangle 1">
            <a:extLst>
              <a:ext uri="{FF2B5EF4-FFF2-40B4-BE49-F238E27FC236}">
                <a16:creationId xmlns:a16="http://schemas.microsoft.com/office/drawing/2014/main" id="{2A0442E9-AB71-4772-9A32-EADAB98D4498}"/>
              </a:ext>
            </a:extLst>
          </p:cNvPr>
          <p:cNvSpPr/>
          <p:nvPr/>
        </p:nvSpPr>
        <p:spPr>
          <a:xfrm>
            <a:off x="875490" y="1802328"/>
            <a:ext cx="10214042" cy="646331"/>
          </a:xfrm>
          <a:prstGeom prst="rect">
            <a:avLst/>
          </a:prstGeom>
        </p:spPr>
        <p:txBody>
          <a:bodyPr wrap="square">
            <a:spAutoFit/>
          </a:bodyPr>
          <a:lstStyle/>
          <a:p>
            <a:pPr marL="285750" indent="-285750">
              <a:buFont typeface="Arial" panose="020B0604020202020204" pitchFamily="34" charset="0"/>
              <a:buChar char="•"/>
            </a:pPr>
            <a:r>
              <a:rPr lang="fr-FR" dirty="0" err="1"/>
              <a:t>App_Name</a:t>
            </a:r>
            <a:r>
              <a:rPr lang="fr-FR" dirty="0"/>
              <a:t> :     </a:t>
            </a:r>
            <a:r>
              <a:rPr lang="fr-FR" dirty="0" err="1"/>
              <a:t>response.xpath</a:t>
            </a:r>
            <a:r>
              <a:rPr lang="fr-FR" dirty="0"/>
              <a:t>("</a:t>
            </a:r>
            <a:r>
              <a:rPr lang="fr-FR" dirty="0" err="1"/>
              <a:t>normalize-space</a:t>
            </a:r>
            <a:r>
              <a:rPr lang="fr-FR" dirty="0"/>
              <a:t>(/html/body/div/div[1]/div[2]/h1/</a:t>
            </a:r>
            <a:r>
              <a:rPr lang="fr-FR" dirty="0" err="1"/>
              <a:t>text</a:t>
            </a:r>
            <a:r>
              <a:rPr lang="fr-FR" dirty="0"/>
              <a:t>())").</a:t>
            </a:r>
            <a:r>
              <a:rPr lang="fr-FR" dirty="0" err="1"/>
              <a:t>extract</a:t>
            </a:r>
            <a:r>
              <a:rPr lang="fr-FR" dirty="0"/>
              <a:t>()</a:t>
            </a:r>
          </a:p>
          <a:p>
            <a:pPr marL="285750" indent="-285750">
              <a:buFont typeface="Arial" panose="020B0604020202020204" pitchFamily="34" charset="0"/>
              <a:buChar char="•"/>
            </a:pPr>
            <a:r>
              <a:rPr lang="fr-FR" dirty="0"/>
              <a:t>Version : </a:t>
            </a:r>
            <a:r>
              <a:rPr lang="en-US" dirty="0" err="1"/>
              <a:t>response.xpath</a:t>
            </a:r>
            <a:r>
              <a:rPr lang="en-US" dirty="0"/>
              <a:t>("/html/body/div/div[3]/div[1]/b/a/text()").extract()</a:t>
            </a:r>
            <a:endParaRPr lang="fr-FR" dirty="0"/>
          </a:p>
        </p:txBody>
      </p:sp>
    </p:spTree>
    <p:extLst>
      <p:ext uri="{BB962C8B-B14F-4D97-AF65-F5344CB8AC3E}">
        <p14:creationId xmlns:p14="http://schemas.microsoft.com/office/powerpoint/2010/main" val="10048202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b="1" dirty="0"/>
              <a:t>List of items</a:t>
            </a:r>
          </a:p>
        </p:txBody>
      </p:sp>
      <p:sp>
        <p:nvSpPr>
          <p:cNvPr id="2" name="Rectangle 1">
            <a:extLst>
              <a:ext uri="{FF2B5EF4-FFF2-40B4-BE49-F238E27FC236}">
                <a16:creationId xmlns:a16="http://schemas.microsoft.com/office/drawing/2014/main" id="{2A0442E9-AB71-4772-9A32-EADAB98D4498}"/>
              </a:ext>
            </a:extLst>
          </p:cNvPr>
          <p:cNvSpPr/>
          <p:nvPr/>
        </p:nvSpPr>
        <p:spPr>
          <a:xfrm>
            <a:off x="875490" y="1802328"/>
            <a:ext cx="10214042" cy="1200329"/>
          </a:xfrm>
          <a:prstGeom prst="rect">
            <a:avLst/>
          </a:prstGeom>
        </p:spPr>
        <p:txBody>
          <a:bodyPr wrap="square">
            <a:spAutoFit/>
          </a:bodyPr>
          <a:lstStyle/>
          <a:p>
            <a:pPr marL="285750" indent="-285750">
              <a:buFont typeface="Arial" panose="020B0604020202020204" pitchFamily="34" charset="0"/>
              <a:buChar char="•"/>
            </a:pPr>
            <a:r>
              <a:rPr lang="fr-FR" dirty="0" err="1"/>
              <a:t>App_Name</a:t>
            </a:r>
            <a:r>
              <a:rPr lang="fr-FR" dirty="0"/>
              <a:t> :     </a:t>
            </a:r>
            <a:r>
              <a:rPr lang="fr-FR" dirty="0" err="1"/>
              <a:t>response.xpath</a:t>
            </a:r>
            <a:r>
              <a:rPr lang="fr-FR" dirty="0"/>
              <a:t>("</a:t>
            </a:r>
            <a:r>
              <a:rPr lang="fr-FR" dirty="0" err="1"/>
              <a:t>normalize-space</a:t>
            </a:r>
            <a:r>
              <a:rPr lang="fr-FR" dirty="0"/>
              <a:t>(/html/body/div/div[1]/div[2]/h1/</a:t>
            </a:r>
            <a:r>
              <a:rPr lang="fr-FR" dirty="0" err="1"/>
              <a:t>text</a:t>
            </a:r>
            <a:r>
              <a:rPr lang="fr-FR" dirty="0"/>
              <a:t>())").</a:t>
            </a:r>
            <a:r>
              <a:rPr lang="fr-FR" dirty="0" err="1"/>
              <a:t>extract</a:t>
            </a:r>
            <a:r>
              <a:rPr lang="fr-FR" dirty="0"/>
              <a:t>()</a:t>
            </a:r>
          </a:p>
          <a:p>
            <a:pPr marL="285750" indent="-285750">
              <a:buFont typeface="Arial" panose="020B0604020202020204" pitchFamily="34" charset="0"/>
              <a:buChar char="•"/>
            </a:pPr>
            <a:r>
              <a:rPr lang="fr-FR" dirty="0" err="1"/>
              <a:t>App_Version</a:t>
            </a:r>
            <a:r>
              <a:rPr lang="fr-FR" dirty="0"/>
              <a:t> : </a:t>
            </a:r>
            <a:r>
              <a:rPr lang="en-US" dirty="0" err="1"/>
              <a:t>response.xpath</a:t>
            </a:r>
            <a:r>
              <a:rPr lang="en-US" dirty="0"/>
              <a:t>("/html/body/div/div[3]/div[1]/b/a/text()").extract()</a:t>
            </a:r>
            <a:r>
              <a:rPr lang="fr-FR" dirty="0"/>
              <a:t> </a:t>
            </a:r>
          </a:p>
          <a:p>
            <a:pPr marL="285750" indent="-285750">
              <a:buFont typeface="Arial" panose="020B0604020202020204" pitchFamily="34" charset="0"/>
              <a:buChar char="•"/>
            </a:pPr>
            <a:r>
              <a:rPr lang="en-US" dirty="0" err="1"/>
              <a:t>Dev_Name</a:t>
            </a:r>
            <a:r>
              <a:rPr lang="en-US" dirty="0"/>
              <a:t> : </a:t>
            </a:r>
            <a:r>
              <a:rPr lang="en-US" dirty="0" err="1"/>
              <a:t>response.xpath</a:t>
            </a:r>
            <a:r>
              <a:rPr lang="en-US" dirty="0"/>
              <a:t>("normalize-space(/html/body/div/div[3]/div[1]/text()[3])").extract()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994714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Use </a:t>
            </a:r>
            <a:r>
              <a:rPr lang="fr-FR" dirty="0" err="1"/>
              <a:t>response.xpath</a:t>
            </a:r>
            <a:r>
              <a:rPr lang="fr-FR" dirty="0"/>
              <a:t> to </a:t>
            </a:r>
            <a:r>
              <a:rPr lang="fr-FR" dirty="0" err="1"/>
              <a:t>extract</a:t>
            </a:r>
            <a:r>
              <a:rPr lang="fr-FR" dirty="0"/>
              <a:t> </a:t>
            </a:r>
            <a:r>
              <a:rPr lang="fr-FR" dirty="0" err="1"/>
              <a:t>developer</a:t>
            </a:r>
            <a:r>
              <a:rPr lang="fr-FR" dirty="0"/>
              <a:t> </a:t>
            </a:r>
            <a:r>
              <a:rPr lang="fr-FR" dirty="0" err="1"/>
              <a:t>name</a:t>
            </a:r>
            <a:endParaRPr lang="fr-FR" dirty="0"/>
          </a:p>
        </p:txBody>
      </p:sp>
      <p:sp>
        <p:nvSpPr>
          <p:cNvPr id="8" name="Ellipse 7">
            <a:extLst>
              <a:ext uri="{FF2B5EF4-FFF2-40B4-BE49-F238E27FC236}">
                <a16:creationId xmlns:a16="http://schemas.microsoft.com/office/drawing/2014/main" id="{BA98AED1-5B60-47DE-92E3-DD5A9E1D3418}"/>
              </a:ext>
            </a:extLst>
          </p:cNvPr>
          <p:cNvSpPr/>
          <p:nvPr/>
        </p:nvSpPr>
        <p:spPr>
          <a:xfrm>
            <a:off x="2305878" y="5213823"/>
            <a:ext cx="1595823" cy="3114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a:extLst>
              <a:ext uri="{FF2B5EF4-FFF2-40B4-BE49-F238E27FC236}">
                <a16:creationId xmlns:a16="http://schemas.microsoft.com/office/drawing/2014/main" id="{1F038168-E20E-4BAF-AD8A-1B35E1D55183}"/>
              </a:ext>
            </a:extLst>
          </p:cNvPr>
          <p:cNvPicPr>
            <a:picLocks noChangeAspect="1"/>
          </p:cNvPicPr>
          <p:nvPr/>
        </p:nvPicPr>
        <p:blipFill>
          <a:blip r:embed="rId2"/>
          <a:stretch>
            <a:fillRect/>
          </a:stretch>
        </p:blipFill>
        <p:spPr>
          <a:xfrm>
            <a:off x="276225" y="1510358"/>
            <a:ext cx="11639550" cy="4886325"/>
          </a:xfrm>
          <a:prstGeom prst="rect">
            <a:avLst/>
          </a:prstGeom>
        </p:spPr>
      </p:pic>
    </p:spTree>
    <p:extLst>
      <p:ext uri="{BB962C8B-B14F-4D97-AF65-F5344CB8AC3E}">
        <p14:creationId xmlns:p14="http://schemas.microsoft.com/office/powerpoint/2010/main" val="1916933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Scraping</a:t>
            </a:r>
            <a:r>
              <a:rPr lang="fr-FR" sz="3600" b="1" dirty="0"/>
              <a:t> more items</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b="1" dirty="0"/>
              <a:t>List of items</a:t>
            </a:r>
          </a:p>
        </p:txBody>
      </p:sp>
      <p:sp>
        <p:nvSpPr>
          <p:cNvPr id="2" name="Rectangle 1">
            <a:extLst>
              <a:ext uri="{FF2B5EF4-FFF2-40B4-BE49-F238E27FC236}">
                <a16:creationId xmlns:a16="http://schemas.microsoft.com/office/drawing/2014/main" id="{2A0442E9-AB71-4772-9A32-EADAB98D4498}"/>
              </a:ext>
            </a:extLst>
          </p:cNvPr>
          <p:cNvSpPr/>
          <p:nvPr/>
        </p:nvSpPr>
        <p:spPr>
          <a:xfrm>
            <a:off x="875490" y="1802328"/>
            <a:ext cx="10214042" cy="1477328"/>
          </a:xfrm>
          <a:prstGeom prst="rect">
            <a:avLst/>
          </a:prstGeom>
        </p:spPr>
        <p:txBody>
          <a:bodyPr wrap="square">
            <a:spAutoFit/>
          </a:bodyPr>
          <a:lstStyle/>
          <a:p>
            <a:pPr marL="285750" indent="-285750">
              <a:buFont typeface="Arial" panose="020B0604020202020204" pitchFamily="34" charset="0"/>
              <a:buChar char="•"/>
            </a:pPr>
            <a:r>
              <a:rPr lang="fr-FR" dirty="0" err="1"/>
              <a:t>App_Name</a:t>
            </a:r>
            <a:r>
              <a:rPr lang="fr-FR" dirty="0"/>
              <a:t> :     </a:t>
            </a:r>
            <a:r>
              <a:rPr lang="fr-FR" dirty="0" err="1"/>
              <a:t>response.xpath</a:t>
            </a:r>
            <a:r>
              <a:rPr lang="fr-FR" dirty="0"/>
              <a:t>("</a:t>
            </a:r>
            <a:r>
              <a:rPr lang="fr-FR" dirty="0" err="1"/>
              <a:t>normalize-space</a:t>
            </a:r>
            <a:r>
              <a:rPr lang="fr-FR" dirty="0"/>
              <a:t>(/html/body/div/div[1]/div[2]/h1/</a:t>
            </a:r>
            <a:r>
              <a:rPr lang="fr-FR" dirty="0" err="1"/>
              <a:t>text</a:t>
            </a:r>
            <a:r>
              <a:rPr lang="fr-FR" dirty="0"/>
              <a:t>())").</a:t>
            </a:r>
            <a:r>
              <a:rPr lang="fr-FR" dirty="0" err="1"/>
              <a:t>extract</a:t>
            </a:r>
            <a:r>
              <a:rPr lang="fr-FR" dirty="0"/>
              <a:t>()</a:t>
            </a:r>
          </a:p>
          <a:p>
            <a:pPr marL="285750" indent="-285750">
              <a:buFont typeface="Arial" panose="020B0604020202020204" pitchFamily="34" charset="0"/>
              <a:buChar char="•"/>
            </a:pPr>
            <a:r>
              <a:rPr lang="fr-FR" dirty="0" err="1"/>
              <a:t>App_Version</a:t>
            </a:r>
            <a:r>
              <a:rPr lang="fr-FR" dirty="0"/>
              <a:t> : </a:t>
            </a:r>
            <a:r>
              <a:rPr lang="en-US" dirty="0" err="1"/>
              <a:t>response.xpath</a:t>
            </a:r>
            <a:r>
              <a:rPr lang="en-US" dirty="0"/>
              <a:t>("/html/body/div/div[3]/div[1]/b/a/text()").extract()</a:t>
            </a:r>
            <a:r>
              <a:rPr lang="fr-FR" dirty="0"/>
              <a:t> </a:t>
            </a:r>
          </a:p>
          <a:p>
            <a:pPr marL="285750" indent="-285750">
              <a:buFont typeface="Arial" panose="020B0604020202020204" pitchFamily="34" charset="0"/>
              <a:buChar char="•"/>
            </a:pPr>
            <a:r>
              <a:rPr lang="en-US" dirty="0" err="1"/>
              <a:t>Dev_Name</a:t>
            </a:r>
            <a:r>
              <a:rPr lang="en-US" dirty="0"/>
              <a:t> : </a:t>
            </a:r>
            <a:r>
              <a:rPr lang="en-US" dirty="0" err="1"/>
              <a:t>response.xpath</a:t>
            </a:r>
            <a:r>
              <a:rPr lang="en-US" dirty="0"/>
              <a:t>("normalize-space(/html/body/div/div[3]/div[1]/text()[3])").extract()</a:t>
            </a:r>
          </a:p>
          <a:p>
            <a:pPr marL="285750" indent="-285750">
              <a:buFont typeface="Arial" panose="020B0604020202020204" pitchFamily="34" charset="0"/>
              <a:buChar char="•"/>
            </a:pPr>
            <a:r>
              <a:rPr lang="en-US" dirty="0" err="1"/>
              <a:t>etc</a:t>
            </a:r>
            <a:r>
              <a:rPr lang="en-US" dirty="0"/>
              <a:t>…</a:t>
            </a:r>
          </a:p>
          <a:p>
            <a:pPr marL="285750" indent="-285750">
              <a:buFont typeface="Arial" panose="020B0604020202020204" pitchFamily="34" charset="0"/>
              <a:buChar char="•"/>
            </a:pPr>
            <a:endParaRPr lang="en-US" dirty="0"/>
          </a:p>
        </p:txBody>
      </p:sp>
      <p:sp>
        <p:nvSpPr>
          <p:cNvPr id="5" name="ZoneTexte 4">
            <a:extLst>
              <a:ext uri="{FF2B5EF4-FFF2-40B4-BE49-F238E27FC236}">
                <a16:creationId xmlns:a16="http://schemas.microsoft.com/office/drawing/2014/main" id="{D4CCCDE3-76FA-47CE-BB55-14825BDECA7F}"/>
              </a:ext>
            </a:extLst>
          </p:cNvPr>
          <p:cNvSpPr txBox="1"/>
          <p:nvPr/>
        </p:nvSpPr>
        <p:spPr>
          <a:xfrm>
            <a:off x="515566" y="3279656"/>
            <a:ext cx="11001983" cy="2031325"/>
          </a:xfrm>
          <a:prstGeom prst="rect">
            <a:avLst/>
          </a:prstGeom>
          <a:noFill/>
        </p:spPr>
        <p:txBody>
          <a:bodyPr wrap="square" rtlCol="0">
            <a:spAutoFit/>
          </a:bodyPr>
          <a:lstStyle/>
          <a:p>
            <a:pPr algn="ctr"/>
            <a:r>
              <a:rPr lang="fr-FR" b="1" dirty="0" err="1"/>
              <a:t>Then</a:t>
            </a:r>
            <a:r>
              <a:rPr lang="fr-FR" b="1" dirty="0"/>
              <a:t>, by </a:t>
            </a:r>
            <a:r>
              <a:rPr lang="fr-FR" b="1" dirty="0" err="1"/>
              <a:t>using</a:t>
            </a:r>
            <a:r>
              <a:rPr lang="fr-FR" b="1" dirty="0"/>
              <a:t> the correct </a:t>
            </a:r>
            <a:r>
              <a:rPr lang="fr-FR" b="1" dirty="0" err="1"/>
              <a:t>Xpath</a:t>
            </a:r>
            <a:r>
              <a:rPr lang="fr-FR" b="1" dirty="0"/>
              <a:t> expression, </a:t>
            </a:r>
            <a:r>
              <a:rPr lang="fr-FR" b="1" dirty="0" err="1"/>
              <a:t>you</a:t>
            </a:r>
            <a:r>
              <a:rPr lang="fr-FR" b="1" dirty="0"/>
              <a:t> can </a:t>
            </a:r>
            <a:r>
              <a:rPr lang="fr-FR" b="1" dirty="0" err="1"/>
              <a:t>scrape</a:t>
            </a:r>
            <a:r>
              <a:rPr lang="fr-FR" b="1" dirty="0"/>
              <a:t> </a:t>
            </a:r>
            <a:r>
              <a:rPr lang="fr-FR" b="1" dirty="0" err="1"/>
              <a:t>whatever</a:t>
            </a:r>
            <a:r>
              <a:rPr lang="fr-FR" b="1" dirty="0"/>
              <a:t> </a:t>
            </a:r>
            <a:r>
              <a:rPr lang="fr-FR" b="1" dirty="0" err="1"/>
              <a:t>you</a:t>
            </a:r>
            <a:r>
              <a:rPr lang="fr-FR" b="1" dirty="0"/>
              <a:t> </a:t>
            </a:r>
            <a:r>
              <a:rPr lang="fr-FR" b="1" dirty="0" err="1"/>
              <a:t>want</a:t>
            </a:r>
            <a:r>
              <a:rPr lang="fr-FR" b="1" dirty="0"/>
              <a:t> (horizontal and vertical </a:t>
            </a:r>
            <a:r>
              <a:rPr lang="fr-FR" b="1" dirty="0" err="1"/>
              <a:t>crawling</a:t>
            </a:r>
            <a:r>
              <a:rPr lang="fr-FR" b="1" dirty="0"/>
              <a:t>)!</a:t>
            </a:r>
          </a:p>
          <a:p>
            <a:pPr algn="ctr"/>
            <a:endParaRPr lang="fr-FR" b="1" dirty="0"/>
          </a:p>
          <a:p>
            <a:pPr algn="ctr"/>
            <a:r>
              <a:rPr lang="fr-FR" b="1" dirty="0" err="1"/>
              <a:t>Also</a:t>
            </a:r>
            <a:r>
              <a:rPr lang="fr-FR" b="1" dirty="0"/>
              <a:t>, </a:t>
            </a:r>
            <a:r>
              <a:rPr lang="fr-FR" b="1" dirty="0" err="1"/>
              <a:t>you</a:t>
            </a:r>
            <a:r>
              <a:rPr lang="fr-FR" b="1" dirty="0"/>
              <a:t> can use </a:t>
            </a:r>
            <a:r>
              <a:rPr lang="fr-FR" b="1" dirty="0">
                <a:solidFill>
                  <a:srgbClr val="FF0000"/>
                </a:solidFill>
              </a:rPr>
              <a:t>‘re’ </a:t>
            </a:r>
            <a:r>
              <a:rPr lang="fr-FR" b="1" dirty="0" err="1">
                <a:solidFill>
                  <a:srgbClr val="FF0000"/>
                </a:solidFill>
              </a:rPr>
              <a:t>regular</a:t>
            </a:r>
            <a:r>
              <a:rPr lang="fr-FR" b="1" dirty="0">
                <a:solidFill>
                  <a:srgbClr val="FF0000"/>
                </a:solidFill>
              </a:rPr>
              <a:t> expression </a:t>
            </a:r>
            <a:r>
              <a:rPr lang="fr-FR" b="1" dirty="0"/>
              <a:t>(</a:t>
            </a:r>
            <a:r>
              <a:rPr lang="fr-FR" dirty="0">
                <a:hlinkClick r:id="rId2"/>
              </a:rPr>
              <a:t>https://docs.python.org/3/library/re.html</a:t>
            </a:r>
            <a:r>
              <a:rPr lang="fr-FR" dirty="0"/>
              <a:t>) </a:t>
            </a:r>
            <a:r>
              <a:rPr lang="fr-FR" b="1" dirty="0" err="1"/>
              <a:t>with</a:t>
            </a:r>
            <a:r>
              <a:rPr lang="fr-FR" b="1" dirty="0"/>
              <a:t> </a:t>
            </a:r>
            <a:r>
              <a:rPr lang="fr-FR" b="1" dirty="0" err="1"/>
              <a:t>Xpath</a:t>
            </a:r>
            <a:r>
              <a:rPr lang="fr-FR" b="1" dirty="0"/>
              <a:t> and </a:t>
            </a:r>
            <a:r>
              <a:rPr lang="fr-FR" b="1" dirty="0" err="1"/>
              <a:t>Scrapy</a:t>
            </a:r>
            <a:r>
              <a:rPr lang="fr-FR" b="1" dirty="0"/>
              <a:t>. </a:t>
            </a:r>
          </a:p>
          <a:p>
            <a:pPr algn="ctr"/>
            <a:r>
              <a:rPr lang="fr-FR" b="1" dirty="0">
                <a:hlinkClick r:id="rId3"/>
              </a:rPr>
              <a:t>https://docs.microsoft.com/en-us/dotnet/standard/base-types/regular-expression-language-quick-reference</a:t>
            </a:r>
            <a:endParaRPr lang="fr-FR" b="1" dirty="0"/>
          </a:p>
          <a:p>
            <a:pPr algn="ctr"/>
            <a:endParaRPr lang="fr-FR" b="1" dirty="0"/>
          </a:p>
          <a:p>
            <a:pPr algn="ctr"/>
            <a:endParaRPr lang="fr-FR" b="1" dirty="0"/>
          </a:p>
          <a:p>
            <a:pPr algn="ctr"/>
            <a:r>
              <a:rPr lang="fr-FR" b="1" u="sng" dirty="0"/>
              <a:t>Example :</a:t>
            </a:r>
          </a:p>
        </p:txBody>
      </p:sp>
      <p:sp>
        <p:nvSpPr>
          <p:cNvPr id="6" name="Rectangle 5">
            <a:extLst>
              <a:ext uri="{FF2B5EF4-FFF2-40B4-BE49-F238E27FC236}">
                <a16:creationId xmlns:a16="http://schemas.microsoft.com/office/drawing/2014/main" id="{268106E8-8DB2-4106-BED2-C57A2C891754}"/>
              </a:ext>
            </a:extLst>
          </p:cNvPr>
          <p:cNvSpPr/>
          <p:nvPr/>
        </p:nvSpPr>
        <p:spPr>
          <a:xfrm>
            <a:off x="875490" y="5429264"/>
            <a:ext cx="10933889" cy="369332"/>
          </a:xfrm>
          <a:prstGeom prst="rect">
            <a:avLst/>
          </a:prstGeom>
        </p:spPr>
        <p:txBody>
          <a:bodyPr wrap="square">
            <a:spAutoFit/>
          </a:bodyPr>
          <a:lstStyle/>
          <a:p>
            <a:pPr marL="285750" indent="-285750">
              <a:buFont typeface="Arial" panose="020B0604020202020204" pitchFamily="34" charset="0"/>
              <a:buChar char="•"/>
            </a:pPr>
            <a:r>
              <a:rPr lang="en-US" dirty="0" err="1"/>
              <a:t>response.xpath</a:t>
            </a:r>
            <a:r>
              <a:rPr lang="en-US" dirty="0"/>
              <a:t>("/html/body/div/div[5]/div[2]/p/span/text()").</a:t>
            </a:r>
            <a:r>
              <a:rPr lang="en-US" dirty="0">
                <a:solidFill>
                  <a:srgbClr val="FF0000"/>
                </a:solidFill>
              </a:rPr>
              <a:t>re("[^\n\xa0 -]+")</a:t>
            </a:r>
            <a:endParaRPr lang="fr-FR" dirty="0">
              <a:solidFill>
                <a:srgbClr val="FF0000"/>
              </a:solidFill>
            </a:endParaRPr>
          </a:p>
        </p:txBody>
      </p:sp>
    </p:spTree>
    <p:extLst>
      <p:ext uri="{BB962C8B-B14F-4D97-AF65-F5344CB8AC3E}">
        <p14:creationId xmlns:p14="http://schemas.microsoft.com/office/powerpoint/2010/main" val="8141797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9FA6D0-3A94-403F-B26A-8B0045AE9CE5}"/>
              </a:ext>
            </a:extLst>
          </p:cNvPr>
          <p:cNvSpPr>
            <a:spLocks noGrp="1"/>
          </p:cNvSpPr>
          <p:nvPr>
            <p:ph type="title"/>
          </p:nvPr>
        </p:nvSpPr>
        <p:spPr>
          <a:xfrm>
            <a:off x="838200" y="1153065"/>
            <a:ext cx="10515600" cy="1325563"/>
          </a:xfrm>
        </p:spPr>
        <p:txBody>
          <a:bodyPr>
            <a:normAutofit fontScale="90000"/>
          </a:bodyPr>
          <a:lstStyle/>
          <a:p>
            <a:pPr algn="ctr"/>
            <a:r>
              <a:rPr lang="fr-FR" b="1" dirty="0" err="1"/>
              <a:t>Now</a:t>
            </a:r>
            <a:r>
              <a:rPr lang="fr-FR" b="1" dirty="0"/>
              <a:t>, </a:t>
            </a:r>
            <a:r>
              <a:rPr lang="fr-FR" b="1" dirty="0" err="1"/>
              <a:t>we</a:t>
            </a:r>
            <a:r>
              <a:rPr lang="fr-FR" b="1" dirty="0"/>
              <a:t> are </a:t>
            </a:r>
            <a:r>
              <a:rPr lang="fr-FR" b="1" dirty="0" err="1"/>
              <a:t>going</a:t>
            </a:r>
            <a:r>
              <a:rPr lang="fr-FR" b="1" dirty="0"/>
              <a:t> to </a:t>
            </a:r>
            <a:r>
              <a:rPr lang="fr-FR" b="1" dirty="0" err="1"/>
              <a:t>scrape</a:t>
            </a:r>
            <a:r>
              <a:rPr lang="fr-FR" b="1" dirty="0"/>
              <a:t> Exodus ‘</a:t>
            </a:r>
            <a:r>
              <a:rPr lang="fr-FR" b="1" dirty="0" err="1"/>
              <a:t>horizontaly</a:t>
            </a:r>
            <a:r>
              <a:rPr lang="fr-FR" b="1" dirty="0"/>
              <a:t>’ and ‘</a:t>
            </a:r>
            <a:r>
              <a:rPr lang="fr-FR" b="1" dirty="0" err="1"/>
              <a:t>verticaly</a:t>
            </a:r>
            <a:r>
              <a:rPr lang="fr-FR" b="1" dirty="0"/>
              <a:t>’</a:t>
            </a:r>
            <a:br>
              <a:rPr lang="fr-FR" b="1" dirty="0"/>
            </a:br>
            <a:endParaRPr lang="fr-FR" b="1" dirty="0"/>
          </a:p>
        </p:txBody>
      </p:sp>
      <p:sp>
        <p:nvSpPr>
          <p:cNvPr id="4" name="ZoneTexte 3">
            <a:extLst>
              <a:ext uri="{FF2B5EF4-FFF2-40B4-BE49-F238E27FC236}">
                <a16:creationId xmlns:a16="http://schemas.microsoft.com/office/drawing/2014/main" id="{021B707A-59B6-4CE3-801E-9FF4093799AC}"/>
              </a:ext>
            </a:extLst>
          </p:cNvPr>
          <p:cNvSpPr txBox="1"/>
          <p:nvPr/>
        </p:nvSpPr>
        <p:spPr>
          <a:xfrm>
            <a:off x="4328809" y="3360906"/>
            <a:ext cx="3881336" cy="584775"/>
          </a:xfrm>
          <a:prstGeom prst="rect">
            <a:avLst/>
          </a:prstGeom>
          <a:noFill/>
        </p:spPr>
        <p:txBody>
          <a:bodyPr wrap="square" rtlCol="0">
            <a:spAutoFit/>
          </a:bodyPr>
          <a:lstStyle/>
          <a:p>
            <a:pPr algn="ctr"/>
            <a:r>
              <a:rPr lang="fr-FR" sz="3200" b="1" dirty="0"/>
              <a:t>1. Horizontal </a:t>
            </a:r>
            <a:r>
              <a:rPr lang="fr-FR" sz="3200" b="1" dirty="0" err="1"/>
              <a:t>scraping</a:t>
            </a:r>
            <a:endParaRPr lang="fr-FR" sz="3200" b="1" dirty="0"/>
          </a:p>
        </p:txBody>
      </p:sp>
    </p:spTree>
    <p:extLst>
      <p:ext uri="{BB962C8B-B14F-4D97-AF65-F5344CB8AC3E}">
        <p14:creationId xmlns:p14="http://schemas.microsoft.com/office/powerpoint/2010/main" val="8479505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AEFF1D8-5E00-481C-9320-B1F877D4452F}"/>
              </a:ext>
            </a:extLst>
          </p:cNvPr>
          <p:cNvSpPr txBox="1"/>
          <p:nvPr/>
        </p:nvSpPr>
        <p:spPr>
          <a:xfrm>
            <a:off x="3053918" y="806356"/>
            <a:ext cx="5530789" cy="584775"/>
          </a:xfrm>
          <a:prstGeom prst="rect">
            <a:avLst/>
          </a:prstGeom>
          <a:noFill/>
        </p:spPr>
        <p:txBody>
          <a:bodyPr wrap="square" rtlCol="0">
            <a:spAutoFit/>
          </a:bodyPr>
          <a:lstStyle/>
          <a:p>
            <a:pPr algn="ctr"/>
            <a:r>
              <a:rPr lang="fr-FR" sz="3200" b="1" dirty="0" err="1"/>
              <a:t>Json</a:t>
            </a:r>
            <a:r>
              <a:rPr lang="fr-FR" sz="3200" b="1" dirty="0"/>
              <a:t> files </a:t>
            </a:r>
            <a:r>
              <a:rPr lang="fr-FR" sz="3200" b="1" dirty="0" err="1"/>
              <a:t>parser</a:t>
            </a:r>
            <a:endParaRPr lang="fr-FR" sz="3200" b="1" dirty="0"/>
          </a:p>
        </p:txBody>
      </p:sp>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err="1"/>
              <a:t>Introductory</a:t>
            </a:r>
            <a:r>
              <a:rPr lang="fr-FR" b="1" dirty="0"/>
              <a:t> : </a:t>
            </a:r>
            <a:r>
              <a:rPr lang="fr-FR" b="1" dirty="0" err="1"/>
              <a:t>working</a:t>
            </a:r>
            <a:r>
              <a:rPr lang="fr-FR" b="1" dirty="0"/>
              <a:t> </a:t>
            </a:r>
            <a:r>
              <a:rPr lang="fr-FR" b="1" dirty="0" err="1"/>
              <a:t>with</a:t>
            </a:r>
            <a:r>
              <a:rPr lang="fr-FR" b="1" dirty="0"/>
              <a:t> </a:t>
            </a:r>
            <a:r>
              <a:rPr lang="fr-FR" b="1" dirty="0" err="1"/>
              <a:t>json</a:t>
            </a:r>
            <a:r>
              <a:rPr lang="fr-FR" b="1" dirty="0"/>
              <a:t> files</a:t>
            </a:r>
          </a:p>
        </p:txBody>
      </p:sp>
      <p:sp>
        <p:nvSpPr>
          <p:cNvPr id="9" name="ZoneTexte 8">
            <a:extLst>
              <a:ext uri="{FF2B5EF4-FFF2-40B4-BE49-F238E27FC236}">
                <a16:creationId xmlns:a16="http://schemas.microsoft.com/office/drawing/2014/main" id="{BD1BFB01-12F7-4D58-AACC-DC72399A27EA}"/>
              </a:ext>
            </a:extLst>
          </p:cNvPr>
          <p:cNvSpPr txBox="1"/>
          <p:nvPr/>
        </p:nvSpPr>
        <p:spPr>
          <a:xfrm>
            <a:off x="2190344" y="2093759"/>
            <a:ext cx="7811311" cy="369332"/>
          </a:xfrm>
          <a:prstGeom prst="rect">
            <a:avLst/>
          </a:prstGeom>
          <a:noFill/>
        </p:spPr>
        <p:txBody>
          <a:bodyPr wrap="square" rtlCol="0">
            <a:spAutoFit/>
          </a:bodyPr>
          <a:lstStyle/>
          <a:p>
            <a:pPr algn="ctr"/>
            <a:r>
              <a:rPr lang="fr-FR" dirty="0" err="1"/>
              <a:t>Let’s</a:t>
            </a:r>
            <a:r>
              <a:rPr lang="fr-FR" dirty="0"/>
              <a:t> use ‘results2.json’ a </a:t>
            </a:r>
            <a:r>
              <a:rPr lang="fr-FR" dirty="0" err="1"/>
              <a:t>sub-sample</a:t>
            </a:r>
            <a:r>
              <a:rPr lang="fr-FR" dirty="0"/>
              <a:t> of </a:t>
            </a:r>
            <a:r>
              <a:rPr lang="fr-FR" dirty="0" err="1"/>
              <a:t>result.json</a:t>
            </a:r>
            <a:endParaRPr lang="fr-FR" dirty="0"/>
          </a:p>
        </p:txBody>
      </p:sp>
      <p:pic>
        <p:nvPicPr>
          <p:cNvPr id="12" name="Image 11">
            <a:extLst>
              <a:ext uri="{FF2B5EF4-FFF2-40B4-BE49-F238E27FC236}">
                <a16:creationId xmlns:a16="http://schemas.microsoft.com/office/drawing/2014/main" id="{1AB0A86C-C9BC-47F8-92BA-EEBBB3D3546E}"/>
              </a:ext>
            </a:extLst>
          </p:cNvPr>
          <p:cNvPicPr>
            <a:picLocks noChangeAspect="1"/>
          </p:cNvPicPr>
          <p:nvPr/>
        </p:nvPicPr>
        <p:blipFill>
          <a:blip r:embed="rId2"/>
          <a:stretch>
            <a:fillRect/>
          </a:stretch>
        </p:blipFill>
        <p:spPr>
          <a:xfrm>
            <a:off x="136188" y="2711741"/>
            <a:ext cx="11682919" cy="1974217"/>
          </a:xfrm>
          <a:prstGeom prst="rect">
            <a:avLst/>
          </a:prstGeom>
        </p:spPr>
      </p:pic>
    </p:spTree>
    <p:extLst>
      <p:ext uri="{BB962C8B-B14F-4D97-AF65-F5344CB8AC3E}">
        <p14:creationId xmlns:p14="http://schemas.microsoft.com/office/powerpoint/2010/main" val="1740604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6B8C4DC-A0BB-4E44-B04A-3698522442F8}"/>
              </a:ext>
            </a:extLst>
          </p:cNvPr>
          <p:cNvSpPr txBox="1"/>
          <p:nvPr/>
        </p:nvSpPr>
        <p:spPr>
          <a:xfrm>
            <a:off x="5431971" y="1662113"/>
            <a:ext cx="6096000" cy="3877985"/>
          </a:xfrm>
          <a:prstGeom prst="rect">
            <a:avLst/>
          </a:prstGeom>
          <a:noFill/>
        </p:spPr>
        <p:txBody>
          <a:bodyPr wrap="square">
            <a:spAutoFit/>
          </a:bodyPr>
          <a:lstStyle/>
          <a:p>
            <a:pPr algn="ctr"/>
            <a:r>
              <a:rPr lang="en-US" sz="2400" b="1" dirty="0"/>
              <a:t>Australia (June 2019)</a:t>
            </a:r>
          </a:p>
          <a:p>
            <a:pPr algn="ctr"/>
            <a:r>
              <a:rPr lang="en-US" sz="2400" b="1" dirty="0"/>
              <a:t>‘Digital Platforms Inquiry’</a:t>
            </a:r>
          </a:p>
          <a:p>
            <a:endParaRPr lang="en-US" dirty="0"/>
          </a:p>
          <a:p>
            <a:r>
              <a:rPr lang="en-US" dirty="0"/>
              <a:t>“On 4 December 2017, the then Treasurer, the Hon Scott Morrison MP, directed the ACCC to conduct an inquiry into digital platforms. The inquiry looked at the effect that digital search engines, social media platforms and other digital content aggregation platforms have on competition in media and advertising services markets. In particular, the inquiry looked at the impact of digital platforms on the supply of news and journalistic content and the implications of this for media content creators, advertisers and consumers”</a:t>
            </a:r>
          </a:p>
          <a:p>
            <a:endParaRPr lang="en-US" dirty="0"/>
          </a:p>
        </p:txBody>
      </p:sp>
      <p:pic>
        <p:nvPicPr>
          <p:cNvPr id="5" name="Picture 4">
            <a:extLst>
              <a:ext uri="{FF2B5EF4-FFF2-40B4-BE49-F238E27FC236}">
                <a16:creationId xmlns:a16="http://schemas.microsoft.com/office/drawing/2014/main" id="{F912978F-A685-48F8-A11A-F629BBDA2D50}"/>
              </a:ext>
            </a:extLst>
          </p:cNvPr>
          <p:cNvPicPr>
            <a:picLocks noChangeAspect="1"/>
          </p:cNvPicPr>
          <p:nvPr/>
        </p:nvPicPr>
        <p:blipFill>
          <a:blip r:embed="rId2"/>
          <a:stretch>
            <a:fillRect/>
          </a:stretch>
        </p:blipFill>
        <p:spPr>
          <a:xfrm>
            <a:off x="409073" y="1971675"/>
            <a:ext cx="3988469" cy="4210050"/>
          </a:xfrm>
          <a:prstGeom prst="rect">
            <a:avLst/>
          </a:prstGeom>
          <a:effectLst>
            <a:outerShdw blurRad="50800" dist="38100" dir="2700000" algn="tl" rotWithShape="0">
              <a:prstClr val="black">
                <a:alpha val="40000"/>
              </a:prstClr>
            </a:outerShdw>
          </a:effectLst>
        </p:spPr>
      </p:pic>
      <p:sp>
        <p:nvSpPr>
          <p:cNvPr id="7" name="Title 1">
            <a:extLst>
              <a:ext uri="{FF2B5EF4-FFF2-40B4-BE49-F238E27FC236}">
                <a16:creationId xmlns:a16="http://schemas.microsoft.com/office/drawing/2014/main" id="{CB7448C9-F8C1-4B95-9658-73A5EB0BA9D4}"/>
              </a:ext>
            </a:extLst>
          </p:cNvPr>
          <p:cNvSpPr txBox="1">
            <a:spLocks/>
          </p:cNvSpPr>
          <p:nvPr/>
        </p:nvSpPr>
        <p:spPr>
          <a:xfrm>
            <a:off x="838200" y="793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 Context</a:t>
            </a:r>
            <a:endParaRPr lang="en-US" sz="6000" b="1" dirty="0"/>
          </a:p>
        </p:txBody>
      </p:sp>
    </p:spTree>
    <p:extLst>
      <p:ext uri="{BB962C8B-B14F-4D97-AF65-F5344CB8AC3E}">
        <p14:creationId xmlns:p14="http://schemas.microsoft.com/office/powerpoint/2010/main" val="28726508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AEFF1D8-5E00-481C-9320-B1F877D4452F}"/>
              </a:ext>
            </a:extLst>
          </p:cNvPr>
          <p:cNvSpPr txBox="1"/>
          <p:nvPr/>
        </p:nvSpPr>
        <p:spPr>
          <a:xfrm>
            <a:off x="3053918" y="806356"/>
            <a:ext cx="5530789" cy="584775"/>
          </a:xfrm>
          <a:prstGeom prst="rect">
            <a:avLst/>
          </a:prstGeom>
          <a:noFill/>
        </p:spPr>
        <p:txBody>
          <a:bodyPr wrap="square" rtlCol="0">
            <a:spAutoFit/>
          </a:bodyPr>
          <a:lstStyle/>
          <a:p>
            <a:pPr algn="ctr"/>
            <a:r>
              <a:rPr lang="fr-FR" sz="3200" b="1" dirty="0" err="1"/>
              <a:t>Json</a:t>
            </a:r>
            <a:r>
              <a:rPr lang="fr-FR" sz="3200" b="1" dirty="0"/>
              <a:t> files </a:t>
            </a:r>
            <a:r>
              <a:rPr lang="fr-FR" sz="3200" b="1" dirty="0" err="1"/>
              <a:t>parser</a:t>
            </a:r>
            <a:endParaRPr lang="fr-FR" sz="3200" b="1" dirty="0"/>
          </a:p>
        </p:txBody>
      </p:sp>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err="1"/>
              <a:t>Introductory</a:t>
            </a:r>
            <a:r>
              <a:rPr lang="fr-FR" b="1" dirty="0"/>
              <a:t> : </a:t>
            </a:r>
            <a:r>
              <a:rPr lang="fr-FR" b="1" dirty="0" err="1"/>
              <a:t>working</a:t>
            </a:r>
            <a:r>
              <a:rPr lang="fr-FR" b="1" dirty="0"/>
              <a:t> </a:t>
            </a:r>
            <a:r>
              <a:rPr lang="fr-FR" b="1" dirty="0" err="1"/>
              <a:t>with</a:t>
            </a:r>
            <a:r>
              <a:rPr lang="fr-FR" b="1" dirty="0"/>
              <a:t> </a:t>
            </a:r>
            <a:r>
              <a:rPr lang="fr-FR" b="1" dirty="0" err="1"/>
              <a:t>json</a:t>
            </a:r>
            <a:r>
              <a:rPr lang="fr-FR" b="1" dirty="0"/>
              <a:t> files</a:t>
            </a:r>
          </a:p>
        </p:txBody>
      </p:sp>
      <p:sp>
        <p:nvSpPr>
          <p:cNvPr id="9" name="ZoneTexte 8">
            <a:extLst>
              <a:ext uri="{FF2B5EF4-FFF2-40B4-BE49-F238E27FC236}">
                <a16:creationId xmlns:a16="http://schemas.microsoft.com/office/drawing/2014/main" id="{BD1BFB01-12F7-4D58-AACC-DC72399A27EA}"/>
              </a:ext>
            </a:extLst>
          </p:cNvPr>
          <p:cNvSpPr txBox="1"/>
          <p:nvPr/>
        </p:nvSpPr>
        <p:spPr>
          <a:xfrm>
            <a:off x="544306" y="1513613"/>
            <a:ext cx="3959599" cy="646331"/>
          </a:xfrm>
          <a:prstGeom prst="rect">
            <a:avLst/>
          </a:prstGeom>
          <a:noFill/>
        </p:spPr>
        <p:txBody>
          <a:bodyPr wrap="square" rtlCol="0">
            <a:spAutoFit/>
          </a:bodyPr>
          <a:lstStyle/>
          <a:p>
            <a:pPr algn="ctr"/>
            <a:r>
              <a:rPr lang="en-US" b="1" dirty="0"/>
              <a:t>Let’s use </a:t>
            </a:r>
            <a:r>
              <a:rPr lang="en-US" b="1" dirty="0" err="1"/>
              <a:t>Jupyter</a:t>
            </a:r>
            <a:r>
              <a:rPr lang="en-US" b="1" dirty="0"/>
              <a:t> </a:t>
            </a:r>
            <a:r>
              <a:rPr lang="en-US" b="1" dirty="0" err="1"/>
              <a:t>NoteBook</a:t>
            </a:r>
            <a:r>
              <a:rPr lang="en-US" b="1" dirty="0"/>
              <a:t> to test the following code (written with Python): </a:t>
            </a:r>
          </a:p>
        </p:txBody>
      </p:sp>
      <p:pic>
        <p:nvPicPr>
          <p:cNvPr id="11" name="Image 10">
            <a:extLst>
              <a:ext uri="{FF2B5EF4-FFF2-40B4-BE49-F238E27FC236}">
                <a16:creationId xmlns:a16="http://schemas.microsoft.com/office/drawing/2014/main" id="{23E12A0B-BA65-4E69-A78C-C645FBEC54DD}"/>
              </a:ext>
            </a:extLst>
          </p:cNvPr>
          <p:cNvPicPr>
            <a:picLocks noChangeAspect="1"/>
          </p:cNvPicPr>
          <p:nvPr/>
        </p:nvPicPr>
        <p:blipFill>
          <a:blip r:embed="rId2"/>
          <a:stretch>
            <a:fillRect/>
          </a:stretch>
        </p:blipFill>
        <p:spPr>
          <a:xfrm>
            <a:off x="5447691" y="1553226"/>
            <a:ext cx="6200003" cy="4124291"/>
          </a:xfrm>
          <a:prstGeom prst="rect">
            <a:avLst/>
          </a:prstGeom>
          <a:effectLst>
            <a:outerShdw blurRad="50800" dist="50800" dir="5400000" algn="ctr" rotWithShape="0">
              <a:schemeClr val="tx1"/>
            </a:outerShdw>
          </a:effectLst>
        </p:spPr>
      </p:pic>
      <p:sp>
        <p:nvSpPr>
          <p:cNvPr id="2" name="Rectangle 1">
            <a:extLst>
              <a:ext uri="{FF2B5EF4-FFF2-40B4-BE49-F238E27FC236}">
                <a16:creationId xmlns:a16="http://schemas.microsoft.com/office/drawing/2014/main" id="{1F12710F-DD63-473C-8844-485C3BDE2DF9}"/>
              </a:ext>
            </a:extLst>
          </p:cNvPr>
          <p:cNvSpPr/>
          <p:nvPr/>
        </p:nvSpPr>
        <p:spPr>
          <a:xfrm>
            <a:off x="354616" y="2471200"/>
            <a:ext cx="4338977" cy="3108543"/>
          </a:xfrm>
          <a:prstGeom prst="rect">
            <a:avLst/>
          </a:prstGeom>
          <a:solidFill>
            <a:schemeClr val="bg1"/>
          </a:solidFill>
          <a:ln>
            <a:solidFill>
              <a:srgbClr val="FF0000"/>
            </a:solidFill>
          </a:ln>
          <a:effectLst>
            <a:outerShdw blurRad="50800" dist="50800" dir="5400000" algn="ctr" rotWithShape="0">
              <a:schemeClr val="bg1"/>
            </a:outerShdw>
          </a:effectLst>
        </p:spPr>
        <p:txBody>
          <a:bodyPr wrap="square">
            <a:spAutoFit/>
          </a:bodyPr>
          <a:lstStyle/>
          <a:p>
            <a:r>
              <a:rPr lang="fr-FR" sz="1400" b="1" dirty="0"/>
              <a:t>import </a:t>
            </a:r>
            <a:r>
              <a:rPr lang="fr-FR" sz="1400" b="1" dirty="0" err="1"/>
              <a:t>json</a:t>
            </a:r>
            <a:endParaRPr lang="fr-FR" sz="1400" b="1" dirty="0"/>
          </a:p>
          <a:p>
            <a:r>
              <a:rPr lang="fr-FR" sz="1400" b="1" dirty="0" err="1"/>
              <a:t>with</a:t>
            </a:r>
            <a:r>
              <a:rPr lang="fr-FR" sz="1400" b="1" dirty="0"/>
              <a:t> open('C:\\Exodus\\Exodus\\results2.json', 'r') as f:</a:t>
            </a:r>
          </a:p>
          <a:p>
            <a:r>
              <a:rPr lang="fr-FR" sz="1400" b="1" dirty="0"/>
              <a:t>    </a:t>
            </a:r>
            <a:r>
              <a:rPr lang="fr-FR" sz="1400" b="1" dirty="0" err="1"/>
              <a:t>urls</a:t>
            </a:r>
            <a:r>
              <a:rPr lang="fr-FR" sz="1400" b="1" dirty="0"/>
              <a:t> = </a:t>
            </a:r>
            <a:r>
              <a:rPr lang="fr-FR" sz="1400" b="1" dirty="0" err="1"/>
              <a:t>json.load</a:t>
            </a:r>
            <a:r>
              <a:rPr lang="fr-FR" sz="1400" b="1" dirty="0"/>
              <a:t>(f)</a:t>
            </a:r>
          </a:p>
          <a:p>
            <a:r>
              <a:rPr lang="fr-FR" sz="1400" b="1" dirty="0"/>
              <a:t>for url in </a:t>
            </a:r>
            <a:r>
              <a:rPr lang="fr-FR" sz="1400" b="1" dirty="0" err="1"/>
              <a:t>urls</a:t>
            </a:r>
            <a:r>
              <a:rPr lang="fr-FR" sz="1400" b="1" dirty="0"/>
              <a:t>:</a:t>
            </a:r>
          </a:p>
          <a:p>
            <a:r>
              <a:rPr lang="fr-FR" sz="1400" b="1" dirty="0"/>
              <a:t>    </a:t>
            </a:r>
            <a:r>
              <a:rPr lang="fr-FR" sz="1400" b="1" dirty="0" err="1"/>
              <a:t>try</a:t>
            </a:r>
            <a:r>
              <a:rPr lang="fr-FR" sz="1400" b="1" dirty="0"/>
              <a:t>:</a:t>
            </a:r>
          </a:p>
          <a:p>
            <a:r>
              <a:rPr lang="fr-FR" sz="1400" b="1" dirty="0"/>
              <a:t>        url1= url['</a:t>
            </a:r>
            <a:r>
              <a:rPr lang="fr-FR" sz="1400" b="1" dirty="0" err="1"/>
              <a:t>appname</a:t>
            </a:r>
            <a:r>
              <a:rPr lang="fr-FR" sz="1400" b="1" dirty="0"/>
              <a:t>']</a:t>
            </a:r>
          </a:p>
          <a:p>
            <a:r>
              <a:rPr lang="fr-FR" sz="1400" b="1" dirty="0"/>
              <a:t>        #</a:t>
            </a:r>
            <a:r>
              <a:rPr lang="fr-FR" sz="1400" b="1" dirty="0" err="1"/>
              <a:t>print</a:t>
            </a:r>
            <a:r>
              <a:rPr lang="fr-FR" sz="1400" b="1" dirty="0"/>
              <a:t>(url1)</a:t>
            </a:r>
          </a:p>
          <a:p>
            <a:r>
              <a:rPr lang="fr-FR" sz="1400" b="1" dirty="0"/>
              <a:t>        </a:t>
            </a:r>
            <a:r>
              <a:rPr lang="fr-FR" sz="1400" b="1" dirty="0" err="1"/>
              <a:t>print</a:t>
            </a:r>
            <a:r>
              <a:rPr lang="fr-FR" sz="1400" b="1" dirty="0"/>
              <a:t>(url1[0])</a:t>
            </a:r>
          </a:p>
          <a:p>
            <a:r>
              <a:rPr lang="fr-FR" sz="1400" b="1" dirty="0"/>
              <a:t>        #</a:t>
            </a:r>
            <a:r>
              <a:rPr lang="fr-FR" sz="1400" b="1" dirty="0" err="1"/>
              <a:t>print</a:t>
            </a:r>
            <a:r>
              <a:rPr lang="fr-FR" sz="1400" b="1" dirty="0"/>
              <a:t>(url1[1])</a:t>
            </a:r>
          </a:p>
          <a:p>
            <a:r>
              <a:rPr lang="fr-FR" sz="1400" b="1" dirty="0"/>
              <a:t>        #for i in url1:</a:t>
            </a:r>
          </a:p>
          <a:p>
            <a:r>
              <a:rPr lang="fr-FR" sz="1400" b="1" dirty="0"/>
              <a:t>            #</a:t>
            </a:r>
            <a:r>
              <a:rPr lang="fr-FR" sz="1400" b="1" dirty="0" err="1"/>
              <a:t>print</a:t>
            </a:r>
            <a:r>
              <a:rPr lang="fr-FR" sz="1400" b="1" dirty="0"/>
              <a:t>(i)</a:t>
            </a:r>
          </a:p>
          <a:p>
            <a:r>
              <a:rPr lang="fr-FR" sz="1400" b="1" dirty="0"/>
              <a:t>    </a:t>
            </a:r>
            <a:r>
              <a:rPr lang="fr-FR" sz="1400" b="1" dirty="0" err="1"/>
              <a:t>except</a:t>
            </a:r>
            <a:r>
              <a:rPr lang="fr-FR" sz="1400" b="1" dirty="0"/>
              <a:t>:</a:t>
            </a:r>
          </a:p>
          <a:p>
            <a:r>
              <a:rPr lang="fr-FR" sz="1400" b="1" dirty="0"/>
              <a:t>        </a:t>
            </a:r>
            <a:r>
              <a:rPr lang="fr-FR" sz="1400" b="1" dirty="0" err="1"/>
              <a:t>print</a:t>
            </a:r>
            <a:r>
              <a:rPr lang="fr-FR" sz="1400" b="1" dirty="0"/>
              <a:t>('[</a:t>
            </a:r>
            <a:r>
              <a:rPr lang="fr-FR" sz="1400" b="1" dirty="0" err="1"/>
              <a:t>Unknown</a:t>
            </a:r>
            <a:r>
              <a:rPr lang="fr-FR" sz="1400" b="1" dirty="0"/>
              <a:t> item or N/A]')</a:t>
            </a:r>
          </a:p>
          <a:p>
            <a:r>
              <a:rPr lang="fr-FR" sz="1400" b="1" dirty="0"/>
              <a:t>        </a:t>
            </a:r>
            <a:r>
              <a:rPr lang="fr-FR" sz="1400" b="1" dirty="0" err="1"/>
              <a:t>pass</a:t>
            </a:r>
            <a:endParaRPr lang="fr-FR" sz="1400" b="1" dirty="0"/>
          </a:p>
        </p:txBody>
      </p:sp>
      <p:sp>
        <p:nvSpPr>
          <p:cNvPr id="7" name="ZoneTexte 6">
            <a:extLst>
              <a:ext uri="{FF2B5EF4-FFF2-40B4-BE49-F238E27FC236}">
                <a16:creationId xmlns:a16="http://schemas.microsoft.com/office/drawing/2014/main" id="{7A094D87-7BA3-4FE0-A903-3571AD6276EB}"/>
              </a:ext>
            </a:extLst>
          </p:cNvPr>
          <p:cNvSpPr txBox="1"/>
          <p:nvPr/>
        </p:nvSpPr>
        <p:spPr>
          <a:xfrm>
            <a:off x="456758" y="5909982"/>
            <a:ext cx="4134697" cy="861774"/>
          </a:xfrm>
          <a:prstGeom prst="rect">
            <a:avLst/>
          </a:prstGeom>
          <a:noFill/>
        </p:spPr>
        <p:txBody>
          <a:bodyPr wrap="square" rtlCol="0">
            <a:spAutoFit/>
          </a:bodyPr>
          <a:lstStyle/>
          <a:p>
            <a:pPr algn="ctr"/>
            <a:r>
              <a:rPr lang="en-US" b="1" dirty="0"/>
              <a:t>Note: json is a Python module to manage Json files </a:t>
            </a:r>
            <a:r>
              <a:rPr lang="en-US" sz="1400" b="1" dirty="0"/>
              <a:t>(Python’s modules are imported with the command ‘import ….’)</a:t>
            </a:r>
            <a:endParaRPr lang="en-US" b="1" dirty="0"/>
          </a:p>
        </p:txBody>
      </p:sp>
      <p:sp>
        <p:nvSpPr>
          <p:cNvPr id="3" name="Rectangle 2">
            <a:extLst>
              <a:ext uri="{FF2B5EF4-FFF2-40B4-BE49-F238E27FC236}">
                <a16:creationId xmlns:a16="http://schemas.microsoft.com/office/drawing/2014/main" id="{FCDC38F5-112F-4C56-8131-DB8E5ADA73CB}"/>
              </a:ext>
            </a:extLst>
          </p:cNvPr>
          <p:cNvSpPr/>
          <p:nvPr/>
        </p:nvSpPr>
        <p:spPr>
          <a:xfrm>
            <a:off x="5041625" y="5909982"/>
            <a:ext cx="7069311" cy="646331"/>
          </a:xfrm>
          <a:prstGeom prst="rect">
            <a:avLst/>
          </a:prstGeom>
        </p:spPr>
        <p:txBody>
          <a:bodyPr wrap="square">
            <a:spAutoFit/>
          </a:bodyPr>
          <a:lstStyle/>
          <a:p>
            <a:pPr algn="ctr"/>
            <a:r>
              <a:rPr lang="en-US" b="1" dirty="0"/>
              <a:t>Run with ‘</a:t>
            </a:r>
            <a:r>
              <a:rPr lang="en-US" b="1" dirty="0" err="1"/>
              <a:t>Exécuter</a:t>
            </a:r>
            <a:r>
              <a:rPr lang="en-US" b="1" dirty="0"/>
              <a:t>’ and add or remove ‘#’ to activate or disactivate the code. Check outputs.</a:t>
            </a:r>
            <a:endParaRPr lang="fr-FR" dirty="0"/>
          </a:p>
        </p:txBody>
      </p:sp>
    </p:spTree>
    <p:extLst>
      <p:ext uri="{BB962C8B-B14F-4D97-AF65-F5344CB8AC3E}">
        <p14:creationId xmlns:p14="http://schemas.microsoft.com/office/powerpoint/2010/main" val="37193664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AEFF1D8-5E00-481C-9320-B1F877D4452F}"/>
              </a:ext>
            </a:extLst>
          </p:cNvPr>
          <p:cNvSpPr txBox="1"/>
          <p:nvPr/>
        </p:nvSpPr>
        <p:spPr>
          <a:xfrm>
            <a:off x="3053918" y="806356"/>
            <a:ext cx="5530789" cy="584775"/>
          </a:xfrm>
          <a:prstGeom prst="rect">
            <a:avLst/>
          </a:prstGeom>
          <a:noFill/>
        </p:spPr>
        <p:txBody>
          <a:bodyPr wrap="square" rtlCol="0">
            <a:spAutoFit/>
          </a:bodyPr>
          <a:lstStyle/>
          <a:p>
            <a:pPr algn="ctr"/>
            <a:r>
              <a:rPr lang="fr-FR" sz="3200" b="1" dirty="0" err="1"/>
              <a:t>Json</a:t>
            </a:r>
            <a:r>
              <a:rPr lang="fr-FR" sz="3200" b="1" dirty="0"/>
              <a:t> files </a:t>
            </a:r>
            <a:r>
              <a:rPr lang="fr-FR" sz="3200" b="1" dirty="0" err="1"/>
              <a:t>parser</a:t>
            </a:r>
            <a:endParaRPr lang="fr-FR" sz="3200" b="1" dirty="0"/>
          </a:p>
        </p:txBody>
      </p:sp>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err="1"/>
              <a:t>Introductory</a:t>
            </a:r>
            <a:r>
              <a:rPr lang="fr-FR" b="1" dirty="0"/>
              <a:t> : </a:t>
            </a:r>
            <a:r>
              <a:rPr lang="fr-FR" b="1" dirty="0" err="1"/>
              <a:t>working</a:t>
            </a:r>
            <a:r>
              <a:rPr lang="fr-FR" b="1" dirty="0"/>
              <a:t> </a:t>
            </a:r>
            <a:r>
              <a:rPr lang="fr-FR" b="1" dirty="0" err="1"/>
              <a:t>with</a:t>
            </a:r>
            <a:r>
              <a:rPr lang="fr-FR" b="1" dirty="0"/>
              <a:t> </a:t>
            </a:r>
            <a:r>
              <a:rPr lang="fr-FR" b="1" dirty="0" err="1"/>
              <a:t>json</a:t>
            </a:r>
            <a:r>
              <a:rPr lang="fr-FR" b="1" dirty="0"/>
              <a:t> files</a:t>
            </a:r>
          </a:p>
        </p:txBody>
      </p:sp>
      <p:sp>
        <p:nvSpPr>
          <p:cNvPr id="7" name="ZoneTexte 6">
            <a:extLst>
              <a:ext uri="{FF2B5EF4-FFF2-40B4-BE49-F238E27FC236}">
                <a16:creationId xmlns:a16="http://schemas.microsoft.com/office/drawing/2014/main" id="{7A094D87-7BA3-4FE0-A903-3571AD6276EB}"/>
              </a:ext>
            </a:extLst>
          </p:cNvPr>
          <p:cNvSpPr txBox="1"/>
          <p:nvPr/>
        </p:nvSpPr>
        <p:spPr>
          <a:xfrm>
            <a:off x="398392" y="3146493"/>
            <a:ext cx="4134697" cy="646331"/>
          </a:xfrm>
          <a:prstGeom prst="rect">
            <a:avLst/>
          </a:prstGeom>
          <a:noFill/>
        </p:spPr>
        <p:txBody>
          <a:bodyPr wrap="square" rtlCol="0">
            <a:spAutoFit/>
          </a:bodyPr>
          <a:lstStyle/>
          <a:p>
            <a:pPr algn="ctr"/>
            <a:r>
              <a:rPr lang="en-US" b="1" dirty="0"/>
              <a:t>The loop ‘</a:t>
            </a:r>
            <a:r>
              <a:rPr lang="en-US" b="1" i="1" dirty="0"/>
              <a:t>for </a:t>
            </a:r>
            <a:r>
              <a:rPr lang="en-US" b="1" i="1" dirty="0" err="1"/>
              <a:t>i</a:t>
            </a:r>
            <a:r>
              <a:rPr lang="en-US" b="1" i="1" dirty="0"/>
              <a:t> in url1</a:t>
            </a:r>
            <a:r>
              <a:rPr lang="en-US" b="1" dirty="0"/>
              <a:t>’ allows to list all apps ids</a:t>
            </a:r>
          </a:p>
        </p:txBody>
      </p:sp>
      <p:pic>
        <p:nvPicPr>
          <p:cNvPr id="4" name="Image 3">
            <a:extLst>
              <a:ext uri="{FF2B5EF4-FFF2-40B4-BE49-F238E27FC236}">
                <a16:creationId xmlns:a16="http://schemas.microsoft.com/office/drawing/2014/main" id="{7AF480F1-8BA1-4D5C-B8C5-9FADB4A7AAE2}"/>
              </a:ext>
            </a:extLst>
          </p:cNvPr>
          <p:cNvPicPr>
            <a:picLocks noChangeAspect="1"/>
          </p:cNvPicPr>
          <p:nvPr/>
        </p:nvPicPr>
        <p:blipFill>
          <a:blip r:embed="rId2"/>
          <a:stretch>
            <a:fillRect/>
          </a:stretch>
        </p:blipFill>
        <p:spPr>
          <a:xfrm>
            <a:off x="5202373" y="1778236"/>
            <a:ext cx="5302310" cy="4029177"/>
          </a:xfrm>
          <a:prstGeom prst="rect">
            <a:avLst/>
          </a:prstGeom>
        </p:spPr>
      </p:pic>
    </p:spTree>
    <p:extLst>
      <p:ext uri="{BB962C8B-B14F-4D97-AF65-F5344CB8AC3E}">
        <p14:creationId xmlns:p14="http://schemas.microsoft.com/office/powerpoint/2010/main" val="5645745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AEFF1D8-5E00-481C-9320-B1F877D4452F}"/>
              </a:ext>
            </a:extLst>
          </p:cNvPr>
          <p:cNvSpPr txBox="1"/>
          <p:nvPr/>
        </p:nvSpPr>
        <p:spPr>
          <a:xfrm>
            <a:off x="3053918" y="637079"/>
            <a:ext cx="5530789" cy="584775"/>
          </a:xfrm>
          <a:prstGeom prst="rect">
            <a:avLst/>
          </a:prstGeom>
          <a:noFill/>
        </p:spPr>
        <p:txBody>
          <a:bodyPr wrap="square" rtlCol="0">
            <a:spAutoFit/>
          </a:bodyPr>
          <a:lstStyle/>
          <a:p>
            <a:pPr algn="ctr"/>
            <a:r>
              <a:rPr lang="fr-FR" sz="3200" b="1" dirty="0" err="1"/>
              <a:t>Json</a:t>
            </a:r>
            <a:r>
              <a:rPr lang="fr-FR" sz="3200" b="1" dirty="0"/>
              <a:t> files </a:t>
            </a:r>
            <a:r>
              <a:rPr lang="fr-FR" sz="3200" b="1" dirty="0" err="1"/>
              <a:t>parser</a:t>
            </a:r>
            <a:endParaRPr lang="fr-FR" sz="3200" b="1" dirty="0"/>
          </a:p>
        </p:txBody>
      </p:sp>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err="1"/>
              <a:t>Introductory</a:t>
            </a:r>
            <a:r>
              <a:rPr lang="fr-FR" b="1" dirty="0"/>
              <a:t> : </a:t>
            </a:r>
            <a:r>
              <a:rPr lang="fr-FR" b="1" dirty="0" err="1"/>
              <a:t>working</a:t>
            </a:r>
            <a:r>
              <a:rPr lang="fr-FR" b="1" dirty="0"/>
              <a:t> </a:t>
            </a:r>
            <a:r>
              <a:rPr lang="fr-FR" b="1" dirty="0" err="1"/>
              <a:t>with</a:t>
            </a:r>
            <a:r>
              <a:rPr lang="fr-FR" b="1" dirty="0"/>
              <a:t> </a:t>
            </a:r>
            <a:r>
              <a:rPr lang="fr-FR" b="1" dirty="0" err="1"/>
              <a:t>json</a:t>
            </a:r>
            <a:r>
              <a:rPr lang="fr-FR" b="1" dirty="0"/>
              <a:t> files</a:t>
            </a:r>
          </a:p>
        </p:txBody>
      </p:sp>
      <p:sp>
        <p:nvSpPr>
          <p:cNvPr id="7" name="ZoneTexte 6">
            <a:extLst>
              <a:ext uri="{FF2B5EF4-FFF2-40B4-BE49-F238E27FC236}">
                <a16:creationId xmlns:a16="http://schemas.microsoft.com/office/drawing/2014/main" id="{7A094D87-7BA3-4FE0-A903-3571AD6276EB}"/>
              </a:ext>
            </a:extLst>
          </p:cNvPr>
          <p:cNvSpPr txBox="1"/>
          <p:nvPr/>
        </p:nvSpPr>
        <p:spPr>
          <a:xfrm>
            <a:off x="223294" y="1967461"/>
            <a:ext cx="4134697" cy="1200329"/>
          </a:xfrm>
          <a:prstGeom prst="rect">
            <a:avLst/>
          </a:prstGeom>
          <a:noFill/>
        </p:spPr>
        <p:txBody>
          <a:bodyPr wrap="square" rtlCol="0">
            <a:spAutoFit/>
          </a:bodyPr>
          <a:lstStyle/>
          <a:p>
            <a:pPr algn="just"/>
            <a:r>
              <a:rPr lang="en-US" b="1" dirty="0"/>
              <a:t>Then, rewrite the code with </a:t>
            </a:r>
            <a:r>
              <a:rPr lang="en-US" b="1" dirty="0" err="1"/>
              <a:t>results.json</a:t>
            </a:r>
            <a:r>
              <a:rPr lang="en-US" b="1" dirty="0"/>
              <a:t> file and add more lines to successively write results in a file named ‘</a:t>
            </a:r>
            <a:r>
              <a:rPr lang="en-US" b="1" dirty="0" err="1"/>
              <a:t>Reports_List.asc</a:t>
            </a:r>
            <a:r>
              <a:rPr lang="en-US" b="1" dirty="0"/>
              <a:t>’</a:t>
            </a:r>
          </a:p>
        </p:txBody>
      </p:sp>
      <p:sp>
        <p:nvSpPr>
          <p:cNvPr id="3" name="Rectangle 2">
            <a:extLst>
              <a:ext uri="{FF2B5EF4-FFF2-40B4-BE49-F238E27FC236}">
                <a16:creationId xmlns:a16="http://schemas.microsoft.com/office/drawing/2014/main" id="{B67B8AA9-7F14-466E-972B-1B5DDA241D5B}"/>
              </a:ext>
            </a:extLst>
          </p:cNvPr>
          <p:cNvSpPr/>
          <p:nvPr/>
        </p:nvSpPr>
        <p:spPr>
          <a:xfrm>
            <a:off x="6749816" y="1221854"/>
            <a:ext cx="5218890" cy="3323987"/>
          </a:xfrm>
          <a:prstGeom prst="rect">
            <a:avLst/>
          </a:prstGeom>
          <a:ln>
            <a:solidFill>
              <a:srgbClr val="FF0000"/>
            </a:solidFill>
          </a:ln>
          <a:effectLst>
            <a:outerShdw blurRad="50800" dist="50800" dir="5400000" algn="ctr" rotWithShape="0">
              <a:schemeClr val="bg1"/>
            </a:outerShdw>
          </a:effectLst>
        </p:spPr>
        <p:txBody>
          <a:bodyPr wrap="square">
            <a:spAutoFit/>
          </a:bodyPr>
          <a:lstStyle/>
          <a:p>
            <a:r>
              <a:rPr lang="fr-FR" sz="1400" b="1" dirty="0"/>
              <a:t>import </a:t>
            </a:r>
            <a:r>
              <a:rPr lang="fr-FR" sz="1400" b="1" dirty="0" err="1"/>
              <a:t>json</a:t>
            </a:r>
            <a:endParaRPr lang="fr-FR" sz="1400" b="1" dirty="0"/>
          </a:p>
          <a:p>
            <a:r>
              <a:rPr lang="fr-FR" sz="1400" b="1" dirty="0" err="1"/>
              <a:t>with</a:t>
            </a:r>
            <a:r>
              <a:rPr lang="fr-FR" sz="1400" b="1" dirty="0"/>
              <a:t> open('C:\\Exodus\\Exodus\\</a:t>
            </a:r>
            <a:r>
              <a:rPr lang="fr-FR" sz="1400" b="1" dirty="0" err="1">
                <a:solidFill>
                  <a:srgbClr val="FF0000"/>
                </a:solidFill>
              </a:rPr>
              <a:t>results.json</a:t>
            </a:r>
            <a:r>
              <a:rPr lang="fr-FR" sz="1400" b="1" dirty="0"/>
              <a:t>', 'r') as f:</a:t>
            </a:r>
          </a:p>
          <a:p>
            <a:r>
              <a:rPr lang="fr-FR" sz="1400" b="1" dirty="0"/>
              <a:t>    </a:t>
            </a:r>
            <a:r>
              <a:rPr lang="fr-FR" sz="1400" b="1" dirty="0" err="1"/>
              <a:t>urls</a:t>
            </a:r>
            <a:r>
              <a:rPr lang="fr-FR" sz="1400" b="1" dirty="0"/>
              <a:t> = </a:t>
            </a:r>
            <a:r>
              <a:rPr lang="fr-FR" sz="1400" b="1" dirty="0" err="1"/>
              <a:t>json.load</a:t>
            </a:r>
            <a:r>
              <a:rPr lang="fr-FR" sz="1400" b="1" dirty="0"/>
              <a:t>(f)</a:t>
            </a:r>
          </a:p>
          <a:p>
            <a:r>
              <a:rPr lang="fr-FR" sz="1400" b="1" dirty="0"/>
              <a:t>for url in </a:t>
            </a:r>
            <a:r>
              <a:rPr lang="fr-FR" sz="1400" b="1" dirty="0" err="1"/>
              <a:t>urls</a:t>
            </a:r>
            <a:r>
              <a:rPr lang="fr-FR" sz="1400" b="1" dirty="0"/>
              <a:t>:</a:t>
            </a:r>
          </a:p>
          <a:p>
            <a:r>
              <a:rPr lang="fr-FR" sz="1400" b="1" dirty="0"/>
              <a:t>    </a:t>
            </a:r>
            <a:r>
              <a:rPr lang="fr-FR" sz="1400" b="1" dirty="0" err="1"/>
              <a:t>try</a:t>
            </a:r>
            <a:r>
              <a:rPr lang="fr-FR" sz="1400" b="1" dirty="0"/>
              <a:t>:</a:t>
            </a:r>
          </a:p>
          <a:p>
            <a:r>
              <a:rPr lang="fr-FR" sz="1400" b="1" dirty="0"/>
              <a:t>        url1= url['</a:t>
            </a:r>
            <a:r>
              <a:rPr lang="fr-FR" sz="1400" b="1" dirty="0" err="1"/>
              <a:t>appname</a:t>
            </a:r>
            <a:r>
              <a:rPr lang="fr-FR" sz="1400" b="1" dirty="0"/>
              <a:t>']</a:t>
            </a:r>
          </a:p>
          <a:p>
            <a:r>
              <a:rPr lang="fr-FR" sz="1400" b="1" dirty="0"/>
              <a:t>        for i in url1:</a:t>
            </a:r>
          </a:p>
          <a:p>
            <a:r>
              <a:rPr lang="fr-FR" sz="1400" b="1" dirty="0"/>
              <a:t>            output = "https://reports.exodus-privacy.eu.org"+ i</a:t>
            </a:r>
          </a:p>
          <a:p>
            <a:r>
              <a:rPr lang="fr-FR" sz="1400" b="1" dirty="0"/>
              <a:t>            file1 = open('C:\\Exodus\\Exodus\\'+'Reports_List'+'.</a:t>
            </a:r>
            <a:r>
              <a:rPr lang="fr-FR" sz="1400" b="1" dirty="0" err="1"/>
              <a:t>asc</a:t>
            </a:r>
            <a:r>
              <a:rPr lang="fr-FR" sz="1400" b="1" dirty="0"/>
              <a:t>', 'a')</a:t>
            </a:r>
          </a:p>
          <a:p>
            <a:r>
              <a:rPr lang="fr-FR" sz="1400" b="1" dirty="0"/>
              <a:t>            file1.</a:t>
            </a:r>
            <a:r>
              <a:rPr lang="fr-FR" sz="1400" b="1" dirty="0">
                <a:solidFill>
                  <a:srgbClr val="FF0000"/>
                </a:solidFill>
              </a:rPr>
              <a:t>write</a:t>
            </a:r>
            <a:r>
              <a:rPr lang="fr-FR" sz="1400" b="1" dirty="0"/>
              <a:t>(output)</a:t>
            </a:r>
          </a:p>
          <a:p>
            <a:r>
              <a:rPr lang="fr-FR" sz="1400" b="1" dirty="0"/>
              <a:t>            file1.write("\n")</a:t>
            </a:r>
          </a:p>
          <a:p>
            <a:r>
              <a:rPr lang="fr-FR" sz="1400" b="1" dirty="0"/>
              <a:t>            file1.close()</a:t>
            </a:r>
          </a:p>
          <a:p>
            <a:r>
              <a:rPr lang="fr-FR" sz="1400" b="1" dirty="0"/>
              <a:t>    </a:t>
            </a:r>
            <a:r>
              <a:rPr lang="fr-FR" sz="1400" b="1" dirty="0" err="1"/>
              <a:t>except</a:t>
            </a:r>
            <a:r>
              <a:rPr lang="fr-FR" sz="1400" b="1" dirty="0"/>
              <a:t>:</a:t>
            </a:r>
          </a:p>
          <a:p>
            <a:r>
              <a:rPr lang="fr-FR" sz="1400" b="1" dirty="0"/>
              <a:t>        </a:t>
            </a:r>
            <a:r>
              <a:rPr lang="fr-FR" sz="1400" b="1" dirty="0" err="1"/>
              <a:t>print</a:t>
            </a:r>
            <a:r>
              <a:rPr lang="fr-FR" sz="1400" b="1" dirty="0"/>
              <a:t>('[</a:t>
            </a:r>
            <a:r>
              <a:rPr lang="fr-FR" sz="1400" b="1" dirty="0" err="1"/>
              <a:t>Unknown</a:t>
            </a:r>
            <a:r>
              <a:rPr lang="fr-FR" sz="1400" b="1" dirty="0"/>
              <a:t> item or N/A]')</a:t>
            </a:r>
          </a:p>
          <a:p>
            <a:r>
              <a:rPr lang="fr-FR" sz="1400" b="1" dirty="0"/>
              <a:t>        </a:t>
            </a:r>
            <a:r>
              <a:rPr lang="fr-FR" sz="1400" b="1" dirty="0" err="1"/>
              <a:t>pass</a:t>
            </a:r>
            <a:endParaRPr lang="fr-FR" sz="1400" b="1" dirty="0"/>
          </a:p>
        </p:txBody>
      </p:sp>
      <p:pic>
        <p:nvPicPr>
          <p:cNvPr id="5" name="Image 4">
            <a:extLst>
              <a:ext uri="{FF2B5EF4-FFF2-40B4-BE49-F238E27FC236}">
                <a16:creationId xmlns:a16="http://schemas.microsoft.com/office/drawing/2014/main" id="{BE905863-1EE6-474C-8189-0D4841D6A1FB}"/>
              </a:ext>
            </a:extLst>
          </p:cNvPr>
          <p:cNvPicPr>
            <a:picLocks noChangeAspect="1"/>
          </p:cNvPicPr>
          <p:nvPr/>
        </p:nvPicPr>
        <p:blipFill>
          <a:blip r:embed="rId2"/>
          <a:stretch>
            <a:fillRect/>
          </a:stretch>
        </p:blipFill>
        <p:spPr>
          <a:xfrm>
            <a:off x="0" y="3629454"/>
            <a:ext cx="6546715" cy="3080035"/>
          </a:xfrm>
          <a:prstGeom prst="rect">
            <a:avLst/>
          </a:prstGeom>
          <a:effectLst>
            <a:outerShdw blurRad="50800" dist="50800" dir="5400000" algn="ctr" rotWithShape="0">
              <a:schemeClr val="tx1"/>
            </a:outerShdw>
          </a:effectLst>
        </p:spPr>
      </p:pic>
      <p:pic>
        <p:nvPicPr>
          <p:cNvPr id="9" name="Image 8">
            <a:extLst>
              <a:ext uri="{FF2B5EF4-FFF2-40B4-BE49-F238E27FC236}">
                <a16:creationId xmlns:a16="http://schemas.microsoft.com/office/drawing/2014/main" id="{2DE91E39-94F0-4D5B-9DEC-914E1ADD2F1E}"/>
              </a:ext>
            </a:extLst>
          </p:cNvPr>
          <p:cNvPicPr>
            <a:picLocks noChangeAspect="1"/>
          </p:cNvPicPr>
          <p:nvPr/>
        </p:nvPicPr>
        <p:blipFill>
          <a:blip r:embed="rId3"/>
          <a:stretch>
            <a:fillRect/>
          </a:stretch>
        </p:blipFill>
        <p:spPr>
          <a:xfrm>
            <a:off x="8721995" y="4437622"/>
            <a:ext cx="3041235" cy="2158932"/>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1180884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A094D87-7BA3-4FE0-A903-3571AD6276EB}"/>
              </a:ext>
            </a:extLst>
          </p:cNvPr>
          <p:cNvSpPr txBox="1"/>
          <p:nvPr/>
        </p:nvSpPr>
        <p:spPr>
          <a:xfrm>
            <a:off x="651311" y="1038364"/>
            <a:ext cx="4134697" cy="1200329"/>
          </a:xfrm>
          <a:prstGeom prst="rect">
            <a:avLst/>
          </a:prstGeom>
          <a:noFill/>
        </p:spPr>
        <p:txBody>
          <a:bodyPr wrap="square" rtlCol="0">
            <a:spAutoFit/>
          </a:bodyPr>
          <a:lstStyle/>
          <a:p>
            <a:pPr algn="ctr"/>
            <a:r>
              <a:rPr lang="en-US" b="1" dirty="0"/>
              <a:t>We are going to scrape all links (pages) from 1 to 101133 written in ‘</a:t>
            </a:r>
            <a:r>
              <a:rPr lang="en-US" b="1" dirty="0" err="1"/>
              <a:t>Reports_List.asc</a:t>
            </a:r>
            <a:r>
              <a:rPr lang="en-US" b="1" dirty="0"/>
              <a:t>’ and some items included in each given page </a:t>
            </a:r>
          </a:p>
        </p:txBody>
      </p:sp>
      <p:pic>
        <p:nvPicPr>
          <p:cNvPr id="2" name="Image 1">
            <a:extLst>
              <a:ext uri="{FF2B5EF4-FFF2-40B4-BE49-F238E27FC236}">
                <a16:creationId xmlns:a16="http://schemas.microsoft.com/office/drawing/2014/main" id="{DA797202-0BAF-49C6-AB54-FE0296F84869}"/>
              </a:ext>
            </a:extLst>
          </p:cNvPr>
          <p:cNvPicPr>
            <a:picLocks noChangeAspect="1"/>
          </p:cNvPicPr>
          <p:nvPr/>
        </p:nvPicPr>
        <p:blipFill>
          <a:blip r:embed="rId2"/>
          <a:stretch>
            <a:fillRect/>
          </a:stretch>
        </p:blipFill>
        <p:spPr>
          <a:xfrm>
            <a:off x="6126840" y="1600086"/>
            <a:ext cx="5876925" cy="4171950"/>
          </a:xfrm>
          <a:prstGeom prst="rect">
            <a:avLst/>
          </a:prstGeom>
          <a:effectLst>
            <a:outerShdw blurRad="50800" dist="50800" dir="5400000" algn="ctr" rotWithShape="0">
              <a:schemeClr val="tx1"/>
            </a:outerShdw>
          </a:effectLst>
        </p:spPr>
      </p:pic>
      <p:sp>
        <p:nvSpPr>
          <p:cNvPr id="11" name="Titre 1">
            <a:extLst>
              <a:ext uri="{FF2B5EF4-FFF2-40B4-BE49-F238E27FC236}">
                <a16:creationId xmlns:a16="http://schemas.microsoft.com/office/drawing/2014/main" id="{2B22B280-400A-40BB-B59D-C93CBF7AEDD0}"/>
              </a:ext>
            </a:extLst>
          </p:cNvPr>
          <p:cNvSpPr>
            <a:spLocks noGrp="1"/>
          </p:cNvSpPr>
          <p:nvPr>
            <p:ph type="title"/>
          </p:nvPr>
        </p:nvSpPr>
        <p:spPr>
          <a:xfrm>
            <a:off x="838200" y="97304"/>
            <a:ext cx="10515600" cy="839745"/>
          </a:xfrm>
        </p:spPr>
        <p:txBody>
          <a:bodyPr/>
          <a:lstStyle/>
          <a:p>
            <a:pPr algn="ctr"/>
            <a:r>
              <a:rPr lang="fr-FR" b="1" dirty="0"/>
              <a:t>Horizontal and vertical </a:t>
            </a:r>
            <a:r>
              <a:rPr lang="fr-FR" b="1" dirty="0" err="1"/>
              <a:t>scraping</a:t>
            </a:r>
            <a:endParaRPr lang="fr-FR" b="1" dirty="0"/>
          </a:p>
        </p:txBody>
      </p:sp>
      <p:pic>
        <p:nvPicPr>
          <p:cNvPr id="12" name="Image 11">
            <a:extLst>
              <a:ext uri="{FF2B5EF4-FFF2-40B4-BE49-F238E27FC236}">
                <a16:creationId xmlns:a16="http://schemas.microsoft.com/office/drawing/2014/main" id="{545099B0-97DF-40CB-BF05-5B41152F5BD9}"/>
              </a:ext>
            </a:extLst>
          </p:cNvPr>
          <p:cNvPicPr>
            <a:picLocks noChangeAspect="1"/>
          </p:cNvPicPr>
          <p:nvPr/>
        </p:nvPicPr>
        <p:blipFill>
          <a:blip r:embed="rId3"/>
          <a:stretch>
            <a:fillRect/>
          </a:stretch>
        </p:blipFill>
        <p:spPr>
          <a:xfrm>
            <a:off x="285270" y="2358129"/>
            <a:ext cx="2681665" cy="2292489"/>
          </a:xfrm>
          <a:prstGeom prst="rect">
            <a:avLst/>
          </a:prstGeom>
          <a:effectLst>
            <a:outerShdw blurRad="50800" dist="50800" dir="5400000" algn="ctr" rotWithShape="0">
              <a:schemeClr val="tx1"/>
            </a:outerShdw>
          </a:effectLst>
        </p:spPr>
      </p:pic>
      <p:pic>
        <p:nvPicPr>
          <p:cNvPr id="13" name="Image 12">
            <a:extLst>
              <a:ext uri="{FF2B5EF4-FFF2-40B4-BE49-F238E27FC236}">
                <a16:creationId xmlns:a16="http://schemas.microsoft.com/office/drawing/2014/main" id="{F217C40B-C7BA-475F-9735-2E3B0255CA29}"/>
              </a:ext>
            </a:extLst>
          </p:cNvPr>
          <p:cNvPicPr>
            <a:picLocks noChangeAspect="1"/>
          </p:cNvPicPr>
          <p:nvPr/>
        </p:nvPicPr>
        <p:blipFill>
          <a:blip r:embed="rId4"/>
          <a:stretch>
            <a:fillRect/>
          </a:stretch>
        </p:blipFill>
        <p:spPr>
          <a:xfrm>
            <a:off x="1716103" y="3504373"/>
            <a:ext cx="2979906" cy="2466010"/>
          </a:xfrm>
          <a:prstGeom prst="rect">
            <a:avLst/>
          </a:prstGeom>
          <a:effectLst>
            <a:outerShdw blurRad="50800" dist="50800" dir="5400000" algn="ctr" rotWithShape="0">
              <a:schemeClr val="tx1"/>
            </a:outerShdw>
          </a:effectLst>
        </p:spPr>
      </p:pic>
      <p:pic>
        <p:nvPicPr>
          <p:cNvPr id="14" name="Image 13">
            <a:extLst>
              <a:ext uri="{FF2B5EF4-FFF2-40B4-BE49-F238E27FC236}">
                <a16:creationId xmlns:a16="http://schemas.microsoft.com/office/drawing/2014/main" id="{4295ED20-9A64-4633-A40A-26C257E4F976}"/>
              </a:ext>
            </a:extLst>
          </p:cNvPr>
          <p:cNvPicPr>
            <a:picLocks noChangeAspect="1"/>
          </p:cNvPicPr>
          <p:nvPr/>
        </p:nvPicPr>
        <p:blipFill>
          <a:blip r:embed="rId5"/>
          <a:stretch>
            <a:fillRect/>
          </a:stretch>
        </p:blipFill>
        <p:spPr>
          <a:xfrm>
            <a:off x="3959158" y="4390789"/>
            <a:ext cx="2519464" cy="2369907"/>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36650605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a:t>Horizontal and vertical </a:t>
            </a:r>
            <a:r>
              <a:rPr lang="fr-FR" b="1" dirty="0" err="1"/>
              <a:t>scraping</a:t>
            </a:r>
            <a:endParaRPr lang="fr-FR" b="1" dirty="0"/>
          </a:p>
        </p:txBody>
      </p:sp>
      <p:pic>
        <p:nvPicPr>
          <p:cNvPr id="4" name="Image 3">
            <a:extLst>
              <a:ext uri="{FF2B5EF4-FFF2-40B4-BE49-F238E27FC236}">
                <a16:creationId xmlns:a16="http://schemas.microsoft.com/office/drawing/2014/main" id="{C6209685-73BF-484F-BAA1-AB7DFFA82F90}"/>
              </a:ext>
            </a:extLst>
          </p:cNvPr>
          <p:cNvPicPr>
            <a:picLocks noChangeAspect="1"/>
          </p:cNvPicPr>
          <p:nvPr/>
        </p:nvPicPr>
        <p:blipFill>
          <a:blip r:embed="rId2"/>
          <a:stretch>
            <a:fillRect/>
          </a:stretch>
        </p:blipFill>
        <p:spPr>
          <a:xfrm>
            <a:off x="544748" y="1614276"/>
            <a:ext cx="10515600" cy="5026563"/>
          </a:xfrm>
          <a:prstGeom prst="rect">
            <a:avLst/>
          </a:prstGeom>
        </p:spPr>
      </p:pic>
      <p:sp>
        <p:nvSpPr>
          <p:cNvPr id="5" name="ZoneTexte 4">
            <a:extLst>
              <a:ext uri="{FF2B5EF4-FFF2-40B4-BE49-F238E27FC236}">
                <a16:creationId xmlns:a16="http://schemas.microsoft.com/office/drawing/2014/main" id="{8C7D4977-AD97-4714-937B-D3F52DF54F4F}"/>
              </a:ext>
            </a:extLst>
          </p:cNvPr>
          <p:cNvSpPr txBox="1"/>
          <p:nvPr/>
        </p:nvSpPr>
        <p:spPr>
          <a:xfrm>
            <a:off x="3813243" y="933855"/>
            <a:ext cx="5535038" cy="369332"/>
          </a:xfrm>
          <a:prstGeom prst="rect">
            <a:avLst/>
          </a:prstGeom>
          <a:noFill/>
        </p:spPr>
        <p:txBody>
          <a:bodyPr wrap="square" rtlCol="0">
            <a:spAutoFit/>
          </a:bodyPr>
          <a:lstStyle/>
          <a:p>
            <a:pPr algn="ctr"/>
            <a:r>
              <a:rPr lang="fr-FR" dirty="0"/>
              <a:t>Write a new Python </a:t>
            </a:r>
            <a:r>
              <a:rPr lang="fr-FR" dirty="0" err="1"/>
              <a:t>programm</a:t>
            </a:r>
            <a:r>
              <a:rPr lang="fr-FR" dirty="0"/>
              <a:t> </a:t>
            </a:r>
            <a:r>
              <a:rPr lang="fr-FR" dirty="0" err="1"/>
              <a:t>named</a:t>
            </a:r>
            <a:r>
              <a:rPr lang="fr-FR" dirty="0"/>
              <a:t> ‘basic3.py’ </a:t>
            </a:r>
          </a:p>
        </p:txBody>
      </p:sp>
    </p:spTree>
    <p:extLst>
      <p:ext uri="{BB962C8B-B14F-4D97-AF65-F5344CB8AC3E}">
        <p14:creationId xmlns:p14="http://schemas.microsoft.com/office/powerpoint/2010/main" val="3979595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a:t>Horizontal and vertical </a:t>
            </a:r>
            <a:r>
              <a:rPr lang="fr-FR" b="1" dirty="0" err="1"/>
              <a:t>scraping</a:t>
            </a:r>
            <a:endParaRPr lang="fr-FR" b="1" dirty="0"/>
          </a:p>
        </p:txBody>
      </p:sp>
      <p:sp>
        <p:nvSpPr>
          <p:cNvPr id="5" name="ZoneTexte 4">
            <a:extLst>
              <a:ext uri="{FF2B5EF4-FFF2-40B4-BE49-F238E27FC236}">
                <a16:creationId xmlns:a16="http://schemas.microsoft.com/office/drawing/2014/main" id="{8C7D4977-AD97-4714-937B-D3F52DF54F4F}"/>
              </a:ext>
            </a:extLst>
          </p:cNvPr>
          <p:cNvSpPr txBox="1"/>
          <p:nvPr/>
        </p:nvSpPr>
        <p:spPr>
          <a:xfrm>
            <a:off x="2969368" y="780339"/>
            <a:ext cx="6253264" cy="369332"/>
          </a:xfrm>
          <a:prstGeom prst="rect">
            <a:avLst/>
          </a:prstGeom>
          <a:noFill/>
        </p:spPr>
        <p:txBody>
          <a:bodyPr wrap="square" rtlCol="0">
            <a:spAutoFit/>
          </a:bodyPr>
          <a:lstStyle/>
          <a:p>
            <a:pPr algn="ctr"/>
            <a:r>
              <a:rPr lang="fr-FR" dirty="0"/>
              <a:t>Basic3.py uses </a:t>
            </a:r>
            <a:r>
              <a:rPr lang="fr-FR" dirty="0" err="1"/>
              <a:t>Reports_List.asc</a:t>
            </a:r>
            <a:r>
              <a:rPr lang="fr-FR" dirty="0"/>
              <a:t> to </a:t>
            </a:r>
            <a:r>
              <a:rPr lang="fr-FR" dirty="0" err="1"/>
              <a:t>scrape</a:t>
            </a:r>
            <a:r>
              <a:rPr lang="fr-FR" dirty="0"/>
              <a:t> and sets </a:t>
            </a:r>
            <a:r>
              <a:rPr lang="fr-FR" dirty="0">
                <a:solidFill>
                  <a:srgbClr val="FF0000"/>
                </a:solidFill>
              </a:rPr>
              <a:t>new items   </a:t>
            </a:r>
          </a:p>
        </p:txBody>
      </p:sp>
      <p:sp>
        <p:nvSpPr>
          <p:cNvPr id="2" name="Rectangle 1">
            <a:extLst>
              <a:ext uri="{FF2B5EF4-FFF2-40B4-BE49-F238E27FC236}">
                <a16:creationId xmlns:a16="http://schemas.microsoft.com/office/drawing/2014/main" id="{4CFE1E0D-13C8-4D10-AD90-022F7EE44A01}"/>
              </a:ext>
            </a:extLst>
          </p:cNvPr>
          <p:cNvSpPr/>
          <p:nvPr/>
        </p:nvSpPr>
        <p:spPr>
          <a:xfrm>
            <a:off x="838200" y="1232309"/>
            <a:ext cx="8965660" cy="5262979"/>
          </a:xfrm>
          <a:prstGeom prst="rect">
            <a:avLst/>
          </a:prstGeom>
        </p:spPr>
        <p:txBody>
          <a:bodyPr wrap="square">
            <a:spAutoFit/>
          </a:bodyPr>
          <a:lstStyle/>
          <a:p>
            <a:r>
              <a:rPr lang="fr-FR" sz="1200" dirty="0"/>
              <a:t># -*- </a:t>
            </a:r>
            <a:r>
              <a:rPr lang="fr-FR" sz="1200" dirty="0" err="1"/>
              <a:t>coding</a:t>
            </a:r>
            <a:r>
              <a:rPr lang="fr-FR" sz="1200" dirty="0"/>
              <a:t>: utf-8 -*-</a:t>
            </a:r>
          </a:p>
          <a:p>
            <a:r>
              <a:rPr lang="fr-FR" sz="1200" dirty="0"/>
              <a:t>import </a:t>
            </a:r>
            <a:r>
              <a:rPr lang="fr-FR" sz="1200" dirty="0" err="1"/>
              <a:t>scrapy</a:t>
            </a:r>
            <a:endParaRPr lang="fr-FR" sz="1200" dirty="0"/>
          </a:p>
          <a:p>
            <a:r>
              <a:rPr lang="fr-FR" sz="1200" dirty="0" err="1"/>
              <a:t>from</a:t>
            </a:r>
            <a:r>
              <a:rPr lang="fr-FR" sz="1200" dirty="0"/>
              <a:t> </a:t>
            </a:r>
            <a:r>
              <a:rPr lang="fr-FR" sz="1200" dirty="0" err="1"/>
              <a:t>Exodus.items</a:t>
            </a:r>
            <a:r>
              <a:rPr lang="fr-FR" sz="1200" dirty="0"/>
              <a:t> import </a:t>
            </a:r>
            <a:r>
              <a:rPr lang="fr-FR" sz="1200" dirty="0" err="1"/>
              <a:t>ExodusItem</a:t>
            </a:r>
            <a:endParaRPr lang="fr-FR" sz="1200" dirty="0"/>
          </a:p>
          <a:p>
            <a:endParaRPr lang="fr-FR" sz="1200" dirty="0"/>
          </a:p>
          <a:p>
            <a:r>
              <a:rPr lang="fr-FR" sz="1200" dirty="0"/>
              <a:t>class </a:t>
            </a:r>
            <a:r>
              <a:rPr lang="fr-FR" sz="1200" dirty="0" err="1"/>
              <a:t>BasicSpider</a:t>
            </a:r>
            <a:r>
              <a:rPr lang="fr-FR" sz="1200" dirty="0"/>
              <a:t>(</a:t>
            </a:r>
            <a:r>
              <a:rPr lang="fr-FR" sz="1200" dirty="0" err="1"/>
              <a:t>scrapy.Spider</a:t>
            </a:r>
            <a:r>
              <a:rPr lang="fr-FR" sz="1200" dirty="0"/>
              <a:t>):</a:t>
            </a:r>
          </a:p>
          <a:p>
            <a:r>
              <a:rPr lang="fr-FR" sz="1200" dirty="0"/>
              <a:t>    </a:t>
            </a:r>
            <a:r>
              <a:rPr lang="fr-FR" sz="1200" dirty="0" err="1"/>
              <a:t>name</a:t>
            </a:r>
            <a:r>
              <a:rPr lang="fr-FR" sz="1200" dirty="0"/>
              <a:t> = 'basic3'</a:t>
            </a:r>
          </a:p>
          <a:p>
            <a:r>
              <a:rPr lang="fr-FR" sz="1200" dirty="0"/>
              <a:t>    </a:t>
            </a:r>
            <a:r>
              <a:rPr lang="fr-FR" sz="1200" dirty="0" err="1"/>
              <a:t>allowed_domains</a:t>
            </a:r>
            <a:r>
              <a:rPr lang="fr-FR" sz="1200" dirty="0"/>
              <a:t> = ['web']</a:t>
            </a:r>
          </a:p>
          <a:p>
            <a:r>
              <a:rPr lang="fr-FR" sz="1200" dirty="0"/>
              <a:t>    </a:t>
            </a:r>
            <a:r>
              <a:rPr lang="fr-FR" sz="1200" dirty="0" err="1"/>
              <a:t>start_urls</a:t>
            </a:r>
            <a:r>
              <a:rPr lang="fr-FR" sz="1200" dirty="0"/>
              <a:t> = [</a:t>
            </a:r>
            <a:r>
              <a:rPr lang="fr-FR" sz="1200" dirty="0" err="1"/>
              <a:t>i.strip</a:t>
            </a:r>
            <a:r>
              <a:rPr lang="fr-FR" sz="1200" dirty="0"/>
              <a:t>() for i in open("C://Exodus//Exodus//Reports_List.asc").readlines()]</a:t>
            </a:r>
          </a:p>
          <a:p>
            <a:endParaRPr lang="fr-FR" sz="1200" dirty="0"/>
          </a:p>
          <a:p>
            <a:r>
              <a:rPr lang="fr-FR" sz="1200" dirty="0"/>
              <a:t>    </a:t>
            </a:r>
            <a:r>
              <a:rPr lang="fr-FR" sz="1200" dirty="0" err="1"/>
              <a:t>def</a:t>
            </a:r>
            <a:r>
              <a:rPr lang="fr-FR" sz="1200" dirty="0"/>
              <a:t> parse(self, </a:t>
            </a:r>
            <a:r>
              <a:rPr lang="fr-FR" sz="1200" dirty="0" err="1"/>
              <a:t>response</a:t>
            </a:r>
            <a:r>
              <a:rPr lang="fr-FR" sz="1200" dirty="0"/>
              <a:t>):</a:t>
            </a:r>
          </a:p>
          <a:p>
            <a:r>
              <a:rPr lang="fr-FR" sz="1200" dirty="0"/>
              <a:t>        item = </a:t>
            </a:r>
            <a:r>
              <a:rPr lang="fr-FR" sz="1200" dirty="0" err="1"/>
              <a:t>ExodusItem</a:t>
            </a:r>
            <a:r>
              <a:rPr lang="fr-FR" sz="1200" dirty="0"/>
              <a:t>()</a:t>
            </a:r>
          </a:p>
          <a:p>
            <a:r>
              <a:rPr lang="fr-FR" sz="1200" dirty="0"/>
              <a:t>        item['url'] = response.url</a:t>
            </a:r>
          </a:p>
          <a:p>
            <a:r>
              <a:rPr lang="fr-FR" sz="1200" dirty="0"/>
              <a:t>        item['</a:t>
            </a:r>
            <a:r>
              <a:rPr lang="fr-FR" sz="1200" dirty="0" err="1"/>
              <a:t>App_Name</a:t>
            </a:r>
            <a:r>
              <a:rPr lang="fr-FR" sz="1200" dirty="0"/>
              <a:t>']= </a:t>
            </a:r>
            <a:r>
              <a:rPr lang="fr-FR" sz="1200" dirty="0" err="1"/>
              <a:t>response.xpath</a:t>
            </a:r>
            <a:r>
              <a:rPr lang="fr-FR" sz="1200" dirty="0"/>
              <a:t>("</a:t>
            </a:r>
            <a:r>
              <a:rPr lang="fr-FR" sz="1200" dirty="0" err="1"/>
              <a:t>normalize-space</a:t>
            </a:r>
            <a:r>
              <a:rPr lang="fr-FR" sz="1200" dirty="0"/>
              <a:t>(/html/body/div/div[1]/div[2]/h1/</a:t>
            </a:r>
            <a:r>
              <a:rPr lang="fr-FR" sz="1200" dirty="0" err="1"/>
              <a:t>text</a:t>
            </a:r>
            <a:r>
              <a:rPr lang="fr-FR" sz="1200" dirty="0"/>
              <a:t>())").</a:t>
            </a:r>
            <a:r>
              <a:rPr lang="fr-FR" sz="1200" dirty="0" err="1"/>
              <a:t>extract</a:t>
            </a:r>
            <a:r>
              <a:rPr lang="fr-FR" sz="1200" dirty="0"/>
              <a:t>()</a:t>
            </a:r>
          </a:p>
          <a:p>
            <a:r>
              <a:rPr lang="fr-FR" sz="1200" dirty="0"/>
              <a:t>        item['App_Version1']= </a:t>
            </a:r>
            <a:r>
              <a:rPr lang="fr-FR" sz="1200" dirty="0" err="1"/>
              <a:t>response.xpath</a:t>
            </a:r>
            <a:r>
              <a:rPr lang="fr-FR" sz="1200" dirty="0"/>
              <a:t>("/html/body/div/div[3]/div[1]/b/a/</a:t>
            </a:r>
            <a:r>
              <a:rPr lang="fr-FR" sz="1200" dirty="0" err="1"/>
              <a:t>text</a:t>
            </a:r>
            <a:r>
              <a:rPr lang="fr-FR" sz="1200" dirty="0"/>
              <a:t>()").</a:t>
            </a:r>
            <a:r>
              <a:rPr lang="fr-FR" sz="1200" dirty="0" err="1"/>
              <a:t>extract</a:t>
            </a:r>
            <a:r>
              <a:rPr lang="fr-FR" sz="1200" dirty="0"/>
              <a:t>()</a:t>
            </a:r>
          </a:p>
          <a:p>
            <a:r>
              <a:rPr lang="fr-FR" sz="1200" dirty="0"/>
              <a:t>        item['App_Version2']= </a:t>
            </a:r>
            <a:r>
              <a:rPr lang="fr-FR" sz="1200" dirty="0" err="1"/>
              <a:t>response.xpath</a:t>
            </a:r>
            <a:r>
              <a:rPr lang="fr-FR" sz="1200" dirty="0"/>
              <a:t>("/html/body/div/div[3]/div[1]/</a:t>
            </a:r>
            <a:r>
              <a:rPr lang="fr-FR" sz="1200" dirty="0" err="1"/>
              <a:t>text</a:t>
            </a:r>
            <a:r>
              <a:rPr lang="fr-FR" sz="1200" dirty="0"/>
              <a:t>()").re("[^Version\n -]+")</a:t>
            </a:r>
          </a:p>
          <a:p>
            <a:r>
              <a:rPr lang="fr-FR" sz="1200" dirty="0"/>
              <a:t>        item['App_Version3']= </a:t>
            </a:r>
            <a:r>
              <a:rPr lang="fr-FR" sz="1200" dirty="0" err="1"/>
              <a:t>response.xpath</a:t>
            </a:r>
            <a:r>
              <a:rPr lang="fr-FR" sz="1200" dirty="0"/>
              <a:t>("/html/body/div/div[3]/div[1]/</a:t>
            </a:r>
            <a:r>
              <a:rPr lang="fr-FR" sz="1200" dirty="0" err="1"/>
              <a:t>text</a:t>
            </a:r>
            <a:r>
              <a:rPr lang="fr-FR" sz="1200" dirty="0"/>
              <a:t>()[1]").re("[^Version\n -]+")</a:t>
            </a:r>
          </a:p>
          <a:p>
            <a:r>
              <a:rPr lang="fr-FR" sz="1200" dirty="0"/>
              <a:t>        item['</a:t>
            </a:r>
            <a:r>
              <a:rPr lang="fr-FR" sz="1200" dirty="0" err="1"/>
              <a:t>Dev_Name</a:t>
            </a:r>
            <a:r>
              <a:rPr lang="fr-FR" sz="1200" dirty="0"/>
              <a:t>']= </a:t>
            </a:r>
            <a:r>
              <a:rPr lang="fr-FR" sz="1200" dirty="0" err="1"/>
              <a:t>response.xpath</a:t>
            </a:r>
            <a:r>
              <a:rPr lang="fr-FR" sz="1200" dirty="0"/>
              <a:t>("</a:t>
            </a:r>
            <a:r>
              <a:rPr lang="fr-FR" sz="1200" dirty="0" err="1"/>
              <a:t>normalize-space</a:t>
            </a:r>
            <a:r>
              <a:rPr lang="fr-FR" sz="1200" dirty="0"/>
              <a:t>(/html/body/div/div[3]/div[1]/</a:t>
            </a:r>
            <a:r>
              <a:rPr lang="fr-FR" sz="1200" dirty="0" err="1"/>
              <a:t>text</a:t>
            </a:r>
            <a:r>
              <a:rPr lang="fr-FR" sz="1200" dirty="0"/>
              <a:t>()[3])").</a:t>
            </a:r>
            <a:r>
              <a:rPr lang="fr-FR" sz="1200" dirty="0" err="1"/>
              <a:t>extract</a:t>
            </a:r>
            <a:r>
              <a:rPr lang="fr-FR" sz="1200" dirty="0"/>
              <a:t>()</a:t>
            </a:r>
          </a:p>
          <a:p>
            <a:r>
              <a:rPr lang="fr-FR" sz="1200" dirty="0"/>
              <a:t>        item['</a:t>
            </a:r>
            <a:r>
              <a:rPr lang="fr-FR" sz="1200" dirty="0" err="1"/>
              <a:t>App_Downloads</a:t>
            </a:r>
            <a:r>
              <a:rPr lang="fr-FR" sz="1200" dirty="0"/>
              <a:t>']= </a:t>
            </a:r>
            <a:r>
              <a:rPr lang="fr-FR" sz="1200" dirty="0" err="1"/>
              <a:t>response.xpath</a:t>
            </a:r>
            <a:r>
              <a:rPr lang="fr-FR" sz="1200" dirty="0"/>
              <a:t>("</a:t>
            </a:r>
            <a:r>
              <a:rPr lang="fr-FR" sz="1200" dirty="0" err="1"/>
              <a:t>normalize-space</a:t>
            </a:r>
            <a:r>
              <a:rPr lang="fr-FR" sz="1200" dirty="0"/>
              <a:t>(/html/body/div/div[3]/div[1]/</a:t>
            </a:r>
            <a:r>
              <a:rPr lang="fr-FR" sz="1200" dirty="0" err="1"/>
              <a:t>text</a:t>
            </a:r>
            <a:r>
              <a:rPr lang="fr-FR" sz="1200" dirty="0"/>
              <a:t>()[4])").re("[^Téléchargements\xa0: ]+")</a:t>
            </a:r>
          </a:p>
          <a:p>
            <a:r>
              <a:rPr lang="fr-FR" sz="1200" dirty="0"/>
              <a:t>        item['</a:t>
            </a:r>
            <a:r>
              <a:rPr lang="fr-FR" sz="1200" dirty="0" err="1"/>
              <a:t>App_Date</a:t>
            </a:r>
            <a:r>
              <a:rPr lang="fr-FR" sz="1200" dirty="0"/>
              <a:t>']= </a:t>
            </a:r>
            <a:r>
              <a:rPr lang="fr-FR" sz="1200" dirty="0" err="1"/>
              <a:t>response.xpath</a:t>
            </a:r>
            <a:r>
              <a:rPr lang="fr-FR" sz="1200" dirty="0"/>
              <a:t>("</a:t>
            </a:r>
            <a:r>
              <a:rPr lang="fr-FR" sz="1200" dirty="0" err="1"/>
              <a:t>normalize-space</a:t>
            </a:r>
            <a:r>
              <a:rPr lang="fr-FR" sz="1200" dirty="0"/>
              <a:t>(/html/body/div/div[3]/div[1]/</a:t>
            </a:r>
            <a:r>
              <a:rPr lang="fr-FR" sz="1200" dirty="0" err="1"/>
              <a:t>span</a:t>
            </a:r>
            <a:r>
              <a:rPr lang="fr-FR" sz="1200" dirty="0"/>
              <a:t>/</a:t>
            </a:r>
            <a:r>
              <a:rPr lang="fr-FR" sz="1200" dirty="0" err="1"/>
              <a:t>text</a:t>
            </a:r>
            <a:r>
              <a:rPr lang="fr-FR" sz="1200" dirty="0"/>
              <a:t>())").</a:t>
            </a:r>
            <a:r>
              <a:rPr lang="fr-FR" sz="1200" dirty="0" err="1"/>
              <a:t>extract</a:t>
            </a:r>
            <a:r>
              <a:rPr lang="fr-FR" sz="1200" dirty="0"/>
              <a:t>()</a:t>
            </a:r>
          </a:p>
          <a:p>
            <a:r>
              <a:rPr lang="fr-FR" sz="1200" dirty="0"/>
              <a:t>        item['</a:t>
            </a:r>
            <a:r>
              <a:rPr lang="fr-FR" sz="1200" dirty="0" err="1"/>
              <a:t>Google_Play_Link</a:t>
            </a:r>
            <a:r>
              <a:rPr lang="fr-FR" sz="1200" dirty="0"/>
              <a:t>']= </a:t>
            </a:r>
            <a:r>
              <a:rPr lang="fr-FR" sz="1200" dirty="0" err="1"/>
              <a:t>response.xpath</a:t>
            </a:r>
            <a:r>
              <a:rPr lang="fr-FR" sz="1200" dirty="0"/>
              <a:t>("/html/body/div/div[3]/div[2]/a//@href").</a:t>
            </a:r>
            <a:r>
              <a:rPr lang="fr-FR" sz="1200" dirty="0" err="1"/>
              <a:t>extract</a:t>
            </a:r>
            <a:r>
              <a:rPr lang="fr-FR" sz="1200" dirty="0"/>
              <a:t>()</a:t>
            </a:r>
          </a:p>
          <a:p>
            <a:r>
              <a:rPr lang="fr-FR" sz="1200" dirty="0"/>
              <a:t>        item['Tracker_Id1']= </a:t>
            </a:r>
            <a:r>
              <a:rPr lang="fr-FR" sz="1200" dirty="0" err="1"/>
              <a:t>response.xpath</a:t>
            </a:r>
            <a:r>
              <a:rPr lang="fr-FR" sz="1200" dirty="0"/>
              <a:t>("/html/body/div/div[4]/div[2]/p/a").</a:t>
            </a:r>
            <a:r>
              <a:rPr lang="fr-FR" sz="1200" dirty="0" err="1"/>
              <a:t>extract</a:t>
            </a:r>
            <a:r>
              <a:rPr lang="fr-FR" sz="1200" dirty="0"/>
              <a:t>()</a:t>
            </a:r>
          </a:p>
          <a:p>
            <a:r>
              <a:rPr lang="fr-FR" sz="1200" dirty="0"/>
              <a:t>        item['Tracker_Id2']= </a:t>
            </a:r>
            <a:r>
              <a:rPr lang="fr-FR" sz="1200" dirty="0" err="1"/>
              <a:t>response.xpath</a:t>
            </a:r>
            <a:r>
              <a:rPr lang="fr-FR" sz="1200" dirty="0"/>
              <a:t>("/html/body/div/div[4]/div[2]/p/a/@href").</a:t>
            </a:r>
            <a:r>
              <a:rPr lang="fr-FR" sz="1200" dirty="0" err="1"/>
              <a:t>extract</a:t>
            </a:r>
            <a:r>
              <a:rPr lang="fr-FR" sz="1200" dirty="0"/>
              <a:t>()</a:t>
            </a:r>
          </a:p>
          <a:p>
            <a:r>
              <a:rPr lang="fr-FR" sz="1200" dirty="0"/>
              <a:t>        item['Tracker_Id3']= </a:t>
            </a:r>
            <a:r>
              <a:rPr lang="fr-FR" sz="1200" dirty="0" err="1"/>
              <a:t>response.xpath</a:t>
            </a:r>
            <a:r>
              <a:rPr lang="fr-FR" sz="1200" dirty="0"/>
              <a:t>("/html/body/div/div[4]/div[2]/p/a/</a:t>
            </a:r>
            <a:r>
              <a:rPr lang="fr-FR" sz="1200" dirty="0" err="1"/>
              <a:t>text</a:t>
            </a:r>
            <a:r>
              <a:rPr lang="fr-FR" sz="1200" dirty="0"/>
              <a:t>()").</a:t>
            </a:r>
            <a:r>
              <a:rPr lang="fr-FR" sz="1200" dirty="0" err="1"/>
              <a:t>extract</a:t>
            </a:r>
            <a:r>
              <a:rPr lang="fr-FR" sz="1200" dirty="0"/>
              <a:t>()</a:t>
            </a:r>
          </a:p>
          <a:p>
            <a:r>
              <a:rPr lang="fr-FR" sz="1200" dirty="0"/>
              <a:t>        item['Permissions1']= </a:t>
            </a:r>
            <a:r>
              <a:rPr lang="fr-FR" sz="1200" dirty="0" err="1"/>
              <a:t>response.xpath</a:t>
            </a:r>
            <a:r>
              <a:rPr lang="fr-FR" sz="1200" dirty="0"/>
              <a:t>("/html/body/div/div[5]/div[2]/p/</a:t>
            </a:r>
            <a:r>
              <a:rPr lang="fr-FR" sz="1200" dirty="0" err="1"/>
              <a:t>span</a:t>
            </a:r>
            <a:r>
              <a:rPr lang="fr-FR" sz="1200" dirty="0"/>
              <a:t>/</a:t>
            </a:r>
            <a:r>
              <a:rPr lang="fr-FR" sz="1200" dirty="0" err="1"/>
              <a:t>text</a:t>
            </a:r>
            <a:r>
              <a:rPr lang="fr-FR" sz="1200" dirty="0"/>
              <a:t>()").re("[^\n\xa0 -]+")</a:t>
            </a:r>
          </a:p>
          <a:p>
            <a:r>
              <a:rPr lang="fr-FR" sz="1200" dirty="0"/>
              <a:t>        item['Permissions2']= </a:t>
            </a:r>
            <a:r>
              <a:rPr lang="fr-FR" sz="1200" dirty="0" err="1"/>
              <a:t>response.xpath</a:t>
            </a:r>
            <a:r>
              <a:rPr lang="fr-FR" sz="1200" dirty="0"/>
              <a:t>("/html/body/div/div[5]/div[2]/p/</a:t>
            </a:r>
            <a:r>
              <a:rPr lang="fr-FR" sz="1200" dirty="0" err="1"/>
              <a:t>span</a:t>
            </a:r>
            <a:r>
              <a:rPr lang="fr-FR" sz="1200" dirty="0"/>
              <a:t>/</a:t>
            </a:r>
            <a:r>
              <a:rPr lang="fr-FR" sz="1200" dirty="0" err="1"/>
              <a:t>span</a:t>
            </a:r>
            <a:r>
              <a:rPr lang="fr-FR" sz="1200" dirty="0"/>
              <a:t>/</a:t>
            </a:r>
            <a:r>
              <a:rPr lang="fr-FR" sz="1200" dirty="0" err="1"/>
              <a:t>text</a:t>
            </a:r>
            <a:r>
              <a:rPr lang="fr-FR" sz="1200" dirty="0"/>
              <a:t>()").</a:t>
            </a:r>
            <a:r>
              <a:rPr lang="fr-FR" sz="1200" dirty="0" err="1"/>
              <a:t>extract</a:t>
            </a:r>
            <a:r>
              <a:rPr lang="fr-FR" sz="1200" dirty="0"/>
              <a:t>()</a:t>
            </a:r>
          </a:p>
          <a:p>
            <a:r>
              <a:rPr lang="fr-FR" sz="1200" dirty="0"/>
              <a:t>        item['</a:t>
            </a:r>
            <a:r>
              <a:rPr lang="fr-FR" sz="1200" dirty="0" err="1"/>
              <a:t>Dev_Characteristic</a:t>
            </a:r>
            <a:r>
              <a:rPr lang="fr-FR" sz="1200" dirty="0"/>
              <a:t>']= </a:t>
            </a:r>
            <a:r>
              <a:rPr lang="fr-FR" sz="1200" dirty="0" err="1"/>
              <a:t>response.xpath</a:t>
            </a:r>
            <a:r>
              <a:rPr lang="fr-FR" sz="1200" dirty="0"/>
              <a:t>("/html/body/div/div[9]/div[1]/p[2]/</a:t>
            </a:r>
            <a:r>
              <a:rPr lang="fr-FR" sz="1200" dirty="0" err="1"/>
              <a:t>samp</a:t>
            </a:r>
            <a:r>
              <a:rPr lang="fr-FR" sz="1200" dirty="0"/>
              <a:t>/</a:t>
            </a:r>
            <a:r>
              <a:rPr lang="fr-FR" sz="1200" dirty="0" err="1"/>
              <a:t>text</a:t>
            </a:r>
            <a:r>
              <a:rPr lang="fr-FR" sz="1200" dirty="0"/>
              <a:t>()").</a:t>
            </a:r>
            <a:r>
              <a:rPr lang="fr-FR" sz="1200" dirty="0" err="1"/>
              <a:t>extract</a:t>
            </a:r>
            <a:r>
              <a:rPr lang="fr-FR" sz="1200" dirty="0"/>
              <a:t>()</a:t>
            </a:r>
          </a:p>
          <a:p>
            <a:r>
              <a:rPr lang="fr-FR" sz="1200" dirty="0"/>
              <a:t>        item['</a:t>
            </a:r>
            <a:r>
              <a:rPr lang="fr-FR" sz="1200" dirty="0" err="1"/>
              <a:t>More_Information</a:t>
            </a:r>
            <a:r>
              <a:rPr lang="fr-FR" sz="1200" dirty="0"/>
              <a:t>']= </a:t>
            </a:r>
            <a:r>
              <a:rPr lang="fr-FR" sz="1200" dirty="0" err="1"/>
              <a:t>response.xpath</a:t>
            </a:r>
            <a:r>
              <a:rPr lang="fr-FR" sz="1200" dirty="0"/>
              <a:t>("/html/body/div[1]/div[9]/div[2]/div[2]/div/div/div[2]/</a:t>
            </a:r>
            <a:r>
              <a:rPr lang="fr-FR" sz="1200" dirty="0" err="1"/>
              <a:t>ul</a:t>
            </a:r>
            <a:r>
              <a:rPr lang="fr-FR" sz="1200" dirty="0"/>
              <a:t>/li/</a:t>
            </a:r>
            <a:r>
              <a:rPr lang="fr-FR" sz="1200" dirty="0" err="1"/>
              <a:t>samp</a:t>
            </a:r>
            <a:r>
              <a:rPr lang="fr-FR" sz="1200" dirty="0"/>
              <a:t>/</a:t>
            </a:r>
            <a:r>
              <a:rPr lang="fr-FR" sz="1200" dirty="0" err="1"/>
              <a:t>text</a:t>
            </a:r>
            <a:r>
              <a:rPr lang="fr-FR" sz="1200" dirty="0"/>
              <a:t>()").</a:t>
            </a:r>
            <a:r>
              <a:rPr lang="fr-FR" sz="1200" dirty="0" err="1"/>
              <a:t>extract</a:t>
            </a:r>
            <a:r>
              <a:rPr lang="fr-FR" sz="1200" dirty="0"/>
              <a:t>()</a:t>
            </a:r>
          </a:p>
          <a:p>
            <a:r>
              <a:rPr lang="fr-FR" sz="1200" dirty="0"/>
              <a:t>        return item</a:t>
            </a:r>
          </a:p>
        </p:txBody>
      </p:sp>
    </p:spTree>
    <p:extLst>
      <p:ext uri="{BB962C8B-B14F-4D97-AF65-F5344CB8AC3E}">
        <p14:creationId xmlns:p14="http://schemas.microsoft.com/office/powerpoint/2010/main" val="35949090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a:t>Horizontal and vertical </a:t>
            </a:r>
            <a:r>
              <a:rPr lang="fr-FR" b="1" dirty="0" err="1"/>
              <a:t>scraping</a:t>
            </a:r>
            <a:endParaRPr lang="fr-FR" b="1" dirty="0"/>
          </a:p>
        </p:txBody>
      </p:sp>
      <p:sp>
        <p:nvSpPr>
          <p:cNvPr id="5" name="ZoneTexte 4">
            <a:extLst>
              <a:ext uri="{FF2B5EF4-FFF2-40B4-BE49-F238E27FC236}">
                <a16:creationId xmlns:a16="http://schemas.microsoft.com/office/drawing/2014/main" id="{8C7D4977-AD97-4714-937B-D3F52DF54F4F}"/>
              </a:ext>
            </a:extLst>
          </p:cNvPr>
          <p:cNvSpPr txBox="1"/>
          <p:nvPr/>
        </p:nvSpPr>
        <p:spPr>
          <a:xfrm>
            <a:off x="4260714" y="780339"/>
            <a:ext cx="6253264" cy="369332"/>
          </a:xfrm>
          <a:prstGeom prst="rect">
            <a:avLst/>
          </a:prstGeom>
          <a:noFill/>
        </p:spPr>
        <p:txBody>
          <a:bodyPr wrap="square" rtlCol="0">
            <a:spAutoFit/>
          </a:bodyPr>
          <a:lstStyle/>
          <a:p>
            <a:pPr algn="ctr"/>
            <a:r>
              <a:rPr lang="fr-FR" b="1" dirty="0">
                <a:solidFill>
                  <a:srgbClr val="FF0000"/>
                </a:solidFill>
              </a:rPr>
              <a:t>Do not </a:t>
            </a:r>
            <a:r>
              <a:rPr lang="fr-FR" b="1" dirty="0" err="1">
                <a:solidFill>
                  <a:srgbClr val="FF0000"/>
                </a:solidFill>
              </a:rPr>
              <a:t>forget</a:t>
            </a:r>
            <a:r>
              <a:rPr lang="fr-FR" b="1" dirty="0">
                <a:solidFill>
                  <a:srgbClr val="FF0000"/>
                </a:solidFill>
              </a:rPr>
              <a:t> to update the file items.py </a:t>
            </a:r>
            <a:r>
              <a:rPr lang="fr-FR" b="1" dirty="0" err="1">
                <a:solidFill>
                  <a:srgbClr val="FF0000"/>
                </a:solidFill>
              </a:rPr>
              <a:t>with</a:t>
            </a:r>
            <a:r>
              <a:rPr lang="fr-FR" b="1" dirty="0">
                <a:solidFill>
                  <a:srgbClr val="FF0000"/>
                </a:solidFill>
              </a:rPr>
              <a:t> new items :  </a:t>
            </a:r>
          </a:p>
        </p:txBody>
      </p:sp>
      <p:sp>
        <p:nvSpPr>
          <p:cNvPr id="3" name="Rectangle 2">
            <a:extLst>
              <a:ext uri="{FF2B5EF4-FFF2-40B4-BE49-F238E27FC236}">
                <a16:creationId xmlns:a16="http://schemas.microsoft.com/office/drawing/2014/main" id="{A6D7B7CA-8A7B-433E-81B1-DD89895CB8A3}"/>
              </a:ext>
            </a:extLst>
          </p:cNvPr>
          <p:cNvSpPr/>
          <p:nvPr/>
        </p:nvSpPr>
        <p:spPr>
          <a:xfrm>
            <a:off x="682558" y="675439"/>
            <a:ext cx="3422514" cy="6017032"/>
          </a:xfrm>
          <a:prstGeom prst="rect">
            <a:avLst/>
          </a:prstGeom>
          <a:ln>
            <a:solidFill>
              <a:srgbClr val="FF0000"/>
            </a:solidFill>
          </a:ln>
        </p:spPr>
        <p:txBody>
          <a:bodyPr wrap="square">
            <a:spAutoFit/>
          </a:bodyPr>
          <a:lstStyle/>
          <a:p>
            <a:r>
              <a:rPr lang="fr-FR" sz="1100" dirty="0"/>
              <a:t># -*- </a:t>
            </a:r>
            <a:r>
              <a:rPr lang="fr-FR" sz="1100" dirty="0" err="1"/>
              <a:t>coding</a:t>
            </a:r>
            <a:r>
              <a:rPr lang="fr-FR" sz="1100" dirty="0"/>
              <a:t>: utf-8 -*-</a:t>
            </a:r>
          </a:p>
          <a:p>
            <a:endParaRPr lang="fr-FR" sz="1100" dirty="0"/>
          </a:p>
          <a:p>
            <a:r>
              <a:rPr lang="fr-FR" sz="1100" dirty="0"/>
              <a:t># </a:t>
            </a:r>
            <a:r>
              <a:rPr lang="fr-FR" sz="1100" dirty="0" err="1"/>
              <a:t>Define</a:t>
            </a:r>
            <a:r>
              <a:rPr lang="fr-FR" sz="1100" dirty="0"/>
              <a:t> </a:t>
            </a:r>
            <a:r>
              <a:rPr lang="fr-FR" sz="1100" dirty="0" err="1"/>
              <a:t>here</a:t>
            </a:r>
            <a:r>
              <a:rPr lang="fr-FR" sz="1100" dirty="0"/>
              <a:t> the </a:t>
            </a:r>
            <a:r>
              <a:rPr lang="fr-FR" sz="1100" dirty="0" err="1"/>
              <a:t>models</a:t>
            </a:r>
            <a:r>
              <a:rPr lang="fr-FR" sz="1100" dirty="0"/>
              <a:t> for </a:t>
            </a:r>
            <a:r>
              <a:rPr lang="fr-FR" sz="1100" dirty="0" err="1"/>
              <a:t>your</a:t>
            </a:r>
            <a:r>
              <a:rPr lang="fr-FR" sz="1100" dirty="0"/>
              <a:t> </a:t>
            </a:r>
            <a:r>
              <a:rPr lang="fr-FR" sz="1100" dirty="0" err="1"/>
              <a:t>scraped</a:t>
            </a:r>
            <a:r>
              <a:rPr lang="fr-FR" sz="1100" dirty="0"/>
              <a:t> items</a:t>
            </a:r>
          </a:p>
          <a:p>
            <a:r>
              <a:rPr lang="fr-FR" sz="1100" dirty="0"/>
              <a:t>#</a:t>
            </a:r>
          </a:p>
          <a:p>
            <a:r>
              <a:rPr lang="fr-FR" sz="1100" dirty="0"/>
              <a:t># </a:t>
            </a:r>
            <a:r>
              <a:rPr lang="fr-FR" sz="1100" dirty="0" err="1"/>
              <a:t>See</a:t>
            </a:r>
            <a:r>
              <a:rPr lang="fr-FR" sz="1100" dirty="0"/>
              <a:t> documentation in:</a:t>
            </a:r>
          </a:p>
          <a:p>
            <a:r>
              <a:rPr lang="fr-FR" sz="1100" dirty="0"/>
              <a:t># https://docs.scrapy.org/en/latest/topics/items.html</a:t>
            </a:r>
          </a:p>
          <a:p>
            <a:endParaRPr lang="fr-FR" sz="1100" dirty="0"/>
          </a:p>
          <a:p>
            <a:r>
              <a:rPr lang="fr-FR" sz="1100" dirty="0"/>
              <a:t>import </a:t>
            </a:r>
            <a:r>
              <a:rPr lang="fr-FR" sz="1100" dirty="0" err="1"/>
              <a:t>scrapy</a:t>
            </a:r>
            <a:endParaRPr lang="fr-FR" sz="1100" dirty="0"/>
          </a:p>
          <a:p>
            <a:r>
              <a:rPr lang="fr-FR" sz="1100" dirty="0" err="1"/>
              <a:t>from</a:t>
            </a:r>
            <a:r>
              <a:rPr lang="fr-FR" sz="1100" dirty="0"/>
              <a:t> </a:t>
            </a:r>
            <a:r>
              <a:rPr lang="fr-FR" sz="1100" dirty="0" err="1"/>
              <a:t>scrapy.item</a:t>
            </a:r>
            <a:r>
              <a:rPr lang="fr-FR" sz="1100" dirty="0"/>
              <a:t> import Item, Field</a:t>
            </a:r>
          </a:p>
          <a:p>
            <a:endParaRPr lang="fr-FR" sz="1100" dirty="0"/>
          </a:p>
          <a:p>
            <a:r>
              <a:rPr lang="fr-FR" sz="1100" dirty="0"/>
              <a:t>class </a:t>
            </a:r>
            <a:r>
              <a:rPr lang="fr-FR" sz="1100" dirty="0" err="1"/>
              <a:t>ExodusItem</a:t>
            </a:r>
            <a:r>
              <a:rPr lang="fr-FR" sz="1100" dirty="0"/>
              <a:t>(Item):</a:t>
            </a:r>
          </a:p>
          <a:p>
            <a:r>
              <a:rPr lang="fr-FR" sz="1100" dirty="0"/>
              <a:t>    # </a:t>
            </a:r>
            <a:r>
              <a:rPr lang="fr-FR" sz="1100" dirty="0" err="1"/>
              <a:t>Primary</a:t>
            </a:r>
            <a:r>
              <a:rPr lang="fr-FR" sz="1100" dirty="0"/>
              <a:t> </a:t>
            </a:r>
            <a:r>
              <a:rPr lang="fr-FR" sz="1100" dirty="0" err="1"/>
              <a:t>fields</a:t>
            </a:r>
            <a:endParaRPr lang="fr-FR" sz="1100" dirty="0"/>
          </a:p>
          <a:p>
            <a:r>
              <a:rPr lang="fr-FR" sz="1100" dirty="0"/>
              <a:t>    </a:t>
            </a:r>
            <a:r>
              <a:rPr lang="fr-FR" sz="1100" dirty="0" err="1"/>
              <a:t>appname</a:t>
            </a:r>
            <a:r>
              <a:rPr lang="fr-FR" sz="1100" dirty="0"/>
              <a:t> = Field()        </a:t>
            </a:r>
          </a:p>
          <a:p>
            <a:r>
              <a:rPr lang="fr-FR" sz="1100" dirty="0"/>
              <a:t>    </a:t>
            </a:r>
            <a:r>
              <a:rPr lang="fr-FR" sz="1100" dirty="0" err="1"/>
              <a:t>App_Name</a:t>
            </a:r>
            <a:r>
              <a:rPr lang="fr-FR" sz="1100" dirty="0"/>
              <a:t> = Field()</a:t>
            </a:r>
          </a:p>
          <a:p>
            <a:r>
              <a:rPr lang="fr-FR" sz="1100" dirty="0"/>
              <a:t>    App_Version1 = Field()</a:t>
            </a:r>
          </a:p>
          <a:p>
            <a:r>
              <a:rPr lang="fr-FR" sz="1100" dirty="0"/>
              <a:t>    App_Version2 = Field()</a:t>
            </a:r>
          </a:p>
          <a:p>
            <a:r>
              <a:rPr lang="fr-FR" sz="1100" dirty="0"/>
              <a:t>    App_Version3 = Field()</a:t>
            </a:r>
          </a:p>
          <a:p>
            <a:r>
              <a:rPr lang="fr-FR" sz="1100" dirty="0"/>
              <a:t>    </a:t>
            </a:r>
            <a:r>
              <a:rPr lang="fr-FR" sz="1100" dirty="0" err="1"/>
              <a:t>Dev_Name</a:t>
            </a:r>
            <a:r>
              <a:rPr lang="fr-FR" sz="1100" dirty="0"/>
              <a:t> = Field()</a:t>
            </a:r>
          </a:p>
          <a:p>
            <a:r>
              <a:rPr lang="fr-FR" sz="1100" dirty="0"/>
              <a:t>    </a:t>
            </a:r>
            <a:r>
              <a:rPr lang="fr-FR" sz="1100" dirty="0" err="1"/>
              <a:t>App_Downloads</a:t>
            </a:r>
            <a:r>
              <a:rPr lang="fr-FR" sz="1100" dirty="0"/>
              <a:t> = Field()</a:t>
            </a:r>
          </a:p>
          <a:p>
            <a:r>
              <a:rPr lang="fr-FR" sz="1100" dirty="0"/>
              <a:t>    </a:t>
            </a:r>
            <a:r>
              <a:rPr lang="fr-FR" sz="1100" dirty="0" err="1"/>
              <a:t>App_Date</a:t>
            </a:r>
            <a:r>
              <a:rPr lang="fr-FR" sz="1100" dirty="0"/>
              <a:t> = Field()</a:t>
            </a:r>
          </a:p>
          <a:p>
            <a:r>
              <a:rPr lang="fr-FR" sz="1100" dirty="0"/>
              <a:t>    </a:t>
            </a:r>
            <a:r>
              <a:rPr lang="fr-FR" sz="1100" dirty="0" err="1"/>
              <a:t>Google_Play_Link</a:t>
            </a:r>
            <a:r>
              <a:rPr lang="fr-FR" sz="1100" dirty="0"/>
              <a:t> = Field()</a:t>
            </a:r>
          </a:p>
          <a:p>
            <a:r>
              <a:rPr lang="fr-FR" sz="1100" dirty="0"/>
              <a:t>    Tracker_Id1 = Field()</a:t>
            </a:r>
          </a:p>
          <a:p>
            <a:r>
              <a:rPr lang="fr-FR" sz="1100" dirty="0"/>
              <a:t>    Tracker_Id2 = Field()</a:t>
            </a:r>
          </a:p>
          <a:p>
            <a:r>
              <a:rPr lang="fr-FR" sz="1100" dirty="0"/>
              <a:t>    Tracker_Id3 = Field()</a:t>
            </a:r>
          </a:p>
          <a:p>
            <a:r>
              <a:rPr lang="fr-FR" sz="1100" dirty="0"/>
              <a:t>    Permissions1 = Field()</a:t>
            </a:r>
          </a:p>
          <a:p>
            <a:r>
              <a:rPr lang="fr-FR" sz="1100" dirty="0"/>
              <a:t>    Permissions2 = Field()</a:t>
            </a:r>
          </a:p>
          <a:p>
            <a:r>
              <a:rPr lang="fr-FR" sz="1100" dirty="0"/>
              <a:t>    </a:t>
            </a:r>
            <a:r>
              <a:rPr lang="fr-FR" sz="1100" dirty="0" err="1"/>
              <a:t>Dev_Characteristic</a:t>
            </a:r>
            <a:r>
              <a:rPr lang="fr-FR" sz="1100" dirty="0"/>
              <a:t> = Field() </a:t>
            </a:r>
          </a:p>
          <a:p>
            <a:r>
              <a:rPr lang="fr-FR" sz="1100" dirty="0"/>
              <a:t>    </a:t>
            </a:r>
            <a:r>
              <a:rPr lang="fr-FR" sz="1100" dirty="0" err="1"/>
              <a:t>More_Information</a:t>
            </a:r>
            <a:r>
              <a:rPr lang="fr-FR" sz="1100" dirty="0"/>
              <a:t> = Field()</a:t>
            </a:r>
          </a:p>
          <a:p>
            <a:endParaRPr lang="fr-FR" sz="1100" dirty="0"/>
          </a:p>
          <a:p>
            <a:r>
              <a:rPr lang="fr-FR" sz="1100" dirty="0"/>
              <a:t>    # </a:t>
            </a:r>
            <a:r>
              <a:rPr lang="fr-FR" sz="1100" dirty="0" err="1"/>
              <a:t>Housekeeping</a:t>
            </a:r>
            <a:r>
              <a:rPr lang="fr-FR" sz="1100" dirty="0"/>
              <a:t> </a:t>
            </a:r>
            <a:r>
              <a:rPr lang="fr-FR" sz="1100" dirty="0" err="1"/>
              <a:t>fields</a:t>
            </a:r>
            <a:endParaRPr lang="fr-FR" sz="1100" dirty="0"/>
          </a:p>
          <a:p>
            <a:r>
              <a:rPr lang="fr-FR" sz="1100" dirty="0"/>
              <a:t>    #</a:t>
            </a:r>
            <a:r>
              <a:rPr lang="fr-FR" sz="1100" dirty="0" err="1"/>
              <a:t>scrapingdate</a:t>
            </a:r>
            <a:r>
              <a:rPr lang="fr-FR" sz="1100" dirty="0"/>
              <a:t>= Field()</a:t>
            </a:r>
          </a:p>
          <a:p>
            <a:r>
              <a:rPr lang="fr-FR" sz="1100" dirty="0"/>
              <a:t>    url= Field()</a:t>
            </a:r>
          </a:p>
          <a:p>
            <a:r>
              <a:rPr lang="fr-FR" sz="1100" dirty="0"/>
              <a:t>    #</a:t>
            </a:r>
            <a:r>
              <a:rPr lang="fr-FR" sz="1100" dirty="0" err="1"/>
              <a:t>project</a:t>
            </a:r>
            <a:r>
              <a:rPr lang="fr-FR" sz="1100" dirty="0"/>
              <a:t>= Field()</a:t>
            </a:r>
          </a:p>
          <a:p>
            <a:r>
              <a:rPr lang="fr-FR" sz="1100" dirty="0"/>
              <a:t>    #spider= Field()</a:t>
            </a:r>
          </a:p>
          <a:p>
            <a:r>
              <a:rPr lang="fr-FR" sz="1100" dirty="0"/>
              <a:t>    #server= Field()</a:t>
            </a:r>
          </a:p>
        </p:txBody>
      </p:sp>
      <p:pic>
        <p:nvPicPr>
          <p:cNvPr id="4" name="Image 3">
            <a:extLst>
              <a:ext uri="{FF2B5EF4-FFF2-40B4-BE49-F238E27FC236}">
                <a16:creationId xmlns:a16="http://schemas.microsoft.com/office/drawing/2014/main" id="{C8810F1D-8C22-46E7-BAE2-D795943915A3}"/>
              </a:ext>
            </a:extLst>
          </p:cNvPr>
          <p:cNvPicPr>
            <a:picLocks noChangeAspect="1"/>
          </p:cNvPicPr>
          <p:nvPr/>
        </p:nvPicPr>
        <p:blipFill>
          <a:blip r:embed="rId2"/>
          <a:stretch>
            <a:fillRect/>
          </a:stretch>
        </p:blipFill>
        <p:spPr>
          <a:xfrm>
            <a:off x="5405009" y="1293620"/>
            <a:ext cx="3964673" cy="5398851"/>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21053264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a:t>Horizontal and vertical </a:t>
            </a:r>
            <a:r>
              <a:rPr lang="fr-FR" b="1" dirty="0" err="1"/>
              <a:t>scraping</a:t>
            </a:r>
            <a:endParaRPr lang="fr-FR" b="1" dirty="0"/>
          </a:p>
        </p:txBody>
      </p:sp>
      <p:sp>
        <p:nvSpPr>
          <p:cNvPr id="5" name="ZoneTexte 4">
            <a:extLst>
              <a:ext uri="{FF2B5EF4-FFF2-40B4-BE49-F238E27FC236}">
                <a16:creationId xmlns:a16="http://schemas.microsoft.com/office/drawing/2014/main" id="{8C7D4977-AD97-4714-937B-D3F52DF54F4F}"/>
              </a:ext>
            </a:extLst>
          </p:cNvPr>
          <p:cNvSpPr txBox="1"/>
          <p:nvPr/>
        </p:nvSpPr>
        <p:spPr>
          <a:xfrm>
            <a:off x="3190671" y="935982"/>
            <a:ext cx="6253264" cy="369332"/>
          </a:xfrm>
          <a:prstGeom prst="rect">
            <a:avLst/>
          </a:prstGeom>
          <a:noFill/>
        </p:spPr>
        <p:txBody>
          <a:bodyPr wrap="square" rtlCol="0">
            <a:spAutoFit/>
          </a:bodyPr>
          <a:lstStyle/>
          <a:p>
            <a:pPr algn="ctr"/>
            <a:r>
              <a:rPr lang="fr-FR" b="1" dirty="0" err="1">
                <a:solidFill>
                  <a:srgbClr val="FF0000"/>
                </a:solidFill>
              </a:rPr>
              <a:t>Then</a:t>
            </a:r>
            <a:r>
              <a:rPr lang="fr-FR" b="1" dirty="0">
                <a:solidFill>
                  <a:srgbClr val="FF0000"/>
                </a:solidFill>
              </a:rPr>
              <a:t> run ‘basic3’ and </a:t>
            </a:r>
            <a:r>
              <a:rPr lang="fr-FR" b="1" dirty="0" err="1">
                <a:solidFill>
                  <a:srgbClr val="FF0000"/>
                </a:solidFill>
              </a:rPr>
              <a:t>save</a:t>
            </a:r>
            <a:r>
              <a:rPr lang="fr-FR" b="1" dirty="0">
                <a:solidFill>
                  <a:srgbClr val="FF0000"/>
                </a:solidFill>
              </a:rPr>
              <a:t> data in ‘</a:t>
            </a:r>
            <a:r>
              <a:rPr lang="fr-FR" b="1" dirty="0" err="1">
                <a:solidFill>
                  <a:srgbClr val="FF0000"/>
                </a:solidFill>
              </a:rPr>
              <a:t>resultsdef.json</a:t>
            </a:r>
            <a:r>
              <a:rPr lang="fr-FR" b="1" dirty="0">
                <a:solidFill>
                  <a:srgbClr val="FF0000"/>
                </a:solidFill>
              </a:rPr>
              <a:t>’ :  </a:t>
            </a:r>
          </a:p>
        </p:txBody>
      </p:sp>
      <p:pic>
        <p:nvPicPr>
          <p:cNvPr id="6" name="Image 5">
            <a:extLst>
              <a:ext uri="{FF2B5EF4-FFF2-40B4-BE49-F238E27FC236}">
                <a16:creationId xmlns:a16="http://schemas.microsoft.com/office/drawing/2014/main" id="{7DFA5441-B2D0-4710-BB63-1D61D649C3B0}"/>
              </a:ext>
            </a:extLst>
          </p:cNvPr>
          <p:cNvPicPr>
            <a:picLocks noChangeAspect="1"/>
          </p:cNvPicPr>
          <p:nvPr/>
        </p:nvPicPr>
        <p:blipFill>
          <a:blip r:embed="rId2"/>
          <a:stretch>
            <a:fillRect/>
          </a:stretch>
        </p:blipFill>
        <p:spPr>
          <a:xfrm>
            <a:off x="1450333" y="1883924"/>
            <a:ext cx="6334125" cy="1066800"/>
          </a:xfrm>
          <a:prstGeom prst="rect">
            <a:avLst/>
          </a:prstGeom>
        </p:spPr>
      </p:pic>
      <p:pic>
        <p:nvPicPr>
          <p:cNvPr id="7" name="Image 6">
            <a:extLst>
              <a:ext uri="{FF2B5EF4-FFF2-40B4-BE49-F238E27FC236}">
                <a16:creationId xmlns:a16="http://schemas.microsoft.com/office/drawing/2014/main" id="{173C36AA-C343-4FE1-A900-5A83B5F8F1E4}"/>
              </a:ext>
            </a:extLst>
          </p:cNvPr>
          <p:cNvPicPr>
            <a:picLocks noChangeAspect="1"/>
          </p:cNvPicPr>
          <p:nvPr/>
        </p:nvPicPr>
        <p:blipFill>
          <a:blip r:embed="rId3"/>
          <a:stretch>
            <a:fillRect/>
          </a:stretch>
        </p:blipFill>
        <p:spPr>
          <a:xfrm>
            <a:off x="838200" y="3263450"/>
            <a:ext cx="10321047" cy="3178967"/>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4429552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a:t>Horizontal and vertical </a:t>
            </a:r>
            <a:r>
              <a:rPr lang="fr-FR" b="1" dirty="0" err="1"/>
              <a:t>scraping</a:t>
            </a:r>
            <a:endParaRPr lang="fr-FR" b="1" dirty="0"/>
          </a:p>
        </p:txBody>
      </p:sp>
      <p:sp>
        <p:nvSpPr>
          <p:cNvPr id="5" name="ZoneTexte 4">
            <a:extLst>
              <a:ext uri="{FF2B5EF4-FFF2-40B4-BE49-F238E27FC236}">
                <a16:creationId xmlns:a16="http://schemas.microsoft.com/office/drawing/2014/main" id="{8C7D4977-AD97-4714-937B-D3F52DF54F4F}"/>
              </a:ext>
            </a:extLst>
          </p:cNvPr>
          <p:cNvSpPr txBox="1"/>
          <p:nvPr/>
        </p:nvSpPr>
        <p:spPr>
          <a:xfrm>
            <a:off x="3190671" y="935982"/>
            <a:ext cx="6253264" cy="646331"/>
          </a:xfrm>
          <a:prstGeom prst="rect">
            <a:avLst/>
          </a:prstGeom>
          <a:noFill/>
        </p:spPr>
        <p:txBody>
          <a:bodyPr wrap="square" rtlCol="0">
            <a:spAutoFit/>
          </a:bodyPr>
          <a:lstStyle/>
          <a:p>
            <a:pPr algn="ctr"/>
            <a:r>
              <a:rPr lang="fr-FR" b="1" dirty="0" err="1">
                <a:solidFill>
                  <a:srgbClr val="FF0000"/>
                </a:solidFill>
              </a:rPr>
              <a:t>Now</a:t>
            </a:r>
            <a:r>
              <a:rPr lang="fr-FR" b="1" dirty="0">
                <a:solidFill>
                  <a:srgbClr val="FF0000"/>
                </a:solidFill>
              </a:rPr>
              <a:t>, by </a:t>
            </a:r>
            <a:r>
              <a:rPr lang="fr-FR" b="1" dirty="0" err="1">
                <a:solidFill>
                  <a:srgbClr val="FF0000"/>
                </a:solidFill>
              </a:rPr>
              <a:t>using</a:t>
            </a:r>
            <a:r>
              <a:rPr lang="fr-FR" b="1" dirty="0">
                <a:solidFill>
                  <a:srgbClr val="FF0000"/>
                </a:solidFill>
              </a:rPr>
              <a:t> </a:t>
            </a:r>
            <a:r>
              <a:rPr lang="fr-FR" b="1" dirty="0" err="1">
                <a:solidFill>
                  <a:srgbClr val="FF0000"/>
                </a:solidFill>
              </a:rPr>
              <a:t>Python’s</a:t>
            </a:r>
            <a:r>
              <a:rPr lang="fr-FR" b="1" dirty="0">
                <a:solidFill>
                  <a:srgbClr val="FF0000"/>
                </a:solidFill>
              </a:rPr>
              <a:t> JSON module, </a:t>
            </a:r>
            <a:r>
              <a:rPr lang="fr-FR" b="1" dirty="0" err="1">
                <a:solidFill>
                  <a:srgbClr val="FF0000"/>
                </a:solidFill>
              </a:rPr>
              <a:t>you</a:t>
            </a:r>
            <a:r>
              <a:rPr lang="fr-FR" b="1" dirty="0">
                <a:solidFill>
                  <a:srgbClr val="FF0000"/>
                </a:solidFill>
              </a:rPr>
              <a:t> can </a:t>
            </a:r>
            <a:r>
              <a:rPr lang="fr-FR" b="1" dirty="0" err="1">
                <a:solidFill>
                  <a:srgbClr val="FF0000"/>
                </a:solidFill>
              </a:rPr>
              <a:t>extract</a:t>
            </a:r>
            <a:r>
              <a:rPr lang="fr-FR" b="1" dirty="0">
                <a:solidFill>
                  <a:srgbClr val="FF0000"/>
                </a:solidFill>
              </a:rPr>
              <a:t> </a:t>
            </a:r>
            <a:r>
              <a:rPr lang="fr-FR" b="1" dirty="0" err="1">
                <a:solidFill>
                  <a:srgbClr val="FF0000"/>
                </a:solidFill>
              </a:rPr>
              <a:t>whatever</a:t>
            </a:r>
            <a:r>
              <a:rPr lang="fr-FR" b="1" dirty="0">
                <a:solidFill>
                  <a:srgbClr val="FF0000"/>
                </a:solidFill>
              </a:rPr>
              <a:t> </a:t>
            </a:r>
            <a:r>
              <a:rPr lang="fr-FR" b="1" dirty="0" err="1">
                <a:solidFill>
                  <a:srgbClr val="FF0000"/>
                </a:solidFill>
              </a:rPr>
              <a:t>you</a:t>
            </a:r>
            <a:r>
              <a:rPr lang="fr-FR" b="1" dirty="0">
                <a:solidFill>
                  <a:srgbClr val="FF0000"/>
                </a:solidFill>
              </a:rPr>
              <a:t> </a:t>
            </a:r>
            <a:r>
              <a:rPr lang="fr-FR" b="1" dirty="0" err="1">
                <a:solidFill>
                  <a:srgbClr val="FF0000"/>
                </a:solidFill>
              </a:rPr>
              <a:t>want</a:t>
            </a:r>
            <a:r>
              <a:rPr lang="fr-FR" b="1" dirty="0">
                <a:solidFill>
                  <a:srgbClr val="FF0000"/>
                </a:solidFill>
              </a:rPr>
              <a:t> </a:t>
            </a:r>
            <a:r>
              <a:rPr lang="fr-FR" b="1" dirty="0" err="1">
                <a:solidFill>
                  <a:srgbClr val="FF0000"/>
                </a:solidFill>
              </a:rPr>
              <a:t>from</a:t>
            </a:r>
            <a:r>
              <a:rPr lang="fr-FR" b="1" dirty="0">
                <a:solidFill>
                  <a:srgbClr val="FF0000"/>
                </a:solidFill>
              </a:rPr>
              <a:t> </a:t>
            </a:r>
            <a:r>
              <a:rPr lang="fr-FR" b="1" dirty="0" err="1">
                <a:solidFill>
                  <a:srgbClr val="FF0000"/>
                </a:solidFill>
              </a:rPr>
              <a:t>resultsdef.json</a:t>
            </a:r>
            <a:r>
              <a:rPr lang="fr-FR" b="1" dirty="0">
                <a:solidFill>
                  <a:srgbClr val="FF0000"/>
                </a:solidFill>
              </a:rPr>
              <a:t> :  </a:t>
            </a:r>
          </a:p>
        </p:txBody>
      </p:sp>
      <p:pic>
        <p:nvPicPr>
          <p:cNvPr id="2" name="Image 1">
            <a:extLst>
              <a:ext uri="{FF2B5EF4-FFF2-40B4-BE49-F238E27FC236}">
                <a16:creationId xmlns:a16="http://schemas.microsoft.com/office/drawing/2014/main" id="{F9FF8DD0-8D6F-4ACB-BEF5-3D63336EF56D}"/>
              </a:ext>
            </a:extLst>
          </p:cNvPr>
          <p:cNvPicPr>
            <a:picLocks noChangeAspect="1"/>
          </p:cNvPicPr>
          <p:nvPr/>
        </p:nvPicPr>
        <p:blipFill>
          <a:blip r:embed="rId2"/>
          <a:stretch>
            <a:fillRect/>
          </a:stretch>
        </p:blipFill>
        <p:spPr>
          <a:xfrm>
            <a:off x="1731523" y="1978994"/>
            <a:ext cx="7898860" cy="4356845"/>
          </a:xfrm>
          <a:prstGeom prst="rect">
            <a:avLst/>
          </a:prstGeom>
        </p:spPr>
      </p:pic>
    </p:spTree>
    <p:extLst>
      <p:ext uri="{BB962C8B-B14F-4D97-AF65-F5344CB8AC3E}">
        <p14:creationId xmlns:p14="http://schemas.microsoft.com/office/powerpoint/2010/main" val="28809227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a:t>Horizontal and vertical </a:t>
            </a:r>
            <a:r>
              <a:rPr lang="fr-FR" b="1" dirty="0" err="1"/>
              <a:t>scraping</a:t>
            </a:r>
            <a:endParaRPr lang="fr-FR" b="1" dirty="0"/>
          </a:p>
        </p:txBody>
      </p:sp>
      <p:sp>
        <p:nvSpPr>
          <p:cNvPr id="5" name="ZoneTexte 4">
            <a:extLst>
              <a:ext uri="{FF2B5EF4-FFF2-40B4-BE49-F238E27FC236}">
                <a16:creationId xmlns:a16="http://schemas.microsoft.com/office/drawing/2014/main" id="{8C7D4977-AD97-4714-937B-D3F52DF54F4F}"/>
              </a:ext>
            </a:extLst>
          </p:cNvPr>
          <p:cNvSpPr txBox="1"/>
          <p:nvPr/>
        </p:nvSpPr>
        <p:spPr>
          <a:xfrm>
            <a:off x="3190671" y="935982"/>
            <a:ext cx="6253264" cy="646331"/>
          </a:xfrm>
          <a:prstGeom prst="rect">
            <a:avLst/>
          </a:prstGeom>
          <a:noFill/>
        </p:spPr>
        <p:txBody>
          <a:bodyPr wrap="square" rtlCol="0">
            <a:spAutoFit/>
          </a:bodyPr>
          <a:lstStyle/>
          <a:p>
            <a:pPr algn="ctr"/>
            <a:r>
              <a:rPr lang="fr-FR" b="1" dirty="0" err="1">
                <a:solidFill>
                  <a:srgbClr val="FF0000"/>
                </a:solidFill>
              </a:rPr>
              <a:t>Now</a:t>
            </a:r>
            <a:r>
              <a:rPr lang="fr-FR" b="1" dirty="0">
                <a:solidFill>
                  <a:srgbClr val="FF0000"/>
                </a:solidFill>
              </a:rPr>
              <a:t>, by </a:t>
            </a:r>
            <a:r>
              <a:rPr lang="fr-FR" b="1" dirty="0" err="1">
                <a:solidFill>
                  <a:srgbClr val="FF0000"/>
                </a:solidFill>
              </a:rPr>
              <a:t>using</a:t>
            </a:r>
            <a:r>
              <a:rPr lang="fr-FR" b="1" dirty="0">
                <a:solidFill>
                  <a:srgbClr val="FF0000"/>
                </a:solidFill>
              </a:rPr>
              <a:t> </a:t>
            </a:r>
            <a:r>
              <a:rPr lang="fr-FR" b="1" dirty="0" err="1">
                <a:solidFill>
                  <a:srgbClr val="FF0000"/>
                </a:solidFill>
              </a:rPr>
              <a:t>Python’s</a:t>
            </a:r>
            <a:r>
              <a:rPr lang="fr-FR" b="1" dirty="0">
                <a:solidFill>
                  <a:srgbClr val="FF0000"/>
                </a:solidFill>
              </a:rPr>
              <a:t> JSON module, </a:t>
            </a:r>
            <a:r>
              <a:rPr lang="fr-FR" b="1" dirty="0" err="1">
                <a:solidFill>
                  <a:srgbClr val="FF0000"/>
                </a:solidFill>
              </a:rPr>
              <a:t>you</a:t>
            </a:r>
            <a:r>
              <a:rPr lang="fr-FR" b="1" dirty="0">
                <a:solidFill>
                  <a:srgbClr val="FF0000"/>
                </a:solidFill>
              </a:rPr>
              <a:t> can </a:t>
            </a:r>
            <a:r>
              <a:rPr lang="fr-FR" b="1" dirty="0" err="1">
                <a:solidFill>
                  <a:srgbClr val="FF0000"/>
                </a:solidFill>
              </a:rPr>
              <a:t>extract</a:t>
            </a:r>
            <a:r>
              <a:rPr lang="fr-FR" b="1" dirty="0">
                <a:solidFill>
                  <a:srgbClr val="FF0000"/>
                </a:solidFill>
              </a:rPr>
              <a:t> </a:t>
            </a:r>
            <a:r>
              <a:rPr lang="fr-FR" b="1" dirty="0" err="1">
                <a:solidFill>
                  <a:srgbClr val="FF0000"/>
                </a:solidFill>
              </a:rPr>
              <a:t>whatever</a:t>
            </a:r>
            <a:r>
              <a:rPr lang="fr-FR" b="1" dirty="0">
                <a:solidFill>
                  <a:srgbClr val="FF0000"/>
                </a:solidFill>
              </a:rPr>
              <a:t> </a:t>
            </a:r>
            <a:r>
              <a:rPr lang="fr-FR" b="1" dirty="0" err="1">
                <a:solidFill>
                  <a:srgbClr val="FF0000"/>
                </a:solidFill>
              </a:rPr>
              <a:t>you</a:t>
            </a:r>
            <a:r>
              <a:rPr lang="fr-FR" b="1" dirty="0">
                <a:solidFill>
                  <a:srgbClr val="FF0000"/>
                </a:solidFill>
              </a:rPr>
              <a:t> </a:t>
            </a:r>
            <a:r>
              <a:rPr lang="fr-FR" b="1" dirty="0" err="1">
                <a:solidFill>
                  <a:srgbClr val="FF0000"/>
                </a:solidFill>
              </a:rPr>
              <a:t>want</a:t>
            </a:r>
            <a:r>
              <a:rPr lang="fr-FR" b="1" dirty="0">
                <a:solidFill>
                  <a:srgbClr val="FF0000"/>
                </a:solidFill>
              </a:rPr>
              <a:t> </a:t>
            </a:r>
            <a:r>
              <a:rPr lang="fr-FR" b="1" dirty="0" err="1">
                <a:solidFill>
                  <a:srgbClr val="FF0000"/>
                </a:solidFill>
              </a:rPr>
              <a:t>from</a:t>
            </a:r>
            <a:r>
              <a:rPr lang="fr-FR" b="1" dirty="0">
                <a:solidFill>
                  <a:srgbClr val="FF0000"/>
                </a:solidFill>
              </a:rPr>
              <a:t> </a:t>
            </a:r>
            <a:r>
              <a:rPr lang="fr-FR" b="1" dirty="0" err="1">
                <a:solidFill>
                  <a:srgbClr val="FF0000"/>
                </a:solidFill>
              </a:rPr>
              <a:t>resultsdef.json</a:t>
            </a:r>
            <a:r>
              <a:rPr lang="fr-FR" b="1" dirty="0">
                <a:solidFill>
                  <a:srgbClr val="FF0000"/>
                </a:solidFill>
              </a:rPr>
              <a:t> :  </a:t>
            </a:r>
          </a:p>
        </p:txBody>
      </p:sp>
      <p:sp>
        <p:nvSpPr>
          <p:cNvPr id="3" name="Rectangle 2">
            <a:extLst>
              <a:ext uri="{FF2B5EF4-FFF2-40B4-BE49-F238E27FC236}">
                <a16:creationId xmlns:a16="http://schemas.microsoft.com/office/drawing/2014/main" id="{0F0E219C-9125-4872-A7FD-8E4BBB4E6A87}"/>
              </a:ext>
            </a:extLst>
          </p:cNvPr>
          <p:cNvSpPr/>
          <p:nvPr/>
        </p:nvSpPr>
        <p:spPr>
          <a:xfrm>
            <a:off x="1180290" y="2125257"/>
            <a:ext cx="6096000" cy="3970318"/>
          </a:xfrm>
          <a:prstGeom prst="rect">
            <a:avLst/>
          </a:prstGeom>
          <a:ln>
            <a:solidFill>
              <a:srgbClr val="FF0000"/>
            </a:solidFill>
          </a:ln>
        </p:spPr>
        <p:txBody>
          <a:bodyPr>
            <a:spAutoFit/>
          </a:bodyPr>
          <a:lstStyle/>
          <a:p>
            <a:r>
              <a:rPr lang="fr-FR" sz="1400" dirty="0"/>
              <a:t>import </a:t>
            </a:r>
            <a:r>
              <a:rPr lang="fr-FR" sz="1400" dirty="0" err="1"/>
              <a:t>json</a:t>
            </a:r>
            <a:endParaRPr lang="fr-FR" sz="1400" dirty="0"/>
          </a:p>
          <a:p>
            <a:r>
              <a:rPr lang="fr-FR" sz="1400" dirty="0" err="1"/>
              <a:t>with</a:t>
            </a:r>
            <a:r>
              <a:rPr lang="fr-FR" sz="1400" dirty="0"/>
              <a:t> open('C:\\Exodus\\Exodus\\</a:t>
            </a:r>
            <a:r>
              <a:rPr lang="fr-FR" sz="1400" dirty="0" err="1"/>
              <a:t>resultsdef.json</a:t>
            </a:r>
            <a:r>
              <a:rPr lang="fr-FR" sz="1400" dirty="0"/>
              <a:t>', 'r') as f:</a:t>
            </a:r>
          </a:p>
          <a:p>
            <a:r>
              <a:rPr lang="fr-FR" sz="1400" dirty="0"/>
              <a:t>    </a:t>
            </a:r>
            <a:r>
              <a:rPr lang="fr-FR" sz="1400" dirty="0" err="1"/>
              <a:t>urls</a:t>
            </a:r>
            <a:r>
              <a:rPr lang="fr-FR" sz="1400" dirty="0"/>
              <a:t> = </a:t>
            </a:r>
            <a:r>
              <a:rPr lang="fr-FR" sz="1400" dirty="0" err="1"/>
              <a:t>json.load</a:t>
            </a:r>
            <a:r>
              <a:rPr lang="fr-FR" sz="1400" dirty="0"/>
              <a:t>(f)</a:t>
            </a:r>
          </a:p>
          <a:p>
            <a:r>
              <a:rPr lang="fr-FR" sz="1400" dirty="0"/>
              <a:t>for url in </a:t>
            </a:r>
            <a:r>
              <a:rPr lang="fr-FR" sz="1400" dirty="0" err="1"/>
              <a:t>urls</a:t>
            </a:r>
            <a:r>
              <a:rPr lang="fr-FR" sz="1400" dirty="0"/>
              <a:t>:</a:t>
            </a:r>
          </a:p>
          <a:p>
            <a:r>
              <a:rPr lang="fr-FR" sz="1400" dirty="0"/>
              <a:t>    </a:t>
            </a:r>
            <a:r>
              <a:rPr lang="fr-FR" sz="1400" dirty="0" err="1"/>
              <a:t>try</a:t>
            </a:r>
            <a:r>
              <a:rPr lang="fr-FR" sz="1400" dirty="0"/>
              <a:t>:</a:t>
            </a:r>
          </a:p>
          <a:p>
            <a:r>
              <a:rPr lang="fr-FR" sz="1400" dirty="0"/>
              <a:t>        url1= url['url']</a:t>
            </a:r>
          </a:p>
          <a:p>
            <a:r>
              <a:rPr lang="fr-FR" sz="1400" dirty="0"/>
              <a:t>        </a:t>
            </a:r>
            <a:r>
              <a:rPr lang="fr-FR" sz="1400" dirty="0" err="1"/>
              <a:t>App_Name</a:t>
            </a:r>
            <a:r>
              <a:rPr lang="fr-FR" sz="1400" dirty="0"/>
              <a:t> = url['</a:t>
            </a:r>
            <a:r>
              <a:rPr lang="fr-FR" sz="1400" dirty="0" err="1"/>
              <a:t>App_Name</a:t>
            </a:r>
            <a:r>
              <a:rPr lang="fr-FR" sz="1400" dirty="0"/>
              <a:t>']</a:t>
            </a:r>
          </a:p>
          <a:p>
            <a:r>
              <a:rPr lang="fr-FR" sz="1400" dirty="0"/>
              <a:t>        Tracker_Id3 = url['Tracker_Id3']</a:t>
            </a:r>
          </a:p>
          <a:p>
            <a:r>
              <a:rPr lang="fr-FR" sz="1400" dirty="0"/>
              <a:t>        Permissions1 = url['Permissions1']</a:t>
            </a:r>
          </a:p>
          <a:p>
            <a:r>
              <a:rPr lang="fr-FR" sz="1400" dirty="0"/>
              <a:t>        #</a:t>
            </a:r>
            <a:r>
              <a:rPr lang="fr-FR" sz="1400" dirty="0" err="1"/>
              <a:t>print</a:t>
            </a:r>
            <a:r>
              <a:rPr lang="fr-FR" sz="1400" dirty="0"/>
              <a:t>(url1, </a:t>
            </a:r>
            <a:r>
              <a:rPr lang="fr-FR" sz="1400" dirty="0" err="1"/>
              <a:t>App_Name</a:t>
            </a:r>
            <a:r>
              <a:rPr lang="fr-FR" sz="1400" dirty="0"/>
              <a:t>, Tracker_Id3)</a:t>
            </a:r>
          </a:p>
          <a:p>
            <a:r>
              <a:rPr lang="fr-FR" sz="1400" dirty="0"/>
              <a:t>        </a:t>
            </a:r>
          </a:p>
          <a:p>
            <a:r>
              <a:rPr lang="fr-FR" sz="1400" dirty="0"/>
              <a:t>        </a:t>
            </a:r>
          </a:p>
          <a:p>
            <a:r>
              <a:rPr lang="fr-FR" sz="1400" dirty="0"/>
              <a:t>        var= url1,"#",App_Name,"#",Tracker_Id3,"#",Permissions1</a:t>
            </a:r>
          </a:p>
          <a:p>
            <a:r>
              <a:rPr lang="fr-FR" sz="1400" dirty="0"/>
              <a:t>        </a:t>
            </a:r>
            <a:r>
              <a:rPr lang="fr-FR" sz="1400" dirty="0" err="1"/>
              <a:t>print</a:t>
            </a:r>
            <a:r>
              <a:rPr lang="fr-FR" sz="1400" dirty="0"/>
              <a:t>(var)</a:t>
            </a:r>
          </a:p>
          <a:p>
            <a:r>
              <a:rPr lang="fr-FR" sz="1400" dirty="0"/>
              <a:t>        </a:t>
            </a:r>
          </a:p>
          <a:p>
            <a:r>
              <a:rPr lang="fr-FR" sz="1400" dirty="0"/>
              <a:t>    </a:t>
            </a:r>
            <a:r>
              <a:rPr lang="fr-FR" sz="1400" dirty="0" err="1"/>
              <a:t>except</a:t>
            </a:r>
            <a:r>
              <a:rPr lang="fr-FR" sz="1400" dirty="0"/>
              <a:t>:</a:t>
            </a:r>
          </a:p>
          <a:p>
            <a:r>
              <a:rPr lang="fr-FR" sz="1400" dirty="0"/>
              <a:t>        </a:t>
            </a:r>
            <a:r>
              <a:rPr lang="fr-FR" sz="1400" dirty="0" err="1"/>
              <a:t>print</a:t>
            </a:r>
            <a:r>
              <a:rPr lang="fr-FR" sz="1400" dirty="0"/>
              <a:t>('[</a:t>
            </a:r>
            <a:r>
              <a:rPr lang="fr-FR" sz="1400" dirty="0" err="1"/>
              <a:t>Unknown</a:t>
            </a:r>
            <a:r>
              <a:rPr lang="fr-FR" sz="1400" dirty="0"/>
              <a:t> item or N/A]')</a:t>
            </a:r>
          </a:p>
          <a:p>
            <a:r>
              <a:rPr lang="fr-FR" sz="1400" dirty="0"/>
              <a:t>        </a:t>
            </a:r>
            <a:r>
              <a:rPr lang="fr-FR" sz="1400" dirty="0" err="1"/>
              <a:t>pass</a:t>
            </a:r>
            <a:endParaRPr lang="fr-FR" sz="1400" dirty="0"/>
          </a:p>
        </p:txBody>
      </p:sp>
    </p:spTree>
    <p:extLst>
      <p:ext uri="{BB962C8B-B14F-4D97-AF65-F5344CB8AC3E}">
        <p14:creationId xmlns:p14="http://schemas.microsoft.com/office/powerpoint/2010/main" val="3835504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6B8C4DC-A0BB-4E44-B04A-3698522442F8}"/>
              </a:ext>
            </a:extLst>
          </p:cNvPr>
          <p:cNvSpPr txBox="1"/>
          <p:nvPr/>
        </p:nvSpPr>
        <p:spPr>
          <a:xfrm>
            <a:off x="5431971" y="1404938"/>
            <a:ext cx="6096000" cy="5678478"/>
          </a:xfrm>
          <a:prstGeom prst="rect">
            <a:avLst/>
          </a:prstGeom>
          <a:noFill/>
        </p:spPr>
        <p:txBody>
          <a:bodyPr wrap="square">
            <a:spAutoFit/>
          </a:bodyPr>
          <a:lstStyle/>
          <a:p>
            <a:pPr algn="ctr"/>
            <a:r>
              <a:rPr lang="en-US" sz="2400" b="1" dirty="0"/>
              <a:t>EU (April 2019)</a:t>
            </a:r>
          </a:p>
          <a:p>
            <a:pPr algn="ctr"/>
            <a:r>
              <a:rPr lang="en-US" sz="2400" b="1" dirty="0"/>
              <a:t>‘Competition Policy for the Digital Era’ (</a:t>
            </a:r>
            <a:r>
              <a:rPr lang="en-US" sz="2400" b="1" dirty="0" err="1"/>
              <a:t>Crémer</a:t>
            </a:r>
            <a:r>
              <a:rPr lang="en-US" sz="2400" b="1" dirty="0"/>
              <a:t>, De </a:t>
            </a:r>
            <a:r>
              <a:rPr lang="en-US" sz="2400" b="1" dirty="0" err="1"/>
              <a:t>Montjoye</a:t>
            </a:r>
            <a:r>
              <a:rPr lang="en-US" sz="2400" b="1" dirty="0"/>
              <a:t>, Schweitzer)</a:t>
            </a:r>
          </a:p>
          <a:p>
            <a:endParaRPr lang="en-US" dirty="0"/>
          </a:p>
          <a:p>
            <a:pPr algn="just"/>
            <a:r>
              <a:rPr lang="en-US" sz="1700" dirty="0"/>
              <a:t>“</a:t>
            </a:r>
            <a:r>
              <a:rPr lang="en-US" sz="1700" dirty="0">
                <a:effectLst/>
                <a:latin typeface="Arial" panose="020B0604020202020204" pitchFamily="34" charset="0"/>
              </a:rPr>
              <a:t>Commissioner Vestager has asked us to explore how competition policy should evolve to continue to </a:t>
            </a:r>
            <a:br>
              <a:rPr lang="en-US" sz="1700" dirty="0"/>
            </a:br>
            <a:r>
              <a:rPr lang="en-US" sz="1700" dirty="0">
                <a:effectLst/>
                <a:latin typeface="Arial" panose="020B0604020202020204" pitchFamily="34" charset="0"/>
              </a:rPr>
              <a:t>promote pro-consumer innovation in the digital age. </a:t>
            </a:r>
          </a:p>
          <a:p>
            <a:pPr algn="just"/>
            <a:endParaRPr lang="en-US" sz="1700" dirty="0">
              <a:latin typeface="Arial" panose="020B0604020202020204" pitchFamily="34" charset="0"/>
            </a:endParaRPr>
          </a:p>
          <a:p>
            <a:pPr algn="just"/>
            <a:r>
              <a:rPr lang="en-US" sz="1700" dirty="0">
                <a:effectLst/>
                <a:latin typeface="Arial" panose="020B0604020202020204" pitchFamily="34" charset="0"/>
              </a:rPr>
              <a:t>We structured our report as follows. First, we describe the digital world and what we see as the main </a:t>
            </a:r>
            <a:br>
              <a:rPr lang="en-US" sz="1700" dirty="0"/>
            </a:br>
            <a:r>
              <a:rPr lang="en-US" sz="1700" dirty="0">
                <a:effectLst/>
                <a:latin typeface="Arial" panose="020B0604020202020204" pitchFamily="34" charset="0"/>
              </a:rPr>
              <a:t>ways in which markets function in the digital era (Chapter 2). We then outline our views of the goals </a:t>
            </a:r>
            <a:br>
              <a:rPr lang="en-US" sz="1700" dirty="0"/>
            </a:br>
            <a:r>
              <a:rPr lang="en-US" sz="1700" dirty="0">
                <a:effectLst/>
                <a:latin typeface="Arial" panose="020B0604020202020204" pitchFamily="34" charset="0"/>
              </a:rPr>
              <a:t>of EU competition law in the digital era and the methodologies it should use (Chapter 3). Second, </a:t>
            </a:r>
            <a:br>
              <a:rPr lang="en-US" sz="1700" dirty="0"/>
            </a:br>
            <a:r>
              <a:rPr lang="en-US" sz="1700" dirty="0">
                <a:effectLst/>
                <a:latin typeface="Arial" panose="020B0604020202020204" pitchFamily="34" charset="0"/>
              </a:rPr>
              <a:t>with this framework as background, we discuss the application of competition rules to platforms </a:t>
            </a:r>
            <a:br>
              <a:rPr lang="en-US" sz="1700" dirty="0"/>
            </a:br>
            <a:r>
              <a:rPr lang="en-US" sz="1700" dirty="0">
                <a:effectLst/>
                <a:latin typeface="Arial" panose="020B0604020202020204" pitchFamily="34" charset="0"/>
              </a:rPr>
              <a:t>(Chapter 4) and data (Chapter 5), and we inquire whether European merger control needs an update </a:t>
            </a:r>
            <a:br>
              <a:rPr lang="en-US" sz="1700" dirty="0"/>
            </a:br>
            <a:r>
              <a:rPr lang="en-US" sz="1700" dirty="0">
                <a:effectLst/>
                <a:latin typeface="Arial" panose="020B0604020202020204" pitchFamily="34" charset="0"/>
              </a:rPr>
              <a:t>(Chapter 6). We finally provide our conclusions. </a:t>
            </a:r>
            <a:r>
              <a:rPr lang="en-US" sz="1700" dirty="0"/>
              <a:t>”</a:t>
            </a:r>
          </a:p>
          <a:p>
            <a:endParaRPr lang="en-US" dirty="0"/>
          </a:p>
        </p:txBody>
      </p:sp>
      <p:pic>
        <p:nvPicPr>
          <p:cNvPr id="6" name="Picture 5">
            <a:extLst>
              <a:ext uri="{FF2B5EF4-FFF2-40B4-BE49-F238E27FC236}">
                <a16:creationId xmlns:a16="http://schemas.microsoft.com/office/drawing/2014/main" id="{A52541A0-A14E-4AC8-8708-281DEDD05117}"/>
              </a:ext>
            </a:extLst>
          </p:cNvPr>
          <p:cNvPicPr>
            <a:picLocks noChangeAspect="1"/>
          </p:cNvPicPr>
          <p:nvPr/>
        </p:nvPicPr>
        <p:blipFill>
          <a:blip r:embed="rId2"/>
          <a:stretch>
            <a:fillRect/>
          </a:stretch>
        </p:blipFill>
        <p:spPr>
          <a:xfrm>
            <a:off x="664029" y="1824038"/>
            <a:ext cx="3617239" cy="4210050"/>
          </a:xfrm>
          <a:prstGeom prst="rect">
            <a:avLst/>
          </a:prstGeom>
          <a:effectLst>
            <a:outerShdw blurRad="50800" dist="38100" dir="2700000" algn="tl" rotWithShape="0">
              <a:prstClr val="black">
                <a:alpha val="40000"/>
              </a:prstClr>
            </a:outerShdw>
          </a:effectLst>
        </p:spPr>
      </p:pic>
      <p:sp>
        <p:nvSpPr>
          <p:cNvPr id="7" name="Title 1">
            <a:extLst>
              <a:ext uri="{FF2B5EF4-FFF2-40B4-BE49-F238E27FC236}">
                <a16:creationId xmlns:a16="http://schemas.microsoft.com/office/drawing/2014/main" id="{AC1A90C1-5FD5-49E9-B0F3-0D7885B8110A}"/>
              </a:ext>
            </a:extLst>
          </p:cNvPr>
          <p:cNvSpPr txBox="1">
            <a:spLocks/>
          </p:cNvSpPr>
          <p:nvPr/>
        </p:nvSpPr>
        <p:spPr>
          <a:xfrm>
            <a:off x="838200" y="793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 Context</a:t>
            </a:r>
            <a:endParaRPr lang="en-US" sz="6000" b="1" dirty="0"/>
          </a:p>
        </p:txBody>
      </p:sp>
    </p:spTree>
    <p:extLst>
      <p:ext uri="{BB962C8B-B14F-4D97-AF65-F5344CB8AC3E}">
        <p14:creationId xmlns:p14="http://schemas.microsoft.com/office/powerpoint/2010/main" val="19820393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a:t>Horizontal and vertical </a:t>
            </a:r>
            <a:r>
              <a:rPr lang="fr-FR" b="1" dirty="0" err="1"/>
              <a:t>scraping</a:t>
            </a:r>
            <a:endParaRPr lang="fr-FR" b="1" dirty="0"/>
          </a:p>
        </p:txBody>
      </p:sp>
      <p:sp>
        <p:nvSpPr>
          <p:cNvPr id="5" name="ZoneTexte 4">
            <a:extLst>
              <a:ext uri="{FF2B5EF4-FFF2-40B4-BE49-F238E27FC236}">
                <a16:creationId xmlns:a16="http://schemas.microsoft.com/office/drawing/2014/main" id="{8C7D4977-AD97-4714-937B-D3F52DF54F4F}"/>
              </a:ext>
            </a:extLst>
          </p:cNvPr>
          <p:cNvSpPr txBox="1"/>
          <p:nvPr/>
        </p:nvSpPr>
        <p:spPr>
          <a:xfrm>
            <a:off x="3190671" y="935982"/>
            <a:ext cx="6253264" cy="369332"/>
          </a:xfrm>
          <a:prstGeom prst="rect">
            <a:avLst/>
          </a:prstGeom>
          <a:noFill/>
        </p:spPr>
        <p:txBody>
          <a:bodyPr wrap="square" rtlCol="0">
            <a:spAutoFit/>
          </a:bodyPr>
          <a:lstStyle/>
          <a:p>
            <a:pPr algn="ctr"/>
            <a:r>
              <a:rPr lang="fr-FR" b="1" dirty="0">
                <a:solidFill>
                  <a:srgbClr val="FF0000"/>
                </a:solidFill>
              </a:rPr>
              <a:t>You can export </a:t>
            </a:r>
            <a:r>
              <a:rPr lang="fr-FR" b="1" dirty="0" err="1">
                <a:solidFill>
                  <a:srgbClr val="FF0000"/>
                </a:solidFill>
              </a:rPr>
              <a:t>your</a:t>
            </a:r>
            <a:r>
              <a:rPr lang="fr-FR" b="1" dirty="0">
                <a:solidFill>
                  <a:srgbClr val="FF0000"/>
                </a:solidFill>
              </a:rPr>
              <a:t> data in a </a:t>
            </a:r>
            <a:r>
              <a:rPr lang="fr-FR" b="1" dirty="0" err="1">
                <a:solidFill>
                  <a:srgbClr val="FF0000"/>
                </a:solidFill>
              </a:rPr>
              <a:t>proprietary</a:t>
            </a:r>
            <a:r>
              <a:rPr lang="fr-FR" b="1" dirty="0">
                <a:solidFill>
                  <a:srgbClr val="FF0000"/>
                </a:solidFill>
              </a:rPr>
              <a:t> format:  </a:t>
            </a:r>
          </a:p>
        </p:txBody>
      </p:sp>
      <p:pic>
        <p:nvPicPr>
          <p:cNvPr id="3" name="Image 2">
            <a:extLst>
              <a:ext uri="{FF2B5EF4-FFF2-40B4-BE49-F238E27FC236}">
                <a16:creationId xmlns:a16="http://schemas.microsoft.com/office/drawing/2014/main" id="{54DF01A6-F3A4-4542-8968-839E74B074FD}"/>
              </a:ext>
            </a:extLst>
          </p:cNvPr>
          <p:cNvPicPr>
            <a:picLocks noChangeAspect="1"/>
          </p:cNvPicPr>
          <p:nvPr/>
        </p:nvPicPr>
        <p:blipFill>
          <a:blip r:embed="rId2"/>
          <a:stretch>
            <a:fillRect/>
          </a:stretch>
        </p:blipFill>
        <p:spPr>
          <a:xfrm>
            <a:off x="243192" y="1889664"/>
            <a:ext cx="11566187" cy="4157242"/>
          </a:xfrm>
          <a:prstGeom prst="rect">
            <a:avLst/>
          </a:prstGeom>
        </p:spPr>
      </p:pic>
    </p:spTree>
    <p:extLst>
      <p:ext uri="{BB962C8B-B14F-4D97-AF65-F5344CB8AC3E}">
        <p14:creationId xmlns:p14="http://schemas.microsoft.com/office/powerpoint/2010/main" val="37793631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a:t>Horizontal and vertical </a:t>
            </a:r>
            <a:r>
              <a:rPr lang="fr-FR" b="1" dirty="0" err="1"/>
              <a:t>scraping</a:t>
            </a:r>
            <a:endParaRPr lang="fr-FR" b="1" dirty="0"/>
          </a:p>
        </p:txBody>
      </p:sp>
      <p:sp>
        <p:nvSpPr>
          <p:cNvPr id="5" name="ZoneTexte 4">
            <a:extLst>
              <a:ext uri="{FF2B5EF4-FFF2-40B4-BE49-F238E27FC236}">
                <a16:creationId xmlns:a16="http://schemas.microsoft.com/office/drawing/2014/main" id="{8C7D4977-AD97-4714-937B-D3F52DF54F4F}"/>
              </a:ext>
            </a:extLst>
          </p:cNvPr>
          <p:cNvSpPr txBox="1"/>
          <p:nvPr/>
        </p:nvSpPr>
        <p:spPr>
          <a:xfrm>
            <a:off x="3190671" y="935982"/>
            <a:ext cx="6253264" cy="369332"/>
          </a:xfrm>
          <a:prstGeom prst="rect">
            <a:avLst/>
          </a:prstGeom>
          <a:noFill/>
        </p:spPr>
        <p:txBody>
          <a:bodyPr wrap="square" rtlCol="0">
            <a:spAutoFit/>
          </a:bodyPr>
          <a:lstStyle/>
          <a:p>
            <a:pPr algn="ctr"/>
            <a:r>
              <a:rPr lang="fr-FR" b="1" dirty="0">
                <a:solidFill>
                  <a:srgbClr val="FF0000"/>
                </a:solidFill>
              </a:rPr>
              <a:t>You can export </a:t>
            </a:r>
            <a:r>
              <a:rPr lang="fr-FR" b="1" dirty="0" err="1">
                <a:solidFill>
                  <a:srgbClr val="FF0000"/>
                </a:solidFill>
              </a:rPr>
              <a:t>your</a:t>
            </a:r>
            <a:r>
              <a:rPr lang="fr-FR" b="1" dirty="0">
                <a:solidFill>
                  <a:srgbClr val="FF0000"/>
                </a:solidFill>
              </a:rPr>
              <a:t> data in a </a:t>
            </a:r>
            <a:r>
              <a:rPr lang="fr-FR" b="1" dirty="0" err="1">
                <a:solidFill>
                  <a:srgbClr val="FF0000"/>
                </a:solidFill>
              </a:rPr>
              <a:t>proprietary</a:t>
            </a:r>
            <a:r>
              <a:rPr lang="fr-FR" b="1" dirty="0">
                <a:solidFill>
                  <a:srgbClr val="FF0000"/>
                </a:solidFill>
              </a:rPr>
              <a:t> format :  </a:t>
            </a:r>
          </a:p>
        </p:txBody>
      </p:sp>
      <p:pic>
        <p:nvPicPr>
          <p:cNvPr id="2" name="Image 1">
            <a:extLst>
              <a:ext uri="{FF2B5EF4-FFF2-40B4-BE49-F238E27FC236}">
                <a16:creationId xmlns:a16="http://schemas.microsoft.com/office/drawing/2014/main" id="{4A33DA4B-5465-442B-A12E-32F6AF3C8F3F}"/>
              </a:ext>
            </a:extLst>
          </p:cNvPr>
          <p:cNvPicPr>
            <a:picLocks noChangeAspect="1"/>
          </p:cNvPicPr>
          <p:nvPr/>
        </p:nvPicPr>
        <p:blipFill>
          <a:blip r:embed="rId2"/>
          <a:stretch>
            <a:fillRect/>
          </a:stretch>
        </p:blipFill>
        <p:spPr>
          <a:xfrm>
            <a:off x="181583" y="1933812"/>
            <a:ext cx="11828834" cy="3656331"/>
          </a:xfrm>
          <a:prstGeom prst="rect">
            <a:avLst/>
          </a:prstGeom>
        </p:spPr>
      </p:pic>
    </p:spTree>
    <p:extLst>
      <p:ext uri="{BB962C8B-B14F-4D97-AF65-F5344CB8AC3E}">
        <p14:creationId xmlns:p14="http://schemas.microsoft.com/office/powerpoint/2010/main" val="7973782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511CEF88-7715-4FA9-906E-26C5BF366394}"/>
              </a:ext>
            </a:extLst>
          </p:cNvPr>
          <p:cNvSpPr>
            <a:spLocks noGrp="1"/>
          </p:cNvSpPr>
          <p:nvPr>
            <p:ph type="title"/>
          </p:nvPr>
        </p:nvSpPr>
        <p:spPr>
          <a:xfrm>
            <a:off x="838200" y="18255"/>
            <a:ext cx="10515600" cy="839745"/>
          </a:xfrm>
        </p:spPr>
        <p:txBody>
          <a:bodyPr/>
          <a:lstStyle/>
          <a:p>
            <a:pPr algn="ctr"/>
            <a:r>
              <a:rPr lang="fr-FR" b="1" dirty="0"/>
              <a:t>Horizontal and vertical </a:t>
            </a:r>
            <a:r>
              <a:rPr lang="fr-FR" b="1" dirty="0" err="1"/>
              <a:t>scraping</a:t>
            </a:r>
            <a:endParaRPr lang="fr-FR" b="1" dirty="0"/>
          </a:p>
        </p:txBody>
      </p:sp>
      <p:sp>
        <p:nvSpPr>
          <p:cNvPr id="5" name="ZoneTexte 4">
            <a:extLst>
              <a:ext uri="{FF2B5EF4-FFF2-40B4-BE49-F238E27FC236}">
                <a16:creationId xmlns:a16="http://schemas.microsoft.com/office/drawing/2014/main" id="{8C7D4977-AD97-4714-937B-D3F52DF54F4F}"/>
              </a:ext>
            </a:extLst>
          </p:cNvPr>
          <p:cNvSpPr txBox="1"/>
          <p:nvPr/>
        </p:nvSpPr>
        <p:spPr>
          <a:xfrm>
            <a:off x="3161488" y="885671"/>
            <a:ext cx="6253264" cy="646331"/>
          </a:xfrm>
          <a:prstGeom prst="rect">
            <a:avLst/>
          </a:prstGeom>
          <a:noFill/>
        </p:spPr>
        <p:txBody>
          <a:bodyPr wrap="square" rtlCol="0">
            <a:spAutoFit/>
          </a:bodyPr>
          <a:lstStyle/>
          <a:p>
            <a:pPr algn="ctr"/>
            <a:r>
              <a:rPr lang="en-US" b="1" dirty="0">
                <a:solidFill>
                  <a:srgbClr val="FF0000"/>
                </a:solidFill>
              </a:rPr>
              <a:t>You can export your data in a proprietary format to use it with statistical analysis software :  </a:t>
            </a:r>
          </a:p>
        </p:txBody>
      </p:sp>
      <p:sp>
        <p:nvSpPr>
          <p:cNvPr id="3" name="Rectangle 2">
            <a:extLst>
              <a:ext uri="{FF2B5EF4-FFF2-40B4-BE49-F238E27FC236}">
                <a16:creationId xmlns:a16="http://schemas.microsoft.com/office/drawing/2014/main" id="{458D4ADF-519D-42E8-848C-16CB39F66101}"/>
              </a:ext>
            </a:extLst>
          </p:cNvPr>
          <p:cNvSpPr/>
          <p:nvPr/>
        </p:nvSpPr>
        <p:spPr>
          <a:xfrm>
            <a:off x="1079771" y="1578674"/>
            <a:ext cx="8171234" cy="4832092"/>
          </a:xfrm>
          <a:prstGeom prst="rect">
            <a:avLst/>
          </a:prstGeom>
          <a:ln>
            <a:solidFill>
              <a:srgbClr val="FF0000"/>
            </a:solidFill>
          </a:ln>
        </p:spPr>
        <p:txBody>
          <a:bodyPr wrap="square">
            <a:spAutoFit/>
          </a:bodyPr>
          <a:lstStyle/>
          <a:p>
            <a:r>
              <a:rPr lang="fr-FR" sz="1400" dirty="0"/>
              <a:t>import </a:t>
            </a:r>
            <a:r>
              <a:rPr lang="fr-FR" sz="1400" dirty="0" err="1"/>
              <a:t>json</a:t>
            </a:r>
            <a:endParaRPr lang="fr-FR" sz="1400" dirty="0"/>
          </a:p>
          <a:p>
            <a:r>
              <a:rPr lang="fr-FR" sz="1400" dirty="0" err="1"/>
              <a:t>with</a:t>
            </a:r>
            <a:r>
              <a:rPr lang="fr-FR" sz="1400" dirty="0"/>
              <a:t> open('C:\\Exodus\\Exodus\\</a:t>
            </a:r>
            <a:r>
              <a:rPr lang="fr-FR" sz="1400" dirty="0" err="1"/>
              <a:t>resultsdef.json</a:t>
            </a:r>
            <a:r>
              <a:rPr lang="fr-FR" sz="1400" dirty="0"/>
              <a:t>', 'r') as f:</a:t>
            </a:r>
          </a:p>
          <a:p>
            <a:r>
              <a:rPr lang="fr-FR" sz="1400" dirty="0"/>
              <a:t>    </a:t>
            </a:r>
            <a:r>
              <a:rPr lang="fr-FR" sz="1400" dirty="0" err="1"/>
              <a:t>urls</a:t>
            </a:r>
            <a:r>
              <a:rPr lang="fr-FR" sz="1400" dirty="0"/>
              <a:t> = </a:t>
            </a:r>
            <a:r>
              <a:rPr lang="fr-FR" sz="1400" dirty="0" err="1"/>
              <a:t>json.load</a:t>
            </a:r>
            <a:r>
              <a:rPr lang="fr-FR" sz="1400" dirty="0"/>
              <a:t>(f)</a:t>
            </a:r>
          </a:p>
          <a:p>
            <a:r>
              <a:rPr lang="fr-FR" sz="1400" dirty="0"/>
              <a:t>for url in </a:t>
            </a:r>
            <a:r>
              <a:rPr lang="fr-FR" sz="1400" dirty="0" err="1"/>
              <a:t>urls</a:t>
            </a:r>
            <a:r>
              <a:rPr lang="fr-FR" sz="1400" dirty="0"/>
              <a:t>:</a:t>
            </a:r>
          </a:p>
          <a:p>
            <a:r>
              <a:rPr lang="fr-FR" sz="1400" dirty="0"/>
              <a:t>    </a:t>
            </a:r>
            <a:r>
              <a:rPr lang="fr-FR" sz="1400" dirty="0" err="1"/>
              <a:t>try</a:t>
            </a:r>
            <a:r>
              <a:rPr lang="fr-FR" sz="1400" dirty="0"/>
              <a:t>:</a:t>
            </a:r>
          </a:p>
          <a:p>
            <a:r>
              <a:rPr lang="fr-FR" sz="1400" dirty="0"/>
              <a:t>        url1= url['url']</a:t>
            </a:r>
          </a:p>
          <a:p>
            <a:r>
              <a:rPr lang="fr-FR" sz="1400" dirty="0"/>
              <a:t>        </a:t>
            </a:r>
            <a:r>
              <a:rPr lang="fr-FR" sz="1400" dirty="0" err="1"/>
              <a:t>App_Name</a:t>
            </a:r>
            <a:r>
              <a:rPr lang="fr-FR" sz="1400" dirty="0"/>
              <a:t> = url['</a:t>
            </a:r>
            <a:r>
              <a:rPr lang="fr-FR" sz="1400" dirty="0" err="1"/>
              <a:t>App_Name</a:t>
            </a:r>
            <a:r>
              <a:rPr lang="fr-FR" sz="1400" dirty="0"/>
              <a:t>']</a:t>
            </a:r>
          </a:p>
          <a:p>
            <a:r>
              <a:rPr lang="fr-FR" sz="1400" dirty="0"/>
              <a:t>        Tracker_Id3 = url['Tracker_Id3']</a:t>
            </a:r>
          </a:p>
          <a:p>
            <a:r>
              <a:rPr lang="fr-FR" sz="1400" dirty="0"/>
              <a:t>        Permissions1 = url['Permissions1']</a:t>
            </a:r>
          </a:p>
          <a:p>
            <a:r>
              <a:rPr lang="fr-FR" sz="1400" dirty="0"/>
              <a:t>        #</a:t>
            </a:r>
            <a:r>
              <a:rPr lang="fr-FR" sz="1400" dirty="0" err="1"/>
              <a:t>print</a:t>
            </a:r>
            <a:r>
              <a:rPr lang="fr-FR" sz="1400" dirty="0"/>
              <a:t>(url1, </a:t>
            </a:r>
            <a:r>
              <a:rPr lang="fr-FR" sz="1400" dirty="0" err="1"/>
              <a:t>App_Name</a:t>
            </a:r>
            <a:r>
              <a:rPr lang="fr-FR" sz="1400" dirty="0"/>
              <a:t>, Tracker_Id3)</a:t>
            </a:r>
          </a:p>
          <a:p>
            <a:r>
              <a:rPr lang="fr-FR" sz="1400" dirty="0"/>
              <a:t>        </a:t>
            </a:r>
          </a:p>
          <a:p>
            <a:r>
              <a:rPr lang="fr-FR" sz="1400" dirty="0"/>
              <a:t>        </a:t>
            </a:r>
          </a:p>
          <a:p>
            <a:r>
              <a:rPr lang="fr-FR" sz="1400" dirty="0"/>
              <a:t>        var= url1,"#",App_Name,"#",Tracker_Id3,"#",Permissions1</a:t>
            </a:r>
          </a:p>
          <a:p>
            <a:r>
              <a:rPr lang="fr-FR" sz="1400" dirty="0"/>
              <a:t>        #</a:t>
            </a:r>
            <a:r>
              <a:rPr lang="fr-FR" sz="1400" dirty="0" err="1"/>
              <a:t>print</a:t>
            </a:r>
            <a:r>
              <a:rPr lang="fr-FR" sz="1400" dirty="0"/>
              <a:t>(var)</a:t>
            </a:r>
          </a:p>
          <a:p>
            <a:r>
              <a:rPr lang="fr-FR" sz="1400" dirty="0"/>
              <a:t>        file2 = open('C:\\Exodus\\Exodus\\'+'Exodus_Scraped_Data'+'.</a:t>
            </a:r>
            <a:r>
              <a:rPr lang="fr-FR" sz="1400" dirty="0" err="1"/>
              <a:t>asc</a:t>
            </a:r>
            <a:r>
              <a:rPr lang="fr-FR" sz="1400" dirty="0"/>
              <a:t>', 'a')</a:t>
            </a:r>
          </a:p>
          <a:p>
            <a:r>
              <a:rPr lang="fr-FR" sz="1400" dirty="0"/>
              <a:t>        file2.write(</a:t>
            </a:r>
            <a:r>
              <a:rPr lang="fr-FR" sz="1400" dirty="0" err="1"/>
              <a:t>str</a:t>
            </a:r>
            <a:r>
              <a:rPr lang="fr-FR" sz="1400" dirty="0"/>
              <a:t>(var))</a:t>
            </a:r>
          </a:p>
          <a:p>
            <a:r>
              <a:rPr lang="fr-FR" sz="1400" dirty="0"/>
              <a:t>        file2.write("\n")</a:t>
            </a:r>
          </a:p>
          <a:p>
            <a:r>
              <a:rPr lang="fr-FR" sz="1400" dirty="0"/>
              <a:t>        file2.close()</a:t>
            </a:r>
          </a:p>
          <a:p>
            <a:r>
              <a:rPr lang="fr-FR" sz="1400" dirty="0"/>
              <a:t>        </a:t>
            </a:r>
          </a:p>
          <a:p>
            <a:r>
              <a:rPr lang="fr-FR" sz="1400" dirty="0"/>
              <a:t>    </a:t>
            </a:r>
            <a:r>
              <a:rPr lang="fr-FR" sz="1400" dirty="0" err="1"/>
              <a:t>except</a:t>
            </a:r>
            <a:r>
              <a:rPr lang="fr-FR" sz="1400" dirty="0"/>
              <a:t>:</a:t>
            </a:r>
          </a:p>
          <a:p>
            <a:r>
              <a:rPr lang="fr-FR" sz="1400" dirty="0"/>
              <a:t>        </a:t>
            </a:r>
            <a:r>
              <a:rPr lang="fr-FR" sz="1400" dirty="0" err="1"/>
              <a:t>print</a:t>
            </a:r>
            <a:r>
              <a:rPr lang="fr-FR" sz="1400" dirty="0"/>
              <a:t>('[</a:t>
            </a:r>
            <a:r>
              <a:rPr lang="fr-FR" sz="1400" dirty="0" err="1"/>
              <a:t>Unknown</a:t>
            </a:r>
            <a:r>
              <a:rPr lang="fr-FR" sz="1400" dirty="0"/>
              <a:t> item or N/A]')</a:t>
            </a:r>
          </a:p>
          <a:p>
            <a:r>
              <a:rPr lang="fr-FR" sz="1400" dirty="0"/>
              <a:t>        </a:t>
            </a:r>
            <a:r>
              <a:rPr lang="fr-FR" sz="1400" dirty="0" err="1"/>
              <a:t>pass</a:t>
            </a:r>
            <a:endParaRPr lang="fr-FR" sz="1400" dirty="0"/>
          </a:p>
        </p:txBody>
      </p:sp>
    </p:spTree>
    <p:extLst>
      <p:ext uri="{BB962C8B-B14F-4D97-AF65-F5344CB8AC3E}">
        <p14:creationId xmlns:p14="http://schemas.microsoft.com/office/powerpoint/2010/main" val="5333150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52F35-B9F3-4D5B-97B2-9BB8C4DD5377}"/>
              </a:ext>
            </a:extLst>
          </p:cNvPr>
          <p:cNvSpPr>
            <a:spLocks noGrp="1"/>
          </p:cNvSpPr>
          <p:nvPr>
            <p:ph type="title"/>
          </p:nvPr>
        </p:nvSpPr>
        <p:spPr/>
        <p:txBody>
          <a:bodyPr/>
          <a:lstStyle/>
          <a:p>
            <a:pPr algn="ctr"/>
            <a:r>
              <a:rPr lang="fr-FR" b="1" dirty="0"/>
              <a:t>Conclusion</a:t>
            </a:r>
          </a:p>
        </p:txBody>
      </p:sp>
      <p:sp>
        <p:nvSpPr>
          <p:cNvPr id="3" name="Espace réservé du contenu 2">
            <a:extLst>
              <a:ext uri="{FF2B5EF4-FFF2-40B4-BE49-F238E27FC236}">
                <a16:creationId xmlns:a16="http://schemas.microsoft.com/office/drawing/2014/main" id="{4A0CB5AB-9460-477E-ADD3-2229668C19C3}"/>
              </a:ext>
            </a:extLst>
          </p:cNvPr>
          <p:cNvSpPr>
            <a:spLocks noGrp="1"/>
          </p:cNvSpPr>
          <p:nvPr>
            <p:ph idx="1"/>
          </p:nvPr>
        </p:nvSpPr>
        <p:spPr>
          <a:xfrm>
            <a:off x="838200" y="2916710"/>
            <a:ext cx="10515600" cy="1024579"/>
          </a:xfrm>
        </p:spPr>
        <p:txBody>
          <a:bodyPr/>
          <a:lstStyle/>
          <a:p>
            <a:pPr marL="0" indent="0" algn="ctr">
              <a:buNone/>
            </a:pPr>
            <a:r>
              <a:rPr lang="en-US"/>
              <a:t>Of course, by using Internet ressources, you can always improve your programs</a:t>
            </a:r>
          </a:p>
        </p:txBody>
      </p:sp>
    </p:spTree>
    <p:extLst>
      <p:ext uri="{BB962C8B-B14F-4D97-AF65-F5344CB8AC3E}">
        <p14:creationId xmlns:p14="http://schemas.microsoft.com/office/powerpoint/2010/main" val="14782821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7A330B-973C-49A0-A478-4A9FB93E2208}"/>
              </a:ext>
            </a:extLst>
          </p:cNvPr>
          <p:cNvSpPr>
            <a:spLocks noGrp="1"/>
          </p:cNvSpPr>
          <p:nvPr>
            <p:ph type="title"/>
          </p:nvPr>
        </p:nvSpPr>
        <p:spPr/>
        <p:txBody>
          <a:bodyPr/>
          <a:lstStyle/>
          <a:p>
            <a:pPr algn="ctr"/>
            <a:r>
              <a:rPr lang="fr-FR" dirty="0"/>
              <a:t>VI Exodus Data </a:t>
            </a:r>
            <a:r>
              <a:rPr lang="fr-FR" dirty="0" err="1"/>
              <a:t>Analysis</a:t>
            </a:r>
            <a:endParaRPr lang="fr-FR" dirty="0"/>
          </a:p>
        </p:txBody>
      </p:sp>
      <p:pic>
        <p:nvPicPr>
          <p:cNvPr id="5" name="Image 4">
            <a:extLst>
              <a:ext uri="{FF2B5EF4-FFF2-40B4-BE49-F238E27FC236}">
                <a16:creationId xmlns:a16="http://schemas.microsoft.com/office/drawing/2014/main" id="{52A1CA30-A159-436A-B35F-63688C4166D1}"/>
              </a:ext>
            </a:extLst>
          </p:cNvPr>
          <p:cNvPicPr>
            <a:picLocks noChangeAspect="1"/>
          </p:cNvPicPr>
          <p:nvPr/>
        </p:nvPicPr>
        <p:blipFill>
          <a:blip r:embed="rId2"/>
          <a:stretch>
            <a:fillRect/>
          </a:stretch>
        </p:blipFill>
        <p:spPr>
          <a:xfrm>
            <a:off x="3244933" y="2300374"/>
            <a:ext cx="7144207" cy="4192501"/>
          </a:xfrm>
          <a:prstGeom prst="rect">
            <a:avLst/>
          </a:prstGeom>
        </p:spPr>
      </p:pic>
      <p:sp>
        <p:nvSpPr>
          <p:cNvPr id="6" name="ZoneTexte 5">
            <a:extLst>
              <a:ext uri="{FF2B5EF4-FFF2-40B4-BE49-F238E27FC236}">
                <a16:creationId xmlns:a16="http://schemas.microsoft.com/office/drawing/2014/main" id="{A906F952-073C-4945-8D80-73583F236F1C}"/>
              </a:ext>
            </a:extLst>
          </p:cNvPr>
          <p:cNvSpPr txBox="1"/>
          <p:nvPr/>
        </p:nvSpPr>
        <p:spPr>
          <a:xfrm>
            <a:off x="496110" y="1690688"/>
            <a:ext cx="2890736" cy="369332"/>
          </a:xfrm>
          <a:prstGeom prst="rect">
            <a:avLst/>
          </a:prstGeom>
          <a:noFill/>
        </p:spPr>
        <p:txBody>
          <a:bodyPr wrap="square" rtlCol="0">
            <a:spAutoFit/>
          </a:bodyPr>
          <a:lstStyle/>
          <a:p>
            <a:pPr algn="ctr"/>
            <a:r>
              <a:rPr lang="fr-FR" b="1" dirty="0" err="1"/>
              <a:t>From</a:t>
            </a:r>
            <a:r>
              <a:rPr lang="fr-FR" b="1" dirty="0"/>
              <a:t> ‘LONG’ FORMAT… </a:t>
            </a:r>
          </a:p>
        </p:txBody>
      </p:sp>
    </p:spTree>
    <p:extLst>
      <p:ext uri="{BB962C8B-B14F-4D97-AF65-F5344CB8AC3E}">
        <p14:creationId xmlns:p14="http://schemas.microsoft.com/office/powerpoint/2010/main" val="3124252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7A330B-973C-49A0-A478-4A9FB93E2208}"/>
              </a:ext>
            </a:extLst>
          </p:cNvPr>
          <p:cNvSpPr>
            <a:spLocks noGrp="1"/>
          </p:cNvSpPr>
          <p:nvPr>
            <p:ph type="title"/>
          </p:nvPr>
        </p:nvSpPr>
        <p:spPr/>
        <p:txBody>
          <a:bodyPr/>
          <a:lstStyle/>
          <a:p>
            <a:pPr algn="ctr"/>
            <a:r>
              <a:rPr lang="fr-FR" dirty="0"/>
              <a:t>Exodus Data </a:t>
            </a:r>
            <a:r>
              <a:rPr lang="fr-FR" dirty="0" err="1"/>
              <a:t>Analysis</a:t>
            </a:r>
            <a:endParaRPr lang="fr-FR" dirty="0"/>
          </a:p>
        </p:txBody>
      </p:sp>
      <p:sp>
        <p:nvSpPr>
          <p:cNvPr id="6" name="ZoneTexte 5">
            <a:extLst>
              <a:ext uri="{FF2B5EF4-FFF2-40B4-BE49-F238E27FC236}">
                <a16:creationId xmlns:a16="http://schemas.microsoft.com/office/drawing/2014/main" id="{A906F952-073C-4945-8D80-73583F236F1C}"/>
              </a:ext>
            </a:extLst>
          </p:cNvPr>
          <p:cNvSpPr txBox="1"/>
          <p:nvPr/>
        </p:nvSpPr>
        <p:spPr>
          <a:xfrm>
            <a:off x="165371" y="1827929"/>
            <a:ext cx="2890736" cy="369332"/>
          </a:xfrm>
          <a:prstGeom prst="rect">
            <a:avLst/>
          </a:prstGeom>
          <a:noFill/>
        </p:spPr>
        <p:txBody>
          <a:bodyPr wrap="square" rtlCol="0">
            <a:spAutoFit/>
          </a:bodyPr>
          <a:lstStyle/>
          <a:p>
            <a:pPr algn="ctr"/>
            <a:r>
              <a:rPr lang="fr-FR" b="1" dirty="0"/>
              <a:t>…to ‘WIDE’ FORMAT </a:t>
            </a:r>
          </a:p>
        </p:txBody>
      </p:sp>
      <p:pic>
        <p:nvPicPr>
          <p:cNvPr id="4" name="Image 3">
            <a:extLst>
              <a:ext uri="{FF2B5EF4-FFF2-40B4-BE49-F238E27FC236}">
                <a16:creationId xmlns:a16="http://schemas.microsoft.com/office/drawing/2014/main" id="{8E892AB4-C233-4725-9AAC-A7739849482B}"/>
              </a:ext>
            </a:extLst>
          </p:cNvPr>
          <p:cNvPicPr>
            <a:picLocks noChangeAspect="1"/>
          </p:cNvPicPr>
          <p:nvPr/>
        </p:nvPicPr>
        <p:blipFill>
          <a:blip r:embed="rId2"/>
          <a:stretch>
            <a:fillRect/>
          </a:stretch>
        </p:blipFill>
        <p:spPr>
          <a:xfrm>
            <a:off x="0" y="2703835"/>
            <a:ext cx="12192000" cy="2832809"/>
          </a:xfrm>
          <a:prstGeom prst="rect">
            <a:avLst/>
          </a:prstGeom>
        </p:spPr>
      </p:pic>
      <p:sp>
        <p:nvSpPr>
          <p:cNvPr id="7" name="Ellipse 6">
            <a:extLst>
              <a:ext uri="{FF2B5EF4-FFF2-40B4-BE49-F238E27FC236}">
                <a16:creationId xmlns:a16="http://schemas.microsoft.com/office/drawing/2014/main" id="{6A3B5A02-C0E2-4674-ADB1-072BA084D9FF}"/>
              </a:ext>
            </a:extLst>
          </p:cNvPr>
          <p:cNvSpPr/>
          <p:nvPr/>
        </p:nvSpPr>
        <p:spPr>
          <a:xfrm>
            <a:off x="8005864" y="4056434"/>
            <a:ext cx="291830" cy="2140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A6DAFBEA-EC3E-4EDE-B0A5-E408B11E186E}"/>
              </a:ext>
            </a:extLst>
          </p:cNvPr>
          <p:cNvSpPr/>
          <p:nvPr/>
        </p:nvSpPr>
        <p:spPr>
          <a:xfrm>
            <a:off x="7679987" y="2829278"/>
            <a:ext cx="496110" cy="2140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BA325FC7-BF65-4C8E-8913-2C3165A02582}"/>
              </a:ext>
            </a:extLst>
          </p:cNvPr>
          <p:cNvSpPr/>
          <p:nvPr/>
        </p:nvSpPr>
        <p:spPr>
          <a:xfrm>
            <a:off x="11353800" y="4372734"/>
            <a:ext cx="496110" cy="2140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E76AD8EA-C127-46B4-8233-9220E994FF0F}"/>
              </a:ext>
            </a:extLst>
          </p:cNvPr>
          <p:cNvSpPr/>
          <p:nvPr/>
        </p:nvSpPr>
        <p:spPr>
          <a:xfrm>
            <a:off x="2054157" y="4056433"/>
            <a:ext cx="708497" cy="2140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50756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7A330B-973C-49A0-A478-4A9FB93E2208}"/>
              </a:ext>
            </a:extLst>
          </p:cNvPr>
          <p:cNvSpPr>
            <a:spLocks noGrp="1"/>
          </p:cNvSpPr>
          <p:nvPr>
            <p:ph type="title"/>
          </p:nvPr>
        </p:nvSpPr>
        <p:spPr>
          <a:xfrm>
            <a:off x="604736" y="166103"/>
            <a:ext cx="10515600" cy="1325563"/>
          </a:xfrm>
        </p:spPr>
        <p:txBody>
          <a:bodyPr/>
          <a:lstStyle/>
          <a:p>
            <a:pPr algn="ctr"/>
            <a:r>
              <a:rPr lang="fr-FR" dirty="0"/>
              <a:t>III Exodus Data </a:t>
            </a:r>
            <a:r>
              <a:rPr lang="fr-FR" dirty="0" err="1"/>
              <a:t>Analysis</a:t>
            </a:r>
            <a:endParaRPr lang="fr-FR" dirty="0"/>
          </a:p>
        </p:txBody>
      </p:sp>
      <p:sp>
        <p:nvSpPr>
          <p:cNvPr id="6" name="ZoneTexte 5">
            <a:extLst>
              <a:ext uri="{FF2B5EF4-FFF2-40B4-BE49-F238E27FC236}">
                <a16:creationId xmlns:a16="http://schemas.microsoft.com/office/drawing/2014/main" id="{A906F952-073C-4945-8D80-73583F236F1C}"/>
              </a:ext>
            </a:extLst>
          </p:cNvPr>
          <p:cNvSpPr txBox="1"/>
          <p:nvPr/>
        </p:nvSpPr>
        <p:spPr>
          <a:xfrm>
            <a:off x="165371" y="1827929"/>
            <a:ext cx="2890736" cy="461665"/>
          </a:xfrm>
          <a:prstGeom prst="rect">
            <a:avLst/>
          </a:prstGeom>
          <a:noFill/>
        </p:spPr>
        <p:txBody>
          <a:bodyPr wrap="square" rtlCol="0">
            <a:spAutoFit/>
          </a:bodyPr>
          <a:lstStyle/>
          <a:p>
            <a:pPr algn="ctr"/>
            <a:r>
              <a:rPr lang="fr-FR" sz="2400" b="1" dirty="0" err="1"/>
              <a:t>Statistics</a:t>
            </a:r>
            <a:r>
              <a:rPr lang="fr-FR" sz="2400" b="1" dirty="0"/>
              <a:t>: </a:t>
            </a:r>
          </a:p>
        </p:txBody>
      </p:sp>
      <p:sp>
        <p:nvSpPr>
          <p:cNvPr id="15" name="ZoneTexte 14">
            <a:extLst>
              <a:ext uri="{FF2B5EF4-FFF2-40B4-BE49-F238E27FC236}">
                <a16:creationId xmlns:a16="http://schemas.microsoft.com/office/drawing/2014/main" id="{6B18858B-0455-4C37-9B55-5561B75D5D0F}"/>
              </a:ext>
            </a:extLst>
          </p:cNvPr>
          <p:cNvSpPr txBox="1"/>
          <p:nvPr/>
        </p:nvSpPr>
        <p:spPr>
          <a:xfrm>
            <a:off x="2164804" y="3832089"/>
            <a:ext cx="348172" cy="769441"/>
          </a:xfrm>
          <a:prstGeom prst="rect">
            <a:avLst/>
          </a:prstGeom>
          <a:noFill/>
        </p:spPr>
        <p:txBody>
          <a:bodyPr wrap="square" rtlCol="0">
            <a:spAutoFit/>
          </a:bodyPr>
          <a:lstStyle/>
          <a:p>
            <a:r>
              <a:rPr lang="fr-FR" sz="4400" b="1" dirty="0"/>
              <a:t>…</a:t>
            </a:r>
          </a:p>
        </p:txBody>
      </p:sp>
      <p:pic>
        <p:nvPicPr>
          <p:cNvPr id="18" name="Image 17">
            <a:extLst>
              <a:ext uri="{FF2B5EF4-FFF2-40B4-BE49-F238E27FC236}">
                <a16:creationId xmlns:a16="http://schemas.microsoft.com/office/drawing/2014/main" id="{64B72095-0B39-4129-9BAE-FCB4A0109D0E}"/>
              </a:ext>
            </a:extLst>
          </p:cNvPr>
          <p:cNvPicPr>
            <a:picLocks noChangeAspect="1"/>
          </p:cNvPicPr>
          <p:nvPr/>
        </p:nvPicPr>
        <p:blipFill>
          <a:blip r:embed="rId2"/>
          <a:stretch>
            <a:fillRect/>
          </a:stretch>
        </p:blipFill>
        <p:spPr>
          <a:xfrm>
            <a:off x="3056107" y="3200348"/>
            <a:ext cx="9095916" cy="2110253"/>
          </a:xfrm>
          <a:prstGeom prst="rect">
            <a:avLst/>
          </a:prstGeom>
        </p:spPr>
      </p:pic>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91CC9694-921D-4726-AF3F-69326BB8440E}"/>
                  </a:ext>
                </a:extLst>
              </p:cNvPr>
              <p:cNvSpPr txBox="1"/>
              <p:nvPr/>
            </p:nvSpPr>
            <p:spPr>
              <a:xfrm>
                <a:off x="8691663" y="5574150"/>
                <a:ext cx="807396" cy="5022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FR" sz="1050" b="1" i="1" smtClean="0">
                              <a:latin typeface="Cambria Math" panose="02040503050406030204" pitchFamily="18" charset="0"/>
                            </a:rPr>
                          </m:ctrlPr>
                        </m:naryPr>
                        <m:sub/>
                        <m:sup/>
                        <m:e>
                          <m:r>
                            <a:rPr lang="fr-FR" sz="1050" b="1" i="0" smtClean="0">
                              <a:latin typeface="Cambria Math" panose="02040503050406030204" pitchFamily="18" charset="0"/>
                            </a:rPr>
                            <m:t>=</m:t>
                          </m:r>
                          <m:r>
                            <a:rPr lang="fr-FR" sz="1050" b="1" i="0" smtClean="0">
                              <a:latin typeface="Cambria Math" panose="02040503050406030204" pitchFamily="18" charset="0"/>
                            </a:rPr>
                            <m:t>𝟐𝟏𝟐</m:t>
                          </m:r>
                        </m:e>
                      </m:nary>
                    </m:oMath>
                  </m:oMathPara>
                </a14:m>
                <a:endParaRPr lang="fr-FR" sz="1050" b="1" dirty="0"/>
              </a:p>
            </p:txBody>
          </p:sp>
        </mc:Choice>
        <mc:Fallback xmlns="">
          <p:sp>
            <p:nvSpPr>
              <p:cNvPr id="20" name="ZoneTexte 19">
                <a:extLst>
                  <a:ext uri="{FF2B5EF4-FFF2-40B4-BE49-F238E27FC236}">
                    <a16:creationId xmlns:a16="http://schemas.microsoft.com/office/drawing/2014/main" id="{91CC9694-921D-4726-AF3F-69326BB8440E}"/>
                  </a:ext>
                </a:extLst>
              </p:cNvPr>
              <p:cNvSpPr txBox="1">
                <a:spLocks noRot="1" noChangeAspect="1" noMove="1" noResize="1" noEditPoints="1" noAdjustHandles="1" noChangeArrowheads="1" noChangeShapeType="1" noTextEdit="1"/>
              </p:cNvSpPr>
              <p:nvPr/>
            </p:nvSpPr>
            <p:spPr>
              <a:xfrm>
                <a:off x="8691663" y="5574150"/>
                <a:ext cx="807396" cy="502253"/>
              </a:xfrm>
              <a:prstGeom prst="rect">
                <a:avLst/>
              </a:prstGeom>
              <a:blipFill>
                <a:blip r:embed="rId3"/>
                <a:stretch>
                  <a:fillRect l="-50758" t="-108434" r="-54545" b="-146988"/>
                </a:stretch>
              </a:blipFill>
            </p:spPr>
            <p:txBody>
              <a:bodyPr/>
              <a:lstStyle/>
              <a:p>
                <a:r>
                  <a:rPr lang="fr-FR">
                    <a:noFill/>
                  </a:rPr>
                  <a:t> </a:t>
                </a:r>
              </a:p>
            </p:txBody>
          </p:sp>
        </mc:Fallback>
      </mc:AlternateContent>
      <p:pic>
        <p:nvPicPr>
          <p:cNvPr id="21" name="Image 20">
            <a:extLst>
              <a:ext uri="{FF2B5EF4-FFF2-40B4-BE49-F238E27FC236}">
                <a16:creationId xmlns:a16="http://schemas.microsoft.com/office/drawing/2014/main" id="{566E08F5-10F2-4B81-A685-B6F0A8FC6A1A}"/>
              </a:ext>
            </a:extLst>
          </p:cNvPr>
          <p:cNvPicPr>
            <a:picLocks noChangeAspect="1"/>
          </p:cNvPicPr>
          <p:nvPr/>
        </p:nvPicPr>
        <p:blipFill>
          <a:blip r:embed="rId4"/>
          <a:stretch>
            <a:fillRect/>
          </a:stretch>
        </p:blipFill>
        <p:spPr>
          <a:xfrm>
            <a:off x="165371" y="4838700"/>
            <a:ext cx="3943350" cy="1752600"/>
          </a:xfrm>
          <a:prstGeom prst="rect">
            <a:avLst/>
          </a:prstGeom>
        </p:spPr>
      </p:pic>
      <p:pic>
        <p:nvPicPr>
          <p:cNvPr id="22" name="Image 21">
            <a:extLst>
              <a:ext uri="{FF2B5EF4-FFF2-40B4-BE49-F238E27FC236}">
                <a16:creationId xmlns:a16="http://schemas.microsoft.com/office/drawing/2014/main" id="{289B084C-6F23-4790-B0A6-D61EC4F1490C}"/>
              </a:ext>
            </a:extLst>
          </p:cNvPr>
          <p:cNvPicPr>
            <a:picLocks noChangeAspect="1"/>
          </p:cNvPicPr>
          <p:nvPr/>
        </p:nvPicPr>
        <p:blipFill>
          <a:blip r:embed="rId5"/>
          <a:stretch>
            <a:fillRect/>
          </a:stretch>
        </p:blipFill>
        <p:spPr>
          <a:xfrm>
            <a:off x="533902" y="2485973"/>
            <a:ext cx="3609975" cy="1428750"/>
          </a:xfrm>
          <a:prstGeom prst="rect">
            <a:avLst/>
          </a:prstGeom>
        </p:spPr>
      </p:pic>
      <p:sp>
        <p:nvSpPr>
          <p:cNvPr id="23" name="Ellipse 22">
            <a:extLst>
              <a:ext uri="{FF2B5EF4-FFF2-40B4-BE49-F238E27FC236}">
                <a16:creationId xmlns:a16="http://schemas.microsoft.com/office/drawing/2014/main" id="{708DC5B0-28E1-45BE-90F9-373436C0E899}"/>
              </a:ext>
            </a:extLst>
          </p:cNvPr>
          <p:cNvSpPr/>
          <p:nvPr/>
        </p:nvSpPr>
        <p:spPr>
          <a:xfrm>
            <a:off x="732259" y="3435295"/>
            <a:ext cx="708497" cy="2140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0F9C997C-D64C-445D-AA5C-063218040A8D}"/>
              </a:ext>
            </a:extLst>
          </p:cNvPr>
          <p:cNvSpPr txBox="1"/>
          <p:nvPr/>
        </p:nvSpPr>
        <p:spPr>
          <a:xfrm>
            <a:off x="3056107" y="3914723"/>
            <a:ext cx="1087770" cy="369332"/>
          </a:xfrm>
          <a:prstGeom prst="rect">
            <a:avLst/>
          </a:prstGeom>
          <a:noFill/>
        </p:spPr>
        <p:txBody>
          <a:bodyPr wrap="square" rtlCol="0">
            <a:spAutoFit/>
          </a:bodyPr>
          <a:lstStyle/>
          <a:p>
            <a:r>
              <a:rPr lang="fr-FR" dirty="0"/>
              <a:t> </a:t>
            </a:r>
          </a:p>
        </p:txBody>
      </p:sp>
      <p:sp>
        <p:nvSpPr>
          <p:cNvPr id="25" name="Rectangle 24">
            <a:extLst>
              <a:ext uri="{FF2B5EF4-FFF2-40B4-BE49-F238E27FC236}">
                <a16:creationId xmlns:a16="http://schemas.microsoft.com/office/drawing/2014/main" id="{31C34B2D-4662-4CC8-9C0F-C57E2AC9B299}"/>
              </a:ext>
            </a:extLst>
          </p:cNvPr>
          <p:cNvSpPr/>
          <p:nvPr/>
        </p:nvSpPr>
        <p:spPr>
          <a:xfrm>
            <a:off x="3056107" y="3914723"/>
            <a:ext cx="1087770" cy="901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B200D824-C136-42D0-A38C-DECFA5D1E3E5}"/>
              </a:ext>
            </a:extLst>
          </p:cNvPr>
          <p:cNvSpPr/>
          <p:nvPr/>
        </p:nvSpPr>
        <p:spPr>
          <a:xfrm>
            <a:off x="1930527" y="3468169"/>
            <a:ext cx="582449" cy="2140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avec flèche 27">
            <a:extLst>
              <a:ext uri="{FF2B5EF4-FFF2-40B4-BE49-F238E27FC236}">
                <a16:creationId xmlns:a16="http://schemas.microsoft.com/office/drawing/2014/main" id="{D838D434-06DD-4950-B8D1-8790FD333504}"/>
              </a:ext>
            </a:extLst>
          </p:cNvPr>
          <p:cNvCxnSpPr>
            <a:cxnSpLocks/>
            <a:endCxn id="20" idx="0"/>
          </p:cNvCxnSpPr>
          <p:nvPr/>
        </p:nvCxnSpPr>
        <p:spPr>
          <a:xfrm>
            <a:off x="9095361" y="3429000"/>
            <a:ext cx="0" cy="2145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8F886096-EA05-4951-977D-67B03D79EE4A}"/>
              </a:ext>
            </a:extLst>
          </p:cNvPr>
          <p:cNvCxnSpPr>
            <a:cxnSpLocks/>
            <a:endCxn id="20" idx="1"/>
          </p:cNvCxnSpPr>
          <p:nvPr/>
        </p:nvCxnSpPr>
        <p:spPr>
          <a:xfrm>
            <a:off x="2441643" y="3682178"/>
            <a:ext cx="6250020" cy="2143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7428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7A330B-973C-49A0-A478-4A9FB93E2208}"/>
              </a:ext>
            </a:extLst>
          </p:cNvPr>
          <p:cNvSpPr>
            <a:spLocks noGrp="1"/>
          </p:cNvSpPr>
          <p:nvPr>
            <p:ph type="title"/>
          </p:nvPr>
        </p:nvSpPr>
        <p:spPr>
          <a:xfrm>
            <a:off x="614464" y="101679"/>
            <a:ext cx="10515600" cy="1325563"/>
          </a:xfrm>
        </p:spPr>
        <p:txBody>
          <a:bodyPr/>
          <a:lstStyle/>
          <a:p>
            <a:pPr algn="ctr"/>
            <a:r>
              <a:rPr lang="fr-FR" dirty="0"/>
              <a:t>Exodus Data </a:t>
            </a:r>
            <a:r>
              <a:rPr lang="fr-FR" dirty="0" err="1"/>
              <a:t>Analysis</a:t>
            </a:r>
            <a:endParaRPr lang="fr-FR" dirty="0"/>
          </a:p>
        </p:txBody>
      </p:sp>
      <p:sp>
        <p:nvSpPr>
          <p:cNvPr id="6" name="ZoneTexte 5">
            <a:extLst>
              <a:ext uri="{FF2B5EF4-FFF2-40B4-BE49-F238E27FC236}">
                <a16:creationId xmlns:a16="http://schemas.microsoft.com/office/drawing/2014/main" id="{A906F952-073C-4945-8D80-73583F236F1C}"/>
              </a:ext>
            </a:extLst>
          </p:cNvPr>
          <p:cNvSpPr txBox="1"/>
          <p:nvPr/>
        </p:nvSpPr>
        <p:spPr>
          <a:xfrm>
            <a:off x="-67227" y="1460810"/>
            <a:ext cx="3920246" cy="830997"/>
          </a:xfrm>
          <a:prstGeom prst="rect">
            <a:avLst/>
          </a:prstGeom>
          <a:noFill/>
        </p:spPr>
        <p:txBody>
          <a:bodyPr wrap="square" rtlCol="0">
            <a:spAutoFit/>
          </a:bodyPr>
          <a:lstStyle/>
          <a:p>
            <a:pPr algn="ctr"/>
            <a:r>
              <a:rPr lang="fr-FR" sz="2400" b="1" dirty="0" err="1"/>
              <a:t>Statistics</a:t>
            </a:r>
            <a:r>
              <a:rPr lang="fr-FR" sz="2400" b="1" dirty="0"/>
              <a:t>: top 10 </a:t>
            </a:r>
          </a:p>
          <a:p>
            <a:pPr algn="ctr"/>
            <a:r>
              <a:rPr lang="fr-FR" sz="2400" b="1" dirty="0" err="1"/>
              <a:t>third</a:t>
            </a:r>
            <a:r>
              <a:rPr lang="fr-FR" sz="2400" b="1" dirty="0"/>
              <a:t> parties and more</a:t>
            </a:r>
          </a:p>
        </p:txBody>
      </p:sp>
      <p:graphicFrame>
        <p:nvGraphicFramePr>
          <p:cNvPr id="4" name="Tableau 3">
            <a:extLst>
              <a:ext uri="{FF2B5EF4-FFF2-40B4-BE49-F238E27FC236}">
                <a16:creationId xmlns:a16="http://schemas.microsoft.com/office/drawing/2014/main" id="{D9DFFF0C-7D48-4B61-853E-7BF8596F1B84}"/>
              </a:ext>
            </a:extLst>
          </p:cNvPr>
          <p:cNvGraphicFramePr>
            <a:graphicFrameLocks noGrp="1"/>
          </p:cNvGraphicFramePr>
          <p:nvPr>
            <p:extLst>
              <p:ext uri="{D42A27DB-BD31-4B8C-83A1-F6EECF244321}">
                <p14:modId xmlns:p14="http://schemas.microsoft.com/office/powerpoint/2010/main" val="336565382"/>
              </p:ext>
            </p:extLst>
          </p:nvPr>
        </p:nvGraphicFramePr>
        <p:xfrm>
          <a:off x="304800" y="5014916"/>
          <a:ext cx="3352800" cy="1280160"/>
        </p:xfrm>
        <a:graphic>
          <a:graphicData uri="http://schemas.openxmlformats.org/drawingml/2006/table">
            <a:tbl>
              <a:tblPr/>
              <a:tblGrid>
                <a:gridCol w="787400">
                  <a:extLst>
                    <a:ext uri="{9D8B030D-6E8A-4147-A177-3AD203B41FA5}">
                      <a16:colId xmlns:a16="http://schemas.microsoft.com/office/drawing/2014/main" val="3858754076"/>
                    </a:ext>
                  </a:extLst>
                </a:gridCol>
                <a:gridCol w="1778000">
                  <a:extLst>
                    <a:ext uri="{9D8B030D-6E8A-4147-A177-3AD203B41FA5}">
                      <a16:colId xmlns:a16="http://schemas.microsoft.com/office/drawing/2014/main" val="1765612705"/>
                    </a:ext>
                  </a:extLst>
                </a:gridCol>
                <a:gridCol w="787400">
                  <a:extLst>
                    <a:ext uri="{9D8B030D-6E8A-4147-A177-3AD203B41FA5}">
                      <a16:colId xmlns:a16="http://schemas.microsoft.com/office/drawing/2014/main" val="307482766"/>
                    </a:ext>
                  </a:extLst>
                </a:gridCol>
              </a:tblGrid>
              <a:tr h="182880">
                <a:tc>
                  <a:txBody>
                    <a:bodyPr/>
                    <a:lstStyle/>
                    <a:p>
                      <a:pPr algn="ctr" fontAlgn="b"/>
                      <a:r>
                        <a:rPr lang="fr-FR" sz="1100" b="0" i="0" u="none" strike="noStrike">
                          <a:solidFill>
                            <a:srgbClr val="000000"/>
                          </a:solidFill>
                          <a:effectLst/>
                          <a:latin typeface="Calibri" panose="020F0502020204030204" pitchFamily="34" charset="0"/>
                        </a:rPr>
                        <a:t>279</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Persona.ly</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1761102079"/>
                  </a:ext>
                </a:extLst>
              </a:tr>
              <a:tr h="182880">
                <a:tc>
                  <a:txBody>
                    <a:bodyPr/>
                    <a:lstStyle/>
                    <a:p>
                      <a:pPr algn="ctr" fontAlgn="b"/>
                      <a:r>
                        <a:rPr lang="fr-FR" sz="1100" b="0" i="0" u="none" strike="noStrike">
                          <a:solidFill>
                            <a:srgbClr val="000000"/>
                          </a:solidFill>
                          <a:effectLst/>
                          <a:latin typeface="Calibri" panose="020F0502020204030204" pitchFamily="34" charset="0"/>
                        </a:rPr>
                        <a:t>280</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Sensoro</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2880311460"/>
                  </a:ext>
                </a:extLst>
              </a:tr>
              <a:tr h="182880">
                <a:tc>
                  <a:txBody>
                    <a:bodyPr/>
                    <a:lstStyle/>
                    <a:p>
                      <a:pPr algn="ctr" fontAlgn="b"/>
                      <a:r>
                        <a:rPr lang="fr-FR" sz="1100" b="0" i="0" u="none" strike="noStrike">
                          <a:solidFill>
                            <a:srgbClr val="000000"/>
                          </a:solidFill>
                          <a:effectLst/>
                          <a:latin typeface="Calibri" panose="020F0502020204030204" pitchFamily="34" charset="0"/>
                        </a:rPr>
                        <a:t>281</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ShallWeAD</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1833212832"/>
                  </a:ext>
                </a:extLst>
              </a:tr>
              <a:tr h="182880">
                <a:tc>
                  <a:txBody>
                    <a:bodyPr/>
                    <a:lstStyle/>
                    <a:p>
                      <a:pPr algn="ctr" fontAlgn="b"/>
                      <a:r>
                        <a:rPr lang="fr-FR" sz="1100" b="0" i="0" u="none" strike="noStrike">
                          <a:solidFill>
                            <a:srgbClr val="000000"/>
                          </a:solidFill>
                          <a:effectLst/>
                          <a:latin typeface="Calibri" panose="020F0502020204030204" pitchFamily="34" charset="0"/>
                        </a:rPr>
                        <a:t>282</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Shopkick</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3100153828"/>
                  </a:ext>
                </a:extLst>
              </a:tr>
              <a:tr h="182880">
                <a:tc>
                  <a:txBody>
                    <a:bodyPr/>
                    <a:lstStyle/>
                    <a:p>
                      <a:pPr algn="ctr" fontAlgn="b"/>
                      <a:r>
                        <a:rPr lang="fr-FR" sz="1100" b="0" i="0" u="none" strike="noStrike">
                          <a:solidFill>
                            <a:srgbClr val="000000"/>
                          </a:solidFill>
                          <a:effectLst/>
                          <a:latin typeface="Calibri" panose="020F0502020204030204" pitchFamily="34" charset="0"/>
                        </a:rPr>
                        <a:t>283</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Tencent MTA</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1030091653"/>
                  </a:ext>
                </a:extLst>
              </a:tr>
              <a:tr h="182880">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864220721"/>
                  </a:ext>
                </a:extLst>
              </a:tr>
              <a:tr h="182880">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Total</a:t>
                      </a:r>
                    </a:p>
                  </a:txBody>
                  <a:tcPr marL="7620" marR="7620" marT="7620" marB="0" anchor="b">
                    <a:lnL>
                      <a:noFill/>
                    </a:lnL>
                    <a:lnR>
                      <a:noFill/>
                    </a:lnR>
                    <a:lnT>
                      <a:noFill/>
                    </a:lnT>
                    <a:lnB>
                      <a:noFill/>
                    </a:lnB>
                  </a:tcPr>
                </a:tc>
                <a:tc>
                  <a:txBody>
                    <a:bodyPr/>
                    <a:lstStyle/>
                    <a:p>
                      <a:pPr algn="r" fontAlgn="b"/>
                      <a:r>
                        <a:rPr lang="fr-FR" sz="1100" b="0" i="0" u="none" strike="noStrike" dirty="0">
                          <a:solidFill>
                            <a:srgbClr val="000000"/>
                          </a:solidFill>
                          <a:effectLst/>
                          <a:latin typeface="Calibri" panose="020F0502020204030204" pitchFamily="34" charset="0"/>
                        </a:rPr>
                        <a:t>51141</a:t>
                      </a:r>
                    </a:p>
                  </a:txBody>
                  <a:tcPr marL="7620" marR="7620" marT="7620" marB="0" anchor="b">
                    <a:lnL>
                      <a:noFill/>
                    </a:lnL>
                    <a:lnR>
                      <a:noFill/>
                    </a:lnR>
                    <a:lnT>
                      <a:noFill/>
                    </a:lnT>
                    <a:lnB>
                      <a:noFill/>
                    </a:lnB>
                  </a:tcPr>
                </a:tc>
                <a:extLst>
                  <a:ext uri="{0D108BD9-81ED-4DB2-BD59-A6C34878D82A}">
                    <a16:rowId xmlns:a16="http://schemas.microsoft.com/office/drawing/2014/main" val="4149792699"/>
                  </a:ext>
                </a:extLst>
              </a:tr>
            </a:tbl>
          </a:graphicData>
        </a:graphic>
      </p:graphicFrame>
      <p:sp>
        <p:nvSpPr>
          <p:cNvPr id="17" name="ZoneTexte 16">
            <a:extLst>
              <a:ext uri="{FF2B5EF4-FFF2-40B4-BE49-F238E27FC236}">
                <a16:creationId xmlns:a16="http://schemas.microsoft.com/office/drawing/2014/main" id="{9846F1B3-9E33-4284-BFFA-92ADE029E9DC}"/>
              </a:ext>
            </a:extLst>
          </p:cNvPr>
          <p:cNvSpPr txBox="1"/>
          <p:nvPr/>
        </p:nvSpPr>
        <p:spPr>
          <a:xfrm>
            <a:off x="1784825" y="4373915"/>
            <a:ext cx="348172" cy="769441"/>
          </a:xfrm>
          <a:prstGeom prst="rect">
            <a:avLst/>
          </a:prstGeom>
          <a:noFill/>
        </p:spPr>
        <p:txBody>
          <a:bodyPr wrap="square" rtlCol="0">
            <a:spAutoFit/>
          </a:bodyPr>
          <a:lstStyle/>
          <a:p>
            <a:r>
              <a:rPr lang="fr-FR" sz="4400" b="1" dirty="0"/>
              <a:t>…</a:t>
            </a:r>
          </a:p>
        </p:txBody>
      </p:sp>
      <p:graphicFrame>
        <p:nvGraphicFramePr>
          <p:cNvPr id="5" name="Tableau 4">
            <a:extLst>
              <a:ext uri="{FF2B5EF4-FFF2-40B4-BE49-F238E27FC236}">
                <a16:creationId xmlns:a16="http://schemas.microsoft.com/office/drawing/2014/main" id="{C738A129-24B9-48BE-9BB5-385591190E53}"/>
              </a:ext>
            </a:extLst>
          </p:cNvPr>
          <p:cNvGraphicFramePr>
            <a:graphicFrameLocks noGrp="1"/>
          </p:cNvGraphicFramePr>
          <p:nvPr>
            <p:extLst>
              <p:ext uri="{D42A27DB-BD31-4B8C-83A1-F6EECF244321}">
                <p14:modId xmlns:p14="http://schemas.microsoft.com/office/powerpoint/2010/main" val="3808852698"/>
              </p:ext>
            </p:extLst>
          </p:nvPr>
        </p:nvGraphicFramePr>
        <p:xfrm>
          <a:off x="282511" y="2426835"/>
          <a:ext cx="3352800" cy="2194560"/>
        </p:xfrm>
        <a:graphic>
          <a:graphicData uri="http://schemas.openxmlformats.org/drawingml/2006/table">
            <a:tbl>
              <a:tblPr/>
              <a:tblGrid>
                <a:gridCol w="787400">
                  <a:extLst>
                    <a:ext uri="{9D8B030D-6E8A-4147-A177-3AD203B41FA5}">
                      <a16:colId xmlns:a16="http://schemas.microsoft.com/office/drawing/2014/main" val="2973087208"/>
                    </a:ext>
                  </a:extLst>
                </a:gridCol>
                <a:gridCol w="1778000">
                  <a:extLst>
                    <a:ext uri="{9D8B030D-6E8A-4147-A177-3AD203B41FA5}">
                      <a16:colId xmlns:a16="http://schemas.microsoft.com/office/drawing/2014/main" val="2775457193"/>
                    </a:ext>
                  </a:extLst>
                </a:gridCol>
                <a:gridCol w="787400">
                  <a:extLst>
                    <a:ext uri="{9D8B030D-6E8A-4147-A177-3AD203B41FA5}">
                      <a16:colId xmlns:a16="http://schemas.microsoft.com/office/drawing/2014/main" val="2505845994"/>
                    </a:ext>
                  </a:extLst>
                </a:gridCol>
              </a:tblGrid>
              <a:tr h="182880">
                <a:tc>
                  <a:txBody>
                    <a:bodyPr/>
                    <a:lstStyle/>
                    <a:p>
                      <a:pPr algn="ctr" fontAlgn="b"/>
                      <a:r>
                        <a:rPr lang="fr-FR" sz="1100" b="0" i="0" u="none" strike="noStrike">
                          <a:solidFill>
                            <a:srgbClr val="000000"/>
                          </a:solidFill>
                          <a:effectLst/>
                          <a:latin typeface="Calibri" panose="020F0502020204030204" pitchFamily="34" charset="0"/>
                        </a:rPr>
                        <a:t>Third ID</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thirds</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Freq.</a:t>
                      </a:r>
                    </a:p>
                  </a:txBody>
                  <a:tcPr marL="7620" marR="7620" marT="7620" marB="0" anchor="b">
                    <a:lnL>
                      <a:noFill/>
                    </a:lnL>
                    <a:lnR>
                      <a:noFill/>
                    </a:lnR>
                    <a:lnT>
                      <a:noFill/>
                    </a:lnT>
                    <a:lnB>
                      <a:noFill/>
                    </a:lnB>
                  </a:tcPr>
                </a:tc>
                <a:extLst>
                  <a:ext uri="{0D108BD9-81ED-4DB2-BD59-A6C34878D82A}">
                    <a16:rowId xmlns:a16="http://schemas.microsoft.com/office/drawing/2014/main" val="2144715000"/>
                  </a:ext>
                </a:extLst>
              </a:tr>
              <a:tr h="182880">
                <a:tc>
                  <a:txBody>
                    <a:bodyPr/>
                    <a:lstStyle/>
                    <a:p>
                      <a:pPr algn="ctr"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138077300"/>
                  </a:ext>
                </a:extLst>
              </a:tr>
              <a:tr h="182880">
                <a:tc>
                  <a:txBody>
                    <a:bodyPr/>
                    <a:lstStyle/>
                    <a:p>
                      <a:pPr algn="ctr" fontAlgn="b"/>
                      <a:r>
                        <a:rPr lang="fr-FR" sz="11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Google AdMob</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4522</a:t>
                      </a:r>
                    </a:p>
                  </a:txBody>
                  <a:tcPr marL="7620" marR="7620" marT="7620" marB="0" anchor="b">
                    <a:lnL>
                      <a:noFill/>
                    </a:lnL>
                    <a:lnR>
                      <a:noFill/>
                    </a:lnR>
                    <a:lnT>
                      <a:noFill/>
                    </a:lnT>
                    <a:lnB>
                      <a:noFill/>
                    </a:lnB>
                  </a:tcPr>
                </a:tc>
                <a:extLst>
                  <a:ext uri="{0D108BD9-81ED-4DB2-BD59-A6C34878D82A}">
                    <a16:rowId xmlns:a16="http://schemas.microsoft.com/office/drawing/2014/main" val="3733249950"/>
                  </a:ext>
                </a:extLst>
              </a:tr>
              <a:tr h="182880">
                <a:tc>
                  <a:txBody>
                    <a:bodyPr/>
                    <a:lstStyle/>
                    <a:p>
                      <a:pPr algn="ctr" fontAlgn="b"/>
                      <a:r>
                        <a:rPr lang="fr-FR" sz="11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Google Firebase Analytics</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4011</a:t>
                      </a:r>
                    </a:p>
                  </a:txBody>
                  <a:tcPr marL="7620" marR="7620" marT="7620" marB="0" anchor="b">
                    <a:lnL>
                      <a:noFill/>
                    </a:lnL>
                    <a:lnR>
                      <a:noFill/>
                    </a:lnR>
                    <a:lnT>
                      <a:noFill/>
                    </a:lnT>
                    <a:lnB>
                      <a:noFill/>
                    </a:lnB>
                  </a:tcPr>
                </a:tc>
                <a:extLst>
                  <a:ext uri="{0D108BD9-81ED-4DB2-BD59-A6C34878D82A}">
                    <a16:rowId xmlns:a16="http://schemas.microsoft.com/office/drawing/2014/main" val="3544603973"/>
                  </a:ext>
                </a:extLst>
              </a:tr>
              <a:tr h="182880">
                <a:tc>
                  <a:txBody>
                    <a:bodyPr/>
                    <a:lstStyle/>
                    <a:p>
                      <a:pPr algn="ctr" fontAlgn="b"/>
                      <a:r>
                        <a:rPr lang="fr-FR" sz="11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Google Analytics</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3832</a:t>
                      </a:r>
                    </a:p>
                  </a:txBody>
                  <a:tcPr marL="7620" marR="7620" marT="7620" marB="0" anchor="b">
                    <a:lnL>
                      <a:noFill/>
                    </a:lnL>
                    <a:lnR>
                      <a:noFill/>
                    </a:lnR>
                    <a:lnT>
                      <a:noFill/>
                    </a:lnT>
                    <a:lnB>
                      <a:noFill/>
                    </a:lnB>
                  </a:tcPr>
                </a:tc>
                <a:extLst>
                  <a:ext uri="{0D108BD9-81ED-4DB2-BD59-A6C34878D82A}">
                    <a16:rowId xmlns:a16="http://schemas.microsoft.com/office/drawing/2014/main" val="2631005200"/>
                  </a:ext>
                </a:extLst>
              </a:tr>
              <a:tr h="182880">
                <a:tc>
                  <a:txBody>
                    <a:bodyPr/>
                    <a:lstStyle/>
                    <a:p>
                      <a:pPr algn="ctr" fontAlgn="b"/>
                      <a:r>
                        <a:rPr lang="fr-FR" sz="11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tcPr>
                </a:tc>
                <a:tc>
                  <a:txBody>
                    <a:bodyPr/>
                    <a:lstStyle/>
                    <a:p>
                      <a:pPr algn="l" fontAlgn="b"/>
                      <a:r>
                        <a:rPr lang="fr-FR" sz="1100" b="0" i="0" u="none" strike="noStrike" dirty="0">
                          <a:solidFill>
                            <a:srgbClr val="000000"/>
                          </a:solidFill>
                          <a:effectLst/>
                          <a:latin typeface="Calibri" panose="020F0502020204030204" pitchFamily="34" charset="0"/>
                        </a:rPr>
                        <a:t>Google Tag Manager</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3101</a:t>
                      </a:r>
                    </a:p>
                  </a:txBody>
                  <a:tcPr marL="7620" marR="7620" marT="7620" marB="0" anchor="b">
                    <a:lnL>
                      <a:noFill/>
                    </a:lnL>
                    <a:lnR>
                      <a:noFill/>
                    </a:lnR>
                    <a:lnT>
                      <a:noFill/>
                    </a:lnT>
                    <a:lnB>
                      <a:noFill/>
                    </a:lnB>
                  </a:tcPr>
                </a:tc>
                <a:extLst>
                  <a:ext uri="{0D108BD9-81ED-4DB2-BD59-A6C34878D82A}">
                    <a16:rowId xmlns:a16="http://schemas.microsoft.com/office/drawing/2014/main" val="1498231271"/>
                  </a:ext>
                </a:extLst>
              </a:tr>
              <a:tr h="182880">
                <a:tc>
                  <a:txBody>
                    <a:bodyPr/>
                    <a:lstStyle/>
                    <a:p>
                      <a:pPr algn="ctr" fontAlgn="b"/>
                      <a:r>
                        <a:rPr lang="fr-FR" sz="1100" b="0" i="0" u="none" strike="noStrike">
                          <a:solidFill>
                            <a:srgbClr val="000000"/>
                          </a:solidFill>
                          <a:effectLst/>
                          <a:latin typeface="Calibri" panose="020F0502020204030204" pitchFamily="34" charset="0"/>
                        </a:rPr>
                        <a:t>5</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Facebook Login</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2601</a:t>
                      </a:r>
                    </a:p>
                  </a:txBody>
                  <a:tcPr marL="7620" marR="7620" marT="7620" marB="0" anchor="b">
                    <a:lnL>
                      <a:noFill/>
                    </a:lnL>
                    <a:lnR>
                      <a:noFill/>
                    </a:lnR>
                    <a:lnT>
                      <a:noFill/>
                    </a:lnT>
                    <a:lnB>
                      <a:noFill/>
                    </a:lnB>
                  </a:tcPr>
                </a:tc>
                <a:extLst>
                  <a:ext uri="{0D108BD9-81ED-4DB2-BD59-A6C34878D82A}">
                    <a16:rowId xmlns:a16="http://schemas.microsoft.com/office/drawing/2014/main" val="2464996404"/>
                  </a:ext>
                </a:extLst>
              </a:tr>
              <a:tr h="182880">
                <a:tc>
                  <a:txBody>
                    <a:bodyPr/>
                    <a:lstStyle/>
                    <a:p>
                      <a:pPr algn="ctr" fontAlgn="b"/>
                      <a:r>
                        <a:rPr lang="fr-FR" sz="11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Facebook Share</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2511</a:t>
                      </a:r>
                    </a:p>
                  </a:txBody>
                  <a:tcPr marL="7620" marR="7620" marT="7620" marB="0" anchor="b">
                    <a:lnL>
                      <a:noFill/>
                    </a:lnL>
                    <a:lnR>
                      <a:noFill/>
                    </a:lnR>
                    <a:lnT>
                      <a:noFill/>
                    </a:lnT>
                    <a:lnB>
                      <a:noFill/>
                    </a:lnB>
                  </a:tcPr>
                </a:tc>
                <a:extLst>
                  <a:ext uri="{0D108BD9-81ED-4DB2-BD59-A6C34878D82A}">
                    <a16:rowId xmlns:a16="http://schemas.microsoft.com/office/drawing/2014/main" val="713599034"/>
                  </a:ext>
                </a:extLst>
              </a:tr>
              <a:tr h="182880">
                <a:tc>
                  <a:txBody>
                    <a:bodyPr/>
                    <a:lstStyle/>
                    <a:p>
                      <a:pPr algn="ctr" fontAlgn="b"/>
                      <a:r>
                        <a:rPr lang="fr-FR" sz="11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Facebook Analytics</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2411</a:t>
                      </a:r>
                    </a:p>
                  </a:txBody>
                  <a:tcPr marL="7620" marR="7620" marT="7620" marB="0" anchor="b">
                    <a:lnL>
                      <a:noFill/>
                    </a:lnL>
                    <a:lnR>
                      <a:noFill/>
                    </a:lnR>
                    <a:lnT>
                      <a:noFill/>
                    </a:lnT>
                    <a:lnB>
                      <a:noFill/>
                    </a:lnB>
                  </a:tcPr>
                </a:tc>
                <a:extLst>
                  <a:ext uri="{0D108BD9-81ED-4DB2-BD59-A6C34878D82A}">
                    <a16:rowId xmlns:a16="http://schemas.microsoft.com/office/drawing/2014/main" val="2080826398"/>
                  </a:ext>
                </a:extLst>
              </a:tr>
              <a:tr h="182880">
                <a:tc>
                  <a:txBody>
                    <a:bodyPr/>
                    <a:lstStyle/>
                    <a:p>
                      <a:pPr algn="ctr" fontAlgn="b"/>
                      <a:r>
                        <a:rPr lang="fr-FR" sz="11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Flurry</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1842</a:t>
                      </a:r>
                    </a:p>
                  </a:txBody>
                  <a:tcPr marL="7620" marR="7620" marT="7620" marB="0" anchor="b">
                    <a:lnL>
                      <a:noFill/>
                    </a:lnL>
                    <a:lnR>
                      <a:noFill/>
                    </a:lnR>
                    <a:lnT>
                      <a:noFill/>
                    </a:lnT>
                    <a:lnB>
                      <a:noFill/>
                    </a:lnB>
                  </a:tcPr>
                </a:tc>
                <a:extLst>
                  <a:ext uri="{0D108BD9-81ED-4DB2-BD59-A6C34878D82A}">
                    <a16:rowId xmlns:a16="http://schemas.microsoft.com/office/drawing/2014/main" val="1175669483"/>
                  </a:ext>
                </a:extLst>
              </a:tr>
              <a:tr h="182880">
                <a:tc>
                  <a:txBody>
                    <a:bodyPr/>
                    <a:lstStyle/>
                    <a:p>
                      <a:pPr algn="ctr" fontAlgn="b"/>
                      <a:r>
                        <a:rPr lang="fr-FR" sz="11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a:noFill/>
                    </a:lnB>
                  </a:tcPr>
                </a:tc>
                <a:tc>
                  <a:txBody>
                    <a:bodyPr/>
                    <a:lstStyle/>
                    <a:p>
                      <a:pPr algn="l" fontAlgn="b"/>
                      <a:r>
                        <a:rPr lang="fr-FR" sz="1100" b="0" i="0" u="none" strike="noStrike">
                          <a:solidFill>
                            <a:srgbClr val="000000"/>
                          </a:solidFill>
                          <a:effectLst/>
                          <a:latin typeface="Calibri" panose="020F0502020204030204" pitchFamily="34" charset="0"/>
                        </a:rPr>
                        <a:t>Inmobi</a:t>
                      </a:r>
                    </a:p>
                  </a:txBody>
                  <a:tcPr marL="7620" marR="7620" marT="7620" marB="0" anchor="b">
                    <a:lnL>
                      <a:noFill/>
                    </a:lnL>
                    <a:lnR>
                      <a:noFill/>
                    </a:lnR>
                    <a:lnT>
                      <a:noFill/>
                    </a:lnT>
                    <a:lnB>
                      <a:noFill/>
                    </a:lnB>
                  </a:tcPr>
                </a:tc>
                <a:tc>
                  <a:txBody>
                    <a:bodyPr/>
                    <a:lstStyle/>
                    <a:p>
                      <a:pPr algn="r" fontAlgn="b"/>
                      <a:r>
                        <a:rPr lang="fr-FR" sz="1100" b="0" i="0" u="none" strike="noStrike">
                          <a:solidFill>
                            <a:srgbClr val="000000"/>
                          </a:solidFill>
                          <a:effectLst/>
                          <a:latin typeface="Calibri" panose="020F0502020204030204" pitchFamily="34" charset="0"/>
                        </a:rPr>
                        <a:t>1621</a:t>
                      </a:r>
                    </a:p>
                  </a:txBody>
                  <a:tcPr marL="7620" marR="7620" marT="7620" marB="0" anchor="b">
                    <a:lnL>
                      <a:noFill/>
                    </a:lnL>
                    <a:lnR>
                      <a:noFill/>
                    </a:lnR>
                    <a:lnT>
                      <a:noFill/>
                    </a:lnT>
                    <a:lnB>
                      <a:noFill/>
                    </a:lnB>
                  </a:tcPr>
                </a:tc>
                <a:extLst>
                  <a:ext uri="{0D108BD9-81ED-4DB2-BD59-A6C34878D82A}">
                    <a16:rowId xmlns:a16="http://schemas.microsoft.com/office/drawing/2014/main" val="828185896"/>
                  </a:ext>
                </a:extLst>
              </a:tr>
              <a:tr h="182880">
                <a:tc>
                  <a:txBody>
                    <a:bodyPr/>
                    <a:lstStyle/>
                    <a:p>
                      <a:pPr algn="ctr" fontAlgn="b"/>
                      <a:r>
                        <a:rPr lang="fr-FR" sz="1100" b="0" i="0" u="none" strike="noStrike">
                          <a:solidFill>
                            <a:srgbClr val="000000"/>
                          </a:solidFill>
                          <a:effectLst/>
                          <a:latin typeface="Calibri" panose="020F0502020204030204" pitchFamily="34" charset="0"/>
                        </a:rPr>
                        <a:t>10</a:t>
                      </a:r>
                    </a:p>
                  </a:txBody>
                  <a:tcPr marL="7620" marR="7620" marT="7620" marB="0" anchor="b">
                    <a:lnL>
                      <a:noFill/>
                    </a:lnL>
                    <a:lnR>
                      <a:noFill/>
                    </a:lnR>
                    <a:lnT>
                      <a:noFill/>
                    </a:lnT>
                    <a:lnB>
                      <a:noFill/>
                    </a:lnB>
                  </a:tcPr>
                </a:tc>
                <a:tc>
                  <a:txBody>
                    <a:bodyPr/>
                    <a:lstStyle/>
                    <a:p>
                      <a:pPr algn="l" fontAlgn="b"/>
                      <a:r>
                        <a:rPr lang="fr-FR" sz="1100" b="0" i="0" u="none" strike="noStrike" dirty="0">
                          <a:solidFill>
                            <a:srgbClr val="000000"/>
                          </a:solidFill>
                          <a:effectLst/>
                          <a:latin typeface="Calibri" panose="020F0502020204030204" pitchFamily="34" charset="0"/>
                        </a:rPr>
                        <a:t>Facebook </a:t>
                      </a:r>
                      <a:r>
                        <a:rPr lang="fr-FR" sz="1100" b="0" i="0" u="none" strike="noStrike" dirty="0" err="1">
                          <a:solidFill>
                            <a:srgbClr val="000000"/>
                          </a:solidFill>
                          <a:effectLst/>
                          <a:latin typeface="Calibri" panose="020F0502020204030204" pitchFamily="34" charset="0"/>
                        </a:rPr>
                        <a:t>Ads</a:t>
                      </a:r>
                      <a:endParaRPr lang="fr-FR"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r" fontAlgn="b"/>
                      <a:r>
                        <a:rPr lang="fr-FR" sz="1100" b="0" i="0" u="none" strike="noStrike" dirty="0">
                          <a:solidFill>
                            <a:srgbClr val="000000"/>
                          </a:solidFill>
                          <a:effectLst/>
                          <a:latin typeface="Calibri" panose="020F0502020204030204" pitchFamily="34" charset="0"/>
                        </a:rPr>
                        <a:t>1603</a:t>
                      </a:r>
                    </a:p>
                  </a:txBody>
                  <a:tcPr marL="7620" marR="7620" marT="7620" marB="0" anchor="b">
                    <a:lnL>
                      <a:noFill/>
                    </a:lnL>
                    <a:lnR>
                      <a:noFill/>
                    </a:lnR>
                    <a:lnT>
                      <a:noFill/>
                    </a:lnT>
                    <a:lnB>
                      <a:noFill/>
                    </a:lnB>
                  </a:tcPr>
                </a:tc>
                <a:extLst>
                  <a:ext uri="{0D108BD9-81ED-4DB2-BD59-A6C34878D82A}">
                    <a16:rowId xmlns:a16="http://schemas.microsoft.com/office/drawing/2014/main" val="3149074309"/>
                  </a:ext>
                </a:extLst>
              </a:tr>
            </a:tbl>
          </a:graphicData>
        </a:graphic>
      </p:graphicFrame>
      <p:graphicFrame>
        <p:nvGraphicFramePr>
          <p:cNvPr id="27" name="Graphique 26">
            <a:extLst>
              <a:ext uri="{FF2B5EF4-FFF2-40B4-BE49-F238E27FC236}">
                <a16:creationId xmlns:a16="http://schemas.microsoft.com/office/drawing/2014/main" id="{2DD09B4A-B837-4CAE-A6A2-697DE162C7A7}"/>
              </a:ext>
            </a:extLst>
          </p:cNvPr>
          <p:cNvGraphicFramePr>
            <a:graphicFrameLocks/>
          </p:cNvGraphicFramePr>
          <p:nvPr>
            <p:extLst>
              <p:ext uri="{D42A27DB-BD31-4B8C-83A1-F6EECF244321}">
                <p14:modId xmlns:p14="http://schemas.microsoft.com/office/powerpoint/2010/main" val="701154831"/>
              </p:ext>
            </p:extLst>
          </p:nvPr>
        </p:nvGraphicFramePr>
        <p:xfrm>
          <a:off x="4070726" y="2126015"/>
          <a:ext cx="8071318" cy="4495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969233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5AEAAB08-0718-493C-81C2-2EAE93CF0D43}"/>
              </a:ext>
            </a:extLst>
          </p:cNvPr>
          <p:cNvPicPr>
            <a:picLocks noChangeAspect="1"/>
          </p:cNvPicPr>
          <p:nvPr/>
        </p:nvPicPr>
        <p:blipFill>
          <a:blip r:embed="rId2"/>
          <a:stretch>
            <a:fillRect/>
          </a:stretch>
        </p:blipFill>
        <p:spPr>
          <a:xfrm>
            <a:off x="2683854" y="2006338"/>
            <a:ext cx="6376819" cy="4092904"/>
          </a:xfrm>
          <a:prstGeom prst="rect">
            <a:avLst/>
          </a:prstGeom>
        </p:spPr>
      </p:pic>
      <p:sp>
        <p:nvSpPr>
          <p:cNvPr id="8" name="Titre 1">
            <a:extLst>
              <a:ext uri="{FF2B5EF4-FFF2-40B4-BE49-F238E27FC236}">
                <a16:creationId xmlns:a16="http://schemas.microsoft.com/office/drawing/2014/main" id="{659C1126-1BCA-405D-AD01-CB1BCEAB1F2F}"/>
              </a:ext>
            </a:extLst>
          </p:cNvPr>
          <p:cNvSpPr>
            <a:spLocks noGrp="1"/>
          </p:cNvSpPr>
          <p:nvPr>
            <p:ph type="title"/>
          </p:nvPr>
        </p:nvSpPr>
        <p:spPr>
          <a:xfrm>
            <a:off x="614464" y="101679"/>
            <a:ext cx="10515600" cy="1325563"/>
          </a:xfrm>
        </p:spPr>
        <p:txBody>
          <a:bodyPr/>
          <a:lstStyle/>
          <a:p>
            <a:pPr algn="ctr"/>
            <a:r>
              <a:rPr lang="fr-FR" dirty="0"/>
              <a:t>Exodus Data </a:t>
            </a:r>
            <a:r>
              <a:rPr lang="fr-FR" dirty="0" err="1"/>
              <a:t>Analysis</a:t>
            </a:r>
            <a:br>
              <a:rPr lang="fr-FR" dirty="0"/>
            </a:br>
            <a:r>
              <a:rPr lang="fr-FR" sz="3200" dirty="0"/>
              <a:t>Concentration </a:t>
            </a:r>
            <a:r>
              <a:rPr lang="fr-FR" sz="3200" dirty="0" err="1"/>
              <a:t>dynamics</a:t>
            </a:r>
            <a:endParaRPr lang="fr-FR" dirty="0"/>
          </a:p>
        </p:txBody>
      </p:sp>
    </p:spTree>
    <p:extLst>
      <p:ext uri="{BB962C8B-B14F-4D97-AF65-F5344CB8AC3E}">
        <p14:creationId xmlns:p14="http://schemas.microsoft.com/office/powerpoint/2010/main" val="6414779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659C1126-1BCA-405D-AD01-CB1BCEAB1F2F}"/>
              </a:ext>
            </a:extLst>
          </p:cNvPr>
          <p:cNvSpPr>
            <a:spLocks noGrp="1"/>
          </p:cNvSpPr>
          <p:nvPr>
            <p:ph type="title"/>
          </p:nvPr>
        </p:nvSpPr>
        <p:spPr>
          <a:xfrm>
            <a:off x="614464" y="101679"/>
            <a:ext cx="10515600" cy="1325563"/>
          </a:xfrm>
        </p:spPr>
        <p:txBody>
          <a:bodyPr/>
          <a:lstStyle/>
          <a:p>
            <a:pPr algn="ctr"/>
            <a:r>
              <a:rPr lang="fr-FR" dirty="0"/>
              <a:t>Exodus Data </a:t>
            </a:r>
            <a:r>
              <a:rPr lang="fr-FR" dirty="0" err="1"/>
              <a:t>Analysis</a:t>
            </a:r>
            <a:br>
              <a:rPr lang="fr-FR" dirty="0"/>
            </a:br>
            <a:r>
              <a:rPr lang="fr-FR" sz="3200" dirty="0"/>
              <a:t>Concentration </a:t>
            </a:r>
            <a:r>
              <a:rPr lang="fr-FR" sz="3200" dirty="0" err="1"/>
              <a:t>dynamics</a:t>
            </a:r>
            <a:endParaRPr lang="fr-FR" dirty="0"/>
          </a:p>
        </p:txBody>
      </p:sp>
      <p:pic>
        <p:nvPicPr>
          <p:cNvPr id="3" name="Image 2">
            <a:extLst>
              <a:ext uri="{FF2B5EF4-FFF2-40B4-BE49-F238E27FC236}">
                <a16:creationId xmlns:a16="http://schemas.microsoft.com/office/drawing/2014/main" id="{0D1677DE-476F-453B-A281-ADE3FA51C057}"/>
              </a:ext>
            </a:extLst>
          </p:cNvPr>
          <p:cNvPicPr>
            <a:picLocks noChangeAspect="1"/>
          </p:cNvPicPr>
          <p:nvPr/>
        </p:nvPicPr>
        <p:blipFill>
          <a:blip r:embed="rId2"/>
          <a:stretch>
            <a:fillRect/>
          </a:stretch>
        </p:blipFill>
        <p:spPr>
          <a:xfrm>
            <a:off x="389107" y="1789889"/>
            <a:ext cx="8527740" cy="4485913"/>
          </a:xfrm>
          <a:prstGeom prst="rect">
            <a:avLst/>
          </a:prstGeom>
        </p:spPr>
      </p:pic>
      <p:pic>
        <p:nvPicPr>
          <p:cNvPr id="5" name="Image 4">
            <a:extLst>
              <a:ext uri="{FF2B5EF4-FFF2-40B4-BE49-F238E27FC236}">
                <a16:creationId xmlns:a16="http://schemas.microsoft.com/office/drawing/2014/main" id="{95A397C7-D179-4D26-A7CA-84F285F3A2DC}"/>
              </a:ext>
            </a:extLst>
          </p:cNvPr>
          <p:cNvPicPr>
            <a:picLocks noChangeAspect="1"/>
          </p:cNvPicPr>
          <p:nvPr/>
        </p:nvPicPr>
        <p:blipFill>
          <a:blip r:embed="rId3"/>
          <a:stretch>
            <a:fillRect/>
          </a:stretch>
        </p:blipFill>
        <p:spPr>
          <a:xfrm>
            <a:off x="8083280" y="2818407"/>
            <a:ext cx="3924300" cy="2428875"/>
          </a:xfrm>
          <a:prstGeom prst="rect">
            <a:avLst/>
          </a:prstGeom>
          <a:ln>
            <a:solidFill>
              <a:schemeClr val="tx1"/>
            </a:solidFill>
          </a:ln>
        </p:spPr>
      </p:pic>
    </p:spTree>
    <p:extLst>
      <p:ext uri="{BB962C8B-B14F-4D97-AF65-F5344CB8AC3E}">
        <p14:creationId xmlns:p14="http://schemas.microsoft.com/office/powerpoint/2010/main" val="410756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6B8C4DC-A0BB-4E44-B04A-3698522442F8}"/>
              </a:ext>
            </a:extLst>
          </p:cNvPr>
          <p:cNvSpPr txBox="1"/>
          <p:nvPr/>
        </p:nvSpPr>
        <p:spPr>
          <a:xfrm>
            <a:off x="5431971" y="1404938"/>
            <a:ext cx="6096000" cy="3570208"/>
          </a:xfrm>
          <a:prstGeom prst="rect">
            <a:avLst/>
          </a:prstGeom>
          <a:noFill/>
        </p:spPr>
        <p:txBody>
          <a:bodyPr wrap="square">
            <a:spAutoFit/>
          </a:bodyPr>
          <a:lstStyle/>
          <a:p>
            <a:pPr algn="ctr"/>
            <a:r>
              <a:rPr lang="en-US" sz="2400" b="1" dirty="0"/>
              <a:t>Germany (September 2019) </a:t>
            </a:r>
          </a:p>
          <a:p>
            <a:pPr algn="ctr"/>
            <a:r>
              <a:rPr lang="en-US" sz="2000" b="1" dirty="0"/>
              <a:t>‘A new competition framework for the digital economy Report by the Commission ‘Competition Law 4.0’’</a:t>
            </a:r>
          </a:p>
          <a:p>
            <a:endParaRPr lang="en-US" dirty="0"/>
          </a:p>
          <a:p>
            <a:endParaRPr lang="en-US" dirty="0"/>
          </a:p>
          <a:p>
            <a:endParaRPr lang="en-US" dirty="0"/>
          </a:p>
          <a:p>
            <a:endParaRPr lang="en-US" dirty="0"/>
          </a:p>
          <a:p>
            <a:pPr algn="just"/>
            <a:r>
              <a:rPr lang="en-US" sz="1700" dirty="0"/>
              <a:t>“</a:t>
            </a:r>
            <a:r>
              <a:rPr lang="en-US" dirty="0">
                <a:effectLst/>
                <a:latin typeface="Times New Roman" panose="02020603050405020304" pitchFamily="18" charset="0"/>
              </a:rPr>
              <a:t>The Commission ‘Competition Law 4.0’ is convinced of the necessity to ensure that positions of power in the digital economy remain contestable, to prevent their being used to impede innovation and competition or their being lever-aged to other markets.”</a:t>
            </a:r>
            <a:endParaRPr lang="en-US" dirty="0"/>
          </a:p>
        </p:txBody>
      </p:sp>
      <p:pic>
        <p:nvPicPr>
          <p:cNvPr id="4" name="Picture 3">
            <a:extLst>
              <a:ext uri="{FF2B5EF4-FFF2-40B4-BE49-F238E27FC236}">
                <a16:creationId xmlns:a16="http://schemas.microsoft.com/office/drawing/2014/main" id="{1910B8D7-298A-4B52-866F-5AD447F03E0E}"/>
              </a:ext>
            </a:extLst>
          </p:cNvPr>
          <p:cNvPicPr>
            <a:picLocks noChangeAspect="1"/>
          </p:cNvPicPr>
          <p:nvPr/>
        </p:nvPicPr>
        <p:blipFill>
          <a:blip r:embed="rId2"/>
          <a:stretch>
            <a:fillRect/>
          </a:stretch>
        </p:blipFill>
        <p:spPr>
          <a:xfrm>
            <a:off x="533776" y="1581151"/>
            <a:ext cx="3462900" cy="4533900"/>
          </a:xfrm>
          <a:prstGeom prst="rect">
            <a:avLst/>
          </a:prstGeom>
          <a:effectLst>
            <a:outerShdw blurRad="50800" dist="38100" dir="2700000" algn="tl" rotWithShape="0">
              <a:prstClr val="black">
                <a:alpha val="40000"/>
              </a:prstClr>
            </a:outerShdw>
          </a:effectLst>
        </p:spPr>
      </p:pic>
      <p:sp>
        <p:nvSpPr>
          <p:cNvPr id="7" name="Title 1">
            <a:extLst>
              <a:ext uri="{FF2B5EF4-FFF2-40B4-BE49-F238E27FC236}">
                <a16:creationId xmlns:a16="http://schemas.microsoft.com/office/drawing/2014/main" id="{467753C4-6F73-49D8-B71D-9F44342C4EA9}"/>
              </a:ext>
            </a:extLst>
          </p:cNvPr>
          <p:cNvSpPr txBox="1">
            <a:spLocks/>
          </p:cNvSpPr>
          <p:nvPr/>
        </p:nvSpPr>
        <p:spPr>
          <a:xfrm>
            <a:off x="838200" y="793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 Context</a:t>
            </a:r>
            <a:endParaRPr lang="en-US" sz="6000" b="1" dirty="0"/>
          </a:p>
        </p:txBody>
      </p:sp>
    </p:spTree>
    <p:extLst>
      <p:ext uri="{BB962C8B-B14F-4D97-AF65-F5344CB8AC3E}">
        <p14:creationId xmlns:p14="http://schemas.microsoft.com/office/powerpoint/2010/main" val="18474713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2">
            <a:hlinkClick r:id="" action="ppaction://media"/>
            <a:extLst>
              <a:ext uri="{FF2B5EF4-FFF2-40B4-BE49-F238E27FC236}">
                <a16:creationId xmlns:a16="http://schemas.microsoft.com/office/drawing/2014/main" id="{DC93C5DC-CE1F-4465-A194-990BF8AF9BA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86647" y="1675352"/>
            <a:ext cx="8229600" cy="4241800"/>
          </a:xfrm>
        </p:spPr>
      </p:pic>
      <p:sp>
        <p:nvSpPr>
          <p:cNvPr id="5" name="Titre 1">
            <a:extLst>
              <a:ext uri="{FF2B5EF4-FFF2-40B4-BE49-F238E27FC236}">
                <a16:creationId xmlns:a16="http://schemas.microsoft.com/office/drawing/2014/main" id="{8BBF7D9F-E901-471B-8514-07FCDB84796C}"/>
              </a:ext>
            </a:extLst>
          </p:cNvPr>
          <p:cNvSpPr>
            <a:spLocks noGrp="1"/>
          </p:cNvSpPr>
          <p:nvPr>
            <p:ph type="title"/>
          </p:nvPr>
        </p:nvSpPr>
        <p:spPr>
          <a:xfrm>
            <a:off x="2305861" y="154710"/>
            <a:ext cx="7886700" cy="994172"/>
          </a:xfrm>
        </p:spPr>
        <p:txBody>
          <a:bodyPr>
            <a:normAutofit/>
          </a:bodyPr>
          <a:lstStyle/>
          <a:p>
            <a:pPr algn="ctr"/>
            <a:r>
              <a:rPr lang="fr-FR" sz="4800" dirty="0"/>
              <a:t>Exodus </a:t>
            </a:r>
            <a:r>
              <a:rPr lang="fr-FR" sz="4800" dirty="0" err="1"/>
              <a:t>Privacy</a:t>
            </a:r>
            <a:r>
              <a:rPr lang="fr-FR" sz="4800" dirty="0"/>
              <a:t> Data </a:t>
            </a:r>
            <a:r>
              <a:rPr lang="fr-FR" sz="4800" dirty="0" err="1"/>
              <a:t>Analysis</a:t>
            </a:r>
            <a:endParaRPr lang="fr-FR" sz="4800" dirty="0"/>
          </a:p>
        </p:txBody>
      </p:sp>
      <p:sp>
        <p:nvSpPr>
          <p:cNvPr id="6" name="Titre 1">
            <a:extLst>
              <a:ext uri="{FF2B5EF4-FFF2-40B4-BE49-F238E27FC236}">
                <a16:creationId xmlns:a16="http://schemas.microsoft.com/office/drawing/2014/main" id="{2177E8A6-F313-4D01-B684-A9EAB91BE805}"/>
              </a:ext>
            </a:extLst>
          </p:cNvPr>
          <p:cNvSpPr txBox="1">
            <a:spLocks/>
          </p:cNvSpPr>
          <p:nvPr/>
        </p:nvSpPr>
        <p:spPr>
          <a:xfrm>
            <a:off x="2835613" y="940848"/>
            <a:ext cx="6827196" cy="675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err="1"/>
              <a:t>See</a:t>
            </a:r>
            <a:r>
              <a:rPr lang="fr-FR" sz="2400" b="1" dirty="0"/>
              <a:t> </a:t>
            </a:r>
            <a:r>
              <a:rPr lang="fr-FR" sz="2400" b="1" dirty="0" err="1"/>
              <a:t>below</a:t>
            </a:r>
            <a:r>
              <a:rPr lang="fr-FR" sz="2400" b="1" dirty="0"/>
              <a:t> concentration </a:t>
            </a:r>
            <a:r>
              <a:rPr lang="fr-FR" sz="2400" b="1" dirty="0" err="1"/>
              <a:t>dynamics</a:t>
            </a:r>
            <a:r>
              <a:rPr lang="fr-FR" sz="2400" b="1" dirty="0"/>
              <a:t> (click on)</a:t>
            </a:r>
          </a:p>
        </p:txBody>
      </p:sp>
    </p:spTree>
    <p:extLst>
      <p:ext uri="{BB962C8B-B14F-4D97-AF65-F5344CB8AC3E}">
        <p14:creationId xmlns:p14="http://schemas.microsoft.com/office/powerpoint/2010/main" val="105736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659C1126-1BCA-405D-AD01-CB1BCEAB1F2F}"/>
              </a:ext>
            </a:extLst>
          </p:cNvPr>
          <p:cNvSpPr>
            <a:spLocks noGrp="1"/>
          </p:cNvSpPr>
          <p:nvPr>
            <p:ph type="title"/>
          </p:nvPr>
        </p:nvSpPr>
        <p:spPr>
          <a:xfrm>
            <a:off x="614464" y="101679"/>
            <a:ext cx="10515600" cy="1325563"/>
          </a:xfrm>
        </p:spPr>
        <p:txBody>
          <a:bodyPr/>
          <a:lstStyle/>
          <a:p>
            <a:pPr algn="ctr"/>
            <a:r>
              <a:rPr lang="fr-FR" b="1" dirty="0"/>
              <a:t>VII. Tools</a:t>
            </a:r>
            <a:br>
              <a:rPr lang="fr-FR" b="1" dirty="0"/>
            </a:br>
            <a:endParaRPr lang="fr-FR" b="1" dirty="0"/>
          </a:p>
        </p:txBody>
      </p:sp>
      <p:sp>
        <p:nvSpPr>
          <p:cNvPr id="2" name="ZoneTexte 1">
            <a:extLst>
              <a:ext uri="{FF2B5EF4-FFF2-40B4-BE49-F238E27FC236}">
                <a16:creationId xmlns:a16="http://schemas.microsoft.com/office/drawing/2014/main" id="{3CF46889-7D26-4BB7-AE4B-412A04F9A7BD}"/>
              </a:ext>
            </a:extLst>
          </p:cNvPr>
          <p:cNvSpPr txBox="1"/>
          <p:nvPr/>
        </p:nvSpPr>
        <p:spPr>
          <a:xfrm>
            <a:off x="88763" y="1427242"/>
            <a:ext cx="5301575" cy="2585323"/>
          </a:xfrm>
          <a:prstGeom prst="rect">
            <a:avLst/>
          </a:prstGeom>
          <a:noFill/>
        </p:spPr>
        <p:txBody>
          <a:bodyPr wrap="square" rtlCol="0">
            <a:spAutoFit/>
          </a:bodyPr>
          <a:lstStyle/>
          <a:p>
            <a:r>
              <a:rPr lang="fr-FR" b="1" dirty="0" err="1"/>
              <a:t>Conda</a:t>
            </a:r>
            <a:r>
              <a:rPr lang="fr-FR" b="1" dirty="0"/>
              <a:t>/Anaconda/</a:t>
            </a:r>
            <a:r>
              <a:rPr lang="fr-FR" b="1" dirty="0" err="1"/>
              <a:t>Jupyter</a:t>
            </a:r>
            <a:r>
              <a:rPr lang="fr-FR" b="1" dirty="0"/>
              <a:t> </a:t>
            </a:r>
            <a:r>
              <a:rPr lang="fr-FR" b="1" dirty="0" err="1"/>
              <a:t>lab</a:t>
            </a:r>
            <a:endParaRPr lang="fr-FR" b="1" dirty="0"/>
          </a:p>
          <a:p>
            <a:r>
              <a:rPr lang="fr-FR" b="1" dirty="0" err="1"/>
              <a:t>Overleaf</a:t>
            </a:r>
            <a:endParaRPr lang="fr-FR" b="1" dirty="0"/>
          </a:p>
          <a:p>
            <a:r>
              <a:rPr lang="fr-FR" b="1" dirty="0"/>
              <a:t>Google Doc</a:t>
            </a:r>
          </a:p>
          <a:p>
            <a:endParaRPr lang="fr-FR" b="1" dirty="0"/>
          </a:p>
          <a:p>
            <a:r>
              <a:rPr lang="fr-FR" b="1" dirty="0"/>
              <a:t>Python</a:t>
            </a:r>
          </a:p>
          <a:p>
            <a:r>
              <a:rPr lang="fr-FR" b="1" dirty="0"/>
              <a:t>Bar charts/</a:t>
            </a:r>
            <a:r>
              <a:rPr lang="fr-FR" b="1" dirty="0" err="1"/>
              <a:t>histograms</a:t>
            </a:r>
            <a:endParaRPr lang="fr-FR" b="1" dirty="0"/>
          </a:p>
          <a:p>
            <a:r>
              <a:rPr lang="fr-FR" b="1" dirty="0"/>
              <a:t>Network graphs </a:t>
            </a:r>
            <a:r>
              <a:rPr lang="fr-FR" b="1" dirty="0" err="1"/>
              <a:t>visualization</a:t>
            </a:r>
            <a:endParaRPr lang="fr-FR" b="1" dirty="0"/>
          </a:p>
          <a:p>
            <a:r>
              <a:rPr lang="fr-FR" b="1" dirty="0" err="1"/>
              <a:t>Econometrics</a:t>
            </a:r>
            <a:endParaRPr lang="fr-FR" b="1" dirty="0"/>
          </a:p>
          <a:p>
            <a:r>
              <a:rPr lang="fr-FR" b="1" dirty="0"/>
              <a:t>Machine </a:t>
            </a:r>
            <a:r>
              <a:rPr lang="fr-FR" b="1" dirty="0" err="1"/>
              <a:t>learning</a:t>
            </a:r>
            <a:r>
              <a:rPr lang="fr-FR" b="1" dirty="0"/>
              <a:t> ? </a:t>
            </a:r>
          </a:p>
        </p:txBody>
      </p:sp>
      <p:pic>
        <p:nvPicPr>
          <p:cNvPr id="5" name="Image 4">
            <a:extLst>
              <a:ext uri="{FF2B5EF4-FFF2-40B4-BE49-F238E27FC236}">
                <a16:creationId xmlns:a16="http://schemas.microsoft.com/office/drawing/2014/main" id="{C332FBF6-AFC9-41B5-9D7E-CF6456CB3043}"/>
              </a:ext>
            </a:extLst>
          </p:cNvPr>
          <p:cNvPicPr>
            <a:picLocks noChangeAspect="1"/>
          </p:cNvPicPr>
          <p:nvPr/>
        </p:nvPicPr>
        <p:blipFill>
          <a:blip r:embed="rId2"/>
          <a:stretch>
            <a:fillRect/>
          </a:stretch>
        </p:blipFill>
        <p:spPr>
          <a:xfrm>
            <a:off x="6619065" y="3730253"/>
            <a:ext cx="4238625" cy="2257425"/>
          </a:xfrm>
          <a:prstGeom prst="rect">
            <a:avLst/>
          </a:prstGeom>
          <a:ln>
            <a:solidFill>
              <a:schemeClr val="tx1"/>
            </a:solidFill>
          </a:ln>
        </p:spPr>
      </p:pic>
      <p:pic>
        <p:nvPicPr>
          <p:cNvPr id="7" name="Image 6">
            <a:extLst>
              <a:ext uri="{FF2B5EF4-FFF2-40B4-BE49-F238E27FC236}">
                <a16:creationId xmlns:a16="http://schemas.microsoft.com/office/drawing/2014/main" id="{ABFC0230-B1E8-46EA-97C5-2F931E7A89A9}"/>
              </a:ext>
            </a:extLst>
          </p:cNvPr>
          <p:cNvPicPr>
            <a:picLocks noChangeAspect="1"/>
          </p:cNvPicPr>
          <p:nvPr/>
        </p:nvPicPr>
        <p:blipFill>
          <a:blip r:embed="rId3"/>
          <a:stretch>
            <a:fillRect/>
          </a:stretch>
        </p:blipFill>
        <p:spPr>
          <a:xfrm>
            <a:off x="7113615" y="1660772"/>
            <a:ext cx="4473649" cy="1643975"/>
          </a:xfrm>
          <a:prstGeom prst="rect">
            <a:avLst/>
          </a:prstGeom>
          <a:ln>
            <a:solidFill>
              <a:schemeClr val="tx1"/>
            </a:solidFill>
          </a:ln>
        </p:spPr>
      </p:pic>
      <p:pic>
        <p:nvPicPr>
          <p:cNvPr id="10" name="Image 9">
            <a:extLst>
              <a:ext uri="{FF2B5EF4-FFF2-40B4-BE49-F238E27FC236}">
                <a16:creationId xmlns:a16="http://schemas.microsoft.com/office/drawing/2014/main" id="{D1D0C07A-247F-4108-AC4A-66BF900DE131}"/>
              </a:ext>
            </a:extLst>
          </p:cNvPr>
          <p:cNvPicPr>
            <a:picLocks noChangeAspect="1"/>
          </p:cNvPicPr>
          <p:nvPr/>
        </p:nvPicPr>
        <p:blipFill>
          <a:blip r:embed="rId4"/>
          <a:stretch>
            <a:fillRect/>
          </a:stretch>
        </p:blipFill>
        <p:spPr>
          <a:xfrm>
            <a:off x="4679308" y="2877708"/>
            <a:ext cx="4238625" cy="2319520"/>
          </a:xfrm>
          <a:prstGeom prst="rect">
            <a:avLst/>
          </a:prstGeom>
        </p:spPr>
      </p:pic>
      <p:pic>
        <p:nvPicPr>
          <p:cNvPr id="11" name="Image 10">
            <a:extLst>
              <a:ext uri="{FF2B5EF4-FFF2-40B4-BE49-F238E27FC236}">
                <a16:creationId xmlns:a16="http://schemas.microsoft.com/office/drawing/2014/main" id="{DCE703CB-B88E-49F6-ADAE-C9C15DBDBAF3}"/>
              </a:ext>
            </a:extLst>
          </p:cNvPr>
          <p:cNvPicPr>
            <a:picLocks noChangeAspect="1"/>
          </p:cNvPicPr>
          <p:nvPr/>
        </p:nvPicPr>
        <p:blipFill>
          <a:blip r:embed="rId5"/>
          <a:stretch>
            <a:fillRect/>
          </a:stretch>
        </p:blipFill>
        <p:spPr>
          <a:xfrm>
            <a:off x="1452305" y="4062519"/>
            <a:ext cx="3420493" cy="2269418"/>
          </a:xfrm>
          <a:prstGeom prst="rect">
            <a:avLst/>
          </a:prstGeom>
          <a:ln>
            <a:solidFill>
              <a:schemeClr val="tx1"/>
            </a:solidFill>
          </a:ln>
        </p:spPr>
      </p:pic>
      <p:pic>
        <p:nvPicPr>
          <p:cNvPr id="13" name="Image 12">
            <a:extLst>
              <a:ext uri="{FF2B5EF4-FFF2-40B4-BE49-F238E27FC236}">
                <a16:creationId xmlns:a16="http://schemas.microsoft.com/office/drawing/2014/main" id="{321C7813-1FEF-484E-9738-651D1F68B6D6}"/>
              </a:ext>
            </a:extLst>
          </p:cNvPr>
          <p:cNvPicPr>
            <a:picLocks noChangeAspect="1"/>
          </p:cNvPicPr>
          <p:nvPr/>
        </p:nvPicPr>
        <p:blipFill>
          <a:blip r:embed="rId6"/>
          <a:stretch>
            <a:fillRect/>
          </a:stretch>
        </p:blipFill>
        <p:spPr>
          <a:xfrm>
            <a:off x="3893730" y="933804"/>
            <a:ext cx="5234088" cy="1517632"/>
          </a:xfrm>
          <a:prstGeom prst="rect">
            <a:avLst/>
          </a:prstGeom>
          <a:ln>
            <a:solidFill>
              <a:schemeClr val="tx1"/>
            </a:solidFill>
          </a:ln>
        </p:spPr>
      </p:pic>
    </p:spTree>
    <p:extLst>
      <p:ext uri="{BB962C8B-B14F-4D97-AF65-F5344CB8AC3E}">
        <p14:creationId xmlns:p14="http://schemas.microsoft.com/office/powerpoint/2010/main" val="38503083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FBC9-E696-477E-BBEB-ED8B98395750}"/>
              </a:ext>
            </a:extLst>
          </p:cNvPr>
          <p:cNvSpPr>
            <a:spLocks noGrp="1"/>
          </p:cNvSpPr>
          <p:nvPr>
            <p:ph type="title"/>
          </p:nvPr>
        </p:nvSpPr>
        <p:spPr/>
        <p:txBody>
          <a:bodyPr>
            <a:normAutofit/>
          </a:bodyPr>
          <a:lstStyle/>
          <a:p>
            <a:pPr algn="ctr"/>
            <a:r>
              <a:rPr lang="en-US" dirty="0"/>
              <a:t> Exodus Privacy APIs</a:t>
            </a:r>
            <a:br>
              <a:rPr lang="en-US" dirty="0"/>
            </a:br>
            <a:r>
              <a:rPr lang="en-US" sz="2400" dirty="0"/>
              <a:t>https://github.com/Exodus-Privacy/exodus/blob/v1/doc/api.md</a:t>
            </a:r>
            <a:endParaRPr lang="en-US" dirty="0"/>
          </a:p>
        </p:txBody>
      </p:sp>
      <p:pic>
        <p:nvPicPr>
          <p:cNvPr id="17" name="Picture 16">
            <a:extLst>
              <a:ext uri="{FF2B5EF4-FFF2-40B4-BE49-F238E27FC236}">
                <a16:creationId xmlns:a16="http://schemas.microsoft.com/office/drawing/2014/main" id="{C339A92E-0AFB-417F-8BC5-D269693F9778}"/>
              </a:ext>
            </a:extLst>
          </p:cNvPr>
          <p:cNvPicPr>
            <a:picLocks noChangeAspect="1"/>
          </p:cNvPicPr>
          <p:nvPr/>
        </p:nvPicPr>
        <p:blipFill>
          <a:blip r:embed="rId2"/>
          <a:stretch>
            <a:fillRect/>
          </a:stretch>
        </p:blipFill>
        <p:spPr>
          <a:xfrm>
            <a:off x="390618" y="1616619"/>
            <a:ext cx="11647503" cy="5023420"/>
          </a:xfrm>
          <a:prstGeom prst="rect">
            <a:avLst/>
          </a:prstGeom>
        </p:spPr>
      </p:pic>
    </p:spTree>
    <p:extLst>
      <p:ext uri="{BB962C8B-B14F-4D97-AF65-F5344CB8AC3E}">
        <p14:creationId xmlns:p14="http://schemas.microsoft.com/office/powerpoint/2010/main" val="9724943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FBC9-E696-477E-BBEB-ED8B98395750}"/>
              </a:ext>
            </a:extLst>
          </p:cNvPr>
          <p:cNvSpPr>
            <a:spLocks noGrp="1"/>
          </p:cNvSpPr>
          <p:nvPr>
            <p:ph type="title"/>
          </p:nvPr>
        </p:nvSpPr>
        <p:spPr/>
        <p:txBody>
          <a:bodyPr>
            <a:normAutofit/>
          </a:bodyPr>
          <a:lstStyle/>
          <a:p>
            <a:pPr algn="ctr"/>
            <a:r>
              <a:rPr lang="en-US" dirty="0"/>
              <a:t> Exodus Privacy APIs</a:t>
            </a:r>
            <a:br>
              <a:rPr lang="en-US" dirty="0"/>
            </a:br>
            <a:r>
              <a:rPr lang="en-US" sz="2400" dirty="0"/>
              <a:t>https://github.com/Exodus-Privacy/exodus/blob/v1/doc/api.md</a:t>
            </a:r>
            <a:endParaRPr lang="en-US" dirty="0"/>
          </a:p>
        </p:txBody>
      </p:sp>
      <p:pic>
        <p:nvPicPr>
          <p:cNvPr id="13" name="Picture 12">
            <a:extLst>
              <a:ext uri="{FF2B5EF4-FFF2-40B4-BE49-F238E27FC236}">
                <a16:creationId xmlns:a16="http://schemas.microsoft.com/office/drawing/2014/main" id="{09BAE6CA-1AC9-4795-B45E-AFAB492A3C9A}"/>
              </a:ext>
            </a:extLst>
          </p:cNvPr>
          <p:cNvPicPr>
            <a:picLocks noChangeAspect="1"/>
          </p:cNvPicPr>
          <p:nvPr/>
        </p:nvPicPr>
        <p:blipFill>
          <a:blip r:embed="rId2"/>
          <a:stretch>
            <a:fillRect/>
          </a:stretch>
        </p:blipFill>
        <p:spPr>
          <a:xfrm>
            <a:off x="728279" y="1831899"/>
            <a:ext cx="4678221" cy="4901813"/>
          </a:xfrm>
          <a:prstGeom prst="rect">
            <a:avLst/>
          </a:prstGeom>
        </p:spPr>
      </p:pic>
      <p:pic>
        <p:nvPicPr>
          <p:cNvPr id="15" name="Picture 14">
            <a:extLst>
              <a:ext uri="{FF2B5EF4-FFF2-40B4-BE49-F238E27FC236}">
                <a16:creationId xmlns:a16="http://schemas.microsoft.com/office/drawing/2014/main" id="{370DB11D-089A-422F-A1AB-4F5A21CABF00}"/>
              </a:ext>
            </a:extLst>
          </p:cNvPr>
          <p:cNvPicPr>
            <a:picLocks noChangeAspect="1"/>
          </p:cNvPicPr>
          <p:nvPr/>
        </p:nvPicPr>
        <p:blipFill>
          <a:blip r:embed="rId3"/>
          <a:stretch>
            <a:fillRect/>
          </a:stretch>
        </p:blipFill>
        <p:spPr>
          <a:xfrm>
            <a:off x="5655075" y="1831899"/>
            <a:ext cx="6009998" cy="500833"/>
          </a:xfrm>
          <a:prstGeom prst="rect">
            <a:avLst/>
          </a:prstGeom>
        </p:spPr>
      </p:pic>
    </p:spTree>
    <p:extLst>
      <p:ext uri="{BB962C8B-B14F-4D97-AF65-F5344CB8AC3E}">
        <p14:creationId xmlns:p14="http://schemas.microsoft.com/office/powerpoint/2010/main" val="11486146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B21844-7FED-47DC-8F89-22F92C8F14EB}"/>
              </a:ext>
            </a:extLst>
          </p:cNvPr>
          <p:cNvSpPr>
            <a:spLocks noGrp="1"/>
          </p:cNvSpPr>
          <p:nvPr>
            <p:ph type="title"/>
          </p:nvPr>
        </p:nvSpPr>
        <p:spPr>
          <a:xfrm>
            <a:off x="740546" y="2646686"/>
            <a:ext cx="10515600" cy="1325563"/>
          </a:xfrm>
        </p:spPr>
        <p:txBody>
          <a:bodyPr/>
          <a:lstStyle/>
          <a:p>
            <a:pPr algn="ctr"/>
            <a:r>
              <a:rPr lang="fr-FR" b="1" dirty="0"/>
              <a:t>Session 2</a:t>
            </a:r>
          </a:p>
        </p:txBody>
      </p:sp>
    </p:spTree>
    <p:extLst>
      <p:ext uri="{BB962C8B-B14F-4D97-AF65-F5344CB8AC3E}">
        <p14:creationId xmlns:p14="http://schemas.microsoft.com/office/powerpoint/2010/main" val="25508946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6AC569-0EDF-4E48-AEB1-5533BE4BCA74}"/>
              </a:ext>
            </a:extLst>
          </p:cNvPr>
          <p:cNvSpPr>
            <a:spLocks noGrp="1"/>
          </p:cNvSpPr>
          <p:nvPr>
            <p:ph type="title"/>
          </p:nvPr>
        </p:nvSpPr>
        <p:spPr/>
        <p:txBody>
          <a:bodyPr/>
          <a:lstStyle/>
          <a:p>
            <a:pPr algn="ctr"/>
            <a:r>
              <a:rPr lang="fr-FR" dirty="0" err="1"/>
              <a:t>Today</a:t>
            </a:r>
            <a:endParaRPr lang="fr-FR" dirty="0"/>
          </a:p>
        </p:txBody>
      </p:sp>
      <p:sp>
        <p:nvSpPr>
          <p:cNvPr id="3" name="Espace réservé du contenu 2">
            <a:extLst>
              <a:ext uri="{FF2B5EF4-FFF2-40B4-BE49-F238E27FC236}">
                <a16:creationId xmlns:a16="http://schemas.microsoft.com/office/drawing/2014/main" id="{E98A3A5A-AF21-46FC-B092-E4C56F0BBEB2}"/>
              </a:ext>
            </a:extLst>
          </p:cNvPr>
          <p:cNvSpPr>
            <a:spLocks noGrp="1"/>
          </p:cNvSpPr>
          <p:nvPr>
            <p:ph idx="1"/>
          </p:nvPr>
        </p:nvSpPr>
        <p:spPr/>
        <p:txBody>
          <a:bodyPr/>
          <a:lstStyle/>
          <a:p>
            <a:r>
              <a:rPr lang="fr-FR" dirty="0"/>
              <a:t>IV. </a:t>
            </a:r>
            <a:r>
              <a:rPr lang="fr-FR" dirty="0" err="1"/>
              <a:t>Dataset</a:t>
            </a:r>
            <a:r>
              <a:rPr lang="fr-FR" dirty="0"/>
              <a:t> </a:t>
            </a:r>
            <a:r>
              <a:rPr lang="fr-FR" dirty="0" err="1"/>
              <a:t>example</a:t>
            </a:r>
            <a:endParaRPr lang="fr-FR" dirty="0"/>
          </a:p>
          <a:p>
            <a:r>
              <a:rPr lang="fr-FR" dirty="0"/>
              <a:t>V. Concentration indices</a:t>
            </a:r>
          </a:p>
          <a:p>
            <a:r>
              <a:rPr lang="fr-FR" dirty="0"/>
              <a:t>Questions ?</a:t>
            </a:r>
          </a:p>
        </p:txBody>
      </p:sp>
    </p:spTree>
    <p:extLst>
      <p:ext uri="{BB962C8B-B14F-4D97-AF65-F5344CB8AC3E}">
        <p14:creationId xmlns:p14="http://schemas.microsoft.com/office/powerpoint/2010/main" val="29849163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71B33-0DC4-4BA9-ABFD-261580316765}"/>
              </a:ext>
            </a:extLst>
          </p:cNvPr>
          <p:cNvSpPr>
            <a:spLocks noGrp="1"/>
          </p:cNvSpPr>
          <p:nvPr>
            <p:ph type="title"/>
          </p:nvPr>
        </p:nvSpPr>
        <p:spPr>
          <a:xfrm>
            <a:off x="838200" y="102478"/>
            <a:ext cx="10515600" cy="850833"/>
          </a:xfrm>
        </p:spPr>
        <p:txBody>
          <a:bodyPr/>
          <a:lstStyle/>
          <a:p>
            <a:pPr algn="ctr"/>
            <a:r>
              <a:rPr lang="fr-FR" dirty="0"/>
              <a:t>IV. </a:t>
            </a:r>
            <a:r>
              <a:rPr lang="fr-FR" dirty="0" err="1"/>
              <a:t>Dataset</a:t>
            </a:r>
            <a:r>
              <a:rPr lang="fr-FR" dirty="0"/>
              <a:t> :</a:t>
            </a:r>
          </a:p>
        </p:txBody>
      </p:sp>
      <p:pic>
        <p:nvPicPr>
          <p:cNvPr id="5" name="Image 4">
            <a:extLst>
              <a:ext uri="{FF2B5EF4-FFF2-40B4-BE49-F238E27FC236}">
                <a16:creationId xmlns:a16="http://schemas.microsoft.com/office/drawing/2014/main" id="{89180BCC-BBC6-4EFB-9334-B77298579B78}"/>
              </a:ext>
            </a:extLst>
          </p:cNvPr>
          <p:cNvPicPr>
            <a:picLocks noChangeAspect="1"/>
          </p:cNvPicPr>
          <p:nvPr/>
        </p:nvPicPr>
        <p:blipFill>
          <a:blip r:embed="rId2"/>
          <a:stretch>
            <a:fillRect/>
          </a:stretch>
        </p:blipFill>
        <p:spPr>
          <a:xfrm>
            <a:off x="586146" y="1487585"/>
            <a:ext cx="6132378" cy="5109052"/>
          </a:xfrm>
          <a:prstGeom prst="rect">
            <a:avLst/>
          </a:prstGeom>
          <a:solidFill>
            <a:schemeClr val="tx1"/>
          </a:solidFill>
          <a:effectLst>
            <a:outerShdw blurRad="50800" dist="50800" dir="5400000" algn="ctr" rotWithShape="0">
              <a:schemeClr val="tx1"/>
            </a:outerShdw>
          </a:effectLst>
        </p:spPr>
      </p:pic>
      <p:pic>
        <p:nvPicPr>
          <p:cNvPr id="7" name="Image 6">
            <a:extLst>
              <a:ext uri="{FF2B5EF4-FFF2-40B4-BE49-F238E27FC236}">
                <a16:creationId xmlns:a16="http://schemas.microsoft.com/office/drawing/2014/main" id="{1B6BB811-77A5-4F89-BCAD-02125675B7BE}"/>
              </a:ext>
            </a:extLst>
          </p:cNvPr>
          <p:cNvPicPr>
            <a:picLocks noChangeAspect="1"/>
          </p:cNvPicPr>
          <p:nvPr/>
        </p:nvPicPr>
        <p:blipFill>
          <a:blip r:embed="rId3"/>
          <a:stretch>
            <a:fillRect/>
          </a:stretch>
        </p:blipFill>
        <p:spPr>
          <a:xfrm>
            <a:off x="6981497" y="2639101"/>
            <a:ext cx="5032667" cy="3878431"/>
          </a:xfrm>
          <a:prstGeom prst="rect">
            <a:avLst/>
          </a:prstGeom>
        </p:spPr>
      </p:pic>
      <p:pic>
        <p:nvPicPr>
          <p:cNvPr id="9" name="Image 8">
            <a:extLst>
              <a:ext uri="{FF2B5EF4-FFF2-40B4-BE49-F238E27FC236}">
                <a16:creationId xmlns:a16="http://schemas.microsoft.com/office/drawing/2014/main" id="{621EED80-E333-40D5-9885-21A3B96EDEB6}"/>
              </a:ext>
            </a:extLst>
          </p:cNvPr>
          <p:cNvPicPr>
            <a:picLocks noChangeAspect="1"/>
          </p:cNvPicPr>
          <p:nvPr/>
        </p:nvPicPr>
        <p:blipFill>
          <a:blip r:embed="rId4"/>
          <a:stretch>
            <a:fillRect/>
          </a:stretch>
        </p:blipFill>
        <p:spPr>
          <a:xfrm>
            <a:off x="7534375" y="1511904"/>
            <a:ext cx="3535701" cy="1127197"/>
          </a:xfrm>
          <a:prstGeom prst="rect">
            <a:avLst/>
          </a:prstGeom>
        </p:spPr>
      </p:pic>
      <p:sp>
        <p:nvSpPr>
          <p:cNvPr id="11" name="ZoneTexte 10">
            <a:extLst>
              <a:ext uri="{FF2B5EF4-FFF2-40B4-BE49-F238E27FC236}">
                <a16:creationId xmlns:a16="http://schemas.microsoft.com/office/drawing/2014/main" id="{A952E36C-709C-44A4-8E72-6F66934C7464}"/>
              </a:ext>
            </a:extLst>
          </p:cNvPr>
          <p:cNvSpPr txBox="1"/>
          <p:nvPr/>
        </p:nvSpPr>
        <p:spPr>
          <a:xfrm>
            <a:off x="7352844" y="1120264"/>
            <a:ext cx="6132378" cy="307777"/>
          </a:xfrm>
          <a:prstGeom prst="rect">
            <a:avLst/>
          </a:prstGeom>
          <a:noFill/>
        </p:spPr>
        <p:txBody>
          <a:bodyPr wrap="square">
            <a:spAutoFit/>
          </a:bodyPr>
          <a:lstStyle/>
          <a:p>
            <a:r>
              <a:rPr lang="fr-FR" sz="1400" b="1" dirty="0"/>
              <a:t>https://reports.exodus-privacy.eu.org/fr/reports/157325/</a:t>
            </a:r>
          </a:p>
        </p:txBody>
      </p:sp>
      <p:sp>
        <p:nvSpPr>
          <p:cNvPr id="13" name="Rectangle 12">
            <a:extLst>
              <a:ext uri="{FF2B5EF4-FFF2-40B4-BE49-F238E27FC236}">
                <a16:creationId xmlns:a16="http://schemas.microsoft.com/office/drawing/2014/main" id="{A7ED4B0D-D7C2-417C-9799-44025ACC1146}"/>
              </a:ext>
            </a:extLst>
          </p:cNvPr>
          <p:cNvSpPr/>
          <p:nvPr/>
        </p:nvSpPr>
        <p:spPr>
          <a:xfrm>
            <a:off x="6981497" y="1120264"/>
            <a:ext cx="5119712" cy="5397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7908E77-7E29-4435-9F5A-77C9B1C964AF}"/>
              </a:ext>
            </a:extLst>
          </p:cNvPr>
          <p:cNvSpPr txBox="1"/>
          <p:nvPr/>
        </p:nvSpPr>
        <p:spPr>
          <a:xfrm flipH="1">
            <a:off x="2037497" y="1118253"/>
            <a:ext cx="2373643" cy="369332"/>
          </a:xfrm>
          <a:prstGeom prst="rect">
            <a:avLst/>
          </a:prstGeom>
          <a:noFill/>
        </p:spPr>
        <p:txBody>
          <a:bodyPr wrap="square" rtlCol="0">
            <a:spAutoFit/>
          </a:bodyPr>
          <a:lstStyle/>
          <a:p>
            <a:pPr algn="ctr"/>
            <a:r>
              <a:rPr lang="fr-FR" b="1" dirty="0"/>
              <a:t>Tripartite graph</a:t>
            </a:r>
          </a:p>
        </p:txBody>
      </p:sp>
    </p:spTree>
    <p:extLst>
      <p:ext uri="{BB962C8B-B14F-4D97-AF65-F5344CB8AC3E}">
        <p14:creationId xmlns:p14="http://schemas.microsoft.com/office/powerpoint/2010/main" val="39038669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71B33-0DC4-4BA9-ABFD-261580316765}"/>
              </a:ext>
            </a:extLst>
          </p:cNvPr>
          <p:cNvSpPr>
            <a:spLocks noGrp="1"/>
          </p:cNvSpPr>
          <p:nvPr>
            <p:ph type="title"/>
          </p:nvPr>
        </p:nvSpPr>
        <p:spPr>
          <a:xfrm>
            <a:off x="838200" y="102478"/>
            <a:ext cx="10515600" cy="850833"/>
          </a:xfrm>
        </p:spPr>
        <p:txBody>
          <a:bodyPr/>
          <a:lstStyle/>
          <a:p>
            <a:pPr algn="ctr"/>
            <a:r>
              <a:rPr lang="fr-FR" dirty="0"/>
              <a:t>IV. </a:t>
            </a:r>
            <a:r>
              <a:rPr lang="fr-FR" dirty="0" err="1"/>
              <a:t>Dataset</a:t>
            </a:r>
            <a:r>
              <a:rPr lang="fr-FR" dirty="0"/>
              <a:t> (A merge of </a:t>
            </a:r>
            <a:r>
              <a:rPr lang="fr-FR" dirty="0" err="1"/>
              <a:t>several</a:t>
            </a:r>
            <a:r>
              <a:rPr lang="fr-FR" dirty="0"/>
              <a:t> sources):</a:t>
            </a:r>
          </a:p>
        </p:txBody>
      </p:sp>
      <p:pic>
        <p:nvPicPr>
          <p:cNvPr id="4" name="Image 3">
            <a:extLst>
              <a:ext uri="{FF2B5EF4-FFF2-40B4-BE49-F238E27FC236}">
                <a16:creationId xmlns:a16="http://schemas.microsoft.com/office/drawing/2014/main" id="{DA3ED2C8-AA9F-46C4-942B-573A2BD919F8}"/>
              </a:ext>
            </a:extLst>
          </p:cNvPr>
          <p:cNvPicPr>
            <a:picLocks noChangeAspect="1"/>
          </p:cNvPicPr>
          <p:nvPr/>
        </p:nvPicPr>
        <p:blipFill>
          <a:blip r:embed="rId2"/>
          <a:stretch>
            <a:fillRect/>
          </a:stretch>
        </p:blipFill>
        <p:spPr>
          <a:xfrm>
            <a:off x="293451" y="1211567"/>
            <a:ext cx="4400019" cy="2689225"/>
          </a:xfrm>
          <a:prstGeom prst="rect">
            <a:avLst/>
          </a:prstGeom>
          <a:effectLst>
            <a:outerShdw blurRad="50800" dist="50800" dir="5400000" algn="ctr" rotWithShape="0">
              <a:schemeClr val="tx1"/>
            </a:outerShdw>
          </a:effectLst>
        </p:spPr>
      </p:pic>
      <p:pic>
        <p:nvPicPr>
          <p:cNvPr id="8" name="Image 7">
            <a:extLst>
              <a:ext uri="{FF2B5EF4-FFF2-40B4-BE49-F238E27FC236}">
                <a16:creationId xmlns:a16="http://schemas.microsoft.com/office/drawing/2014/main" id="{C27A6172-1935-4427-B613-2D8D76907AF9}"/>
              </a:ext>
            </a:extLst>
          </p:cNvPr>
          <p:cNvPicPr>
            <a:picLocks noChangeAspect="1"/>
          </p:cNvPicPr>
          <p:nvPr/>
        </p:nvPicPr>
        <p:blipFill>
          <a:blip r:embed="rId3"/>
          <a:stretch>
            <a:fillRect/>
          </a:stretch>
        </p:blipFill>
        <p:spPr>
          <a:xfrm>
            <a:off x="3317005" y="2779915"/>
            <a:ext cx="5557989" cy="2562562"/>
          </a:xfrm>
          <a:prstGeom prst="rect">
            <a:avLst/>
          </a:prstGeom>
          <a:effectLst>
            <a:outerShdw blurRad="50800" dist="50800" dir="5400000" algn="ctr" rotWithShape="0">
              <a:schemeClr val="tx1"/>
            </a:outerShdw>
          </a:effectLst>
        </p:spPr>
      </p:pic>
      <p:sp>
        <p:nvSpPr>
          <p:cNvPr id="10" name="ZoneTexte 9">
            <a:extLst>
              <a:ext uri="{FF2B5EF4-FFF2-40B4-BE49-F238E27FC236}">
                <a16:creationId xmlns:a16="http://schemas.microsoft.com/office/drawing/2014/main" id="{483E7227-85AE-4AAF-B77A-A726D6D014E5}"/>
              </a:ext>
            </a:extLst>
          </p:cNvPr>
          <p:cNvSpPr txBox="1"/>
          <p:nvPr/>
        </p:nvSpPr>
        <p:spPr>
          <a:xfrm>
            <a:off x="5344158" y="2371513"/>
            <a:ext cx="1503681" cy="369332"/>
          </a:xfrm>
          <a:prstGeom prst="rect">
            <a:avLst/>
          </a:prstGeom>
          <a:noFill/>
        </p:spPr>
        <p:txBody>
          <a:bodyPr wrap="none" rtlCol="0">
            <a:spAutoFit/>
          </a:bodyPr>
          <a:lstStyle/>
          <a:p>
            <a:r>
              <a:rPr lang="fr-FR" dirty="0"/>
              <a:t>Appbrain.com</a:t>
            </a:r>
          </a:p>
        </p:txBody>
      </p:sp>
      <p:sp>
        <p:nvSpPr>
          <p:cNvPr id="12" name="ZoneTexte 11">
            <a:extLst>
              <a:ext uri="{FF2B5EF4-FFF2-40B4-BE49-F238E27FC236}">
                <a16:creationId xmlns:a16="http://schemas.microsoft.com/office/drawing/2014/main" id="{493A84F8-8D11-42D1-807F-53A25F1D2809}"/>
              </a:ext>
            </a:extLst>
          </p:cNvPr>
          <p:cNvSpPr txBox="1"/>
          <p:nvPr/>
        </p:nvSpPr>
        <p:spPr>
          <a:xfrm>
            <a:off x="1167320" y="784029"/>
            <a:ext cx="845296" cy="369332"/>
          </a:xfrm>
          <a:prstGeom prst="rect">
            <a:avLst/>
          </a:prstGeom>
          <a:noFill/>
        </p:spPr>
        <p:txBody>
          <a:bodyPr wrap="none" rtlCol="0">
            <a:spAutoFit/>
          </a:bodyPr>
          <a:lstStyle/>
          <a:p>
            <a:r>
              <a:rPr lang="fr-FR" dirty="0"/>
              <a:t>Exodus</a:t>
            </a:r>
          </a:p>
        </p:txBody>
      </p:sp>
      <p:pic>
        <p:nvPicPr>
          <p:cNvPr id="16" name="Image 15">
            <a:extLst>
              <a:ext uri="{FF2B5EF4-FFF2-40B4-BE49-F238E27FC236}">
                <a16:creationId xmlns:a16="http://schemas.microsoft.com/office/drawing/2014/main" id="{005B331F-00E0-4BA4-91D8-10943AD9B2F5}"/>
              </a:ext>
            </a:extLst>
          </p:cNvPr>
          <p:cNvPicPr>
            <a:picLocks noChangeAspect="1"/>
          </p:cNvPicPr>
          <p:nvPr/>
        </p:nvPicPr>
        <p:blipFill>
          <a:blip r:embed="rId4"/>
          <a:stretch>
            <a:fillRect/>
          </a:stretch>
        </p:blipFill>
        <p:spPr>
          <a:xfrm>
            <a:off x="6477912" y="3997864"/>
            <a:ext cx="5536642" cy="2689226"/>
          </a:xfrm>
          <a:prstGeom prst="rect">
            <a:avLst/>
          </a:prstGeom>
          <a:effectLst>
            <a:outerShdw blurRad="50800" dist="50800" dir="5400000" algn="ctr" rotWithShape="0">
              <a:schemeClr val="tx1"/>
            </a:outerShdw>
          </a:effectLst>
        </p:spPr>
      </p:pic>
      <p:sp>
        <p:nvSpPr>
          <p:cNvPr id="17" name="ZoneTexte 16">
            <a:extLst>
              <a:ext uri="{FF2B5EF4-FFF2-40B4-BE49-F238E27FC236}">
                <a16:creationId xmlns:a16="http://schemas.microsoft.com/office/drawing/2014/main" id="{7899D22F-6FFF-4CE9-868A-4E3CA3022319}"/>
              </a:ext>
            </a:extLst>
          </p:cNvPr>
          <p:cNvSpPr txBox="1"/>
          <p:nvPr/>
        </p:nvSpPr>
        <p:spPr>
          <a:xfrm>
            <a:off x="9815209" y="3435696"/>
            <a:ext cx="1673157" cy="369332"/>
          </a:xfrm>
          <a:prstGeom prst="rect">
            <a:avLst/>
          </a:prstGeom>
          <a:noFill/>
        </p:spPr>
        <p:txBody>
          <a:bodyPr wrap="square" rtlCol="0">
            <a:spAutoFit/>
          </a:bodyPr>
          <a:lstStyle/>
          <a:p>
            <a:r>
              <a:rPr lang="fr-FR" dirty="0"/>
              <a:t>AndroZoo.ini.lu</a:t>
            </a:r>
          </a:p>
        </p:txBody>
      </p:sp>
    </p:spTree>
    <p:extLst>
      <p:ext uri="{BB962C8B-B14F-4D97-AF65-F5344CB8AC3E}">
        <p14:creationId xmlns:p14="http://schemas.microsoft.com/office/powerpoint/2010/main" val="35740453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71B33-0DC4-4BA9-ABFD-261580316765}"/>
              </a:ext>
            </a:extLst>
          </p:cNvPr>
          <p:cNvSpPr>
            <a:spLocks noGrp="1"/>
          </p:cNvSpPr>
          <p:nvPr>
            <p:ph type="title"/>
          </p:nvPr>
        </p:nvSpPr>
        <p:spPr>
          <a:xfrm>
            <a:off x="838200" y="102478"/>
            <a:ext cx="10515600" cy="850833"/>
          </a:xfrm>
        </p:spPr>
        <p:txBody>
          <a:bodyPr/>
          <a:lstStyle/>
          <a:p>
            <a:pPr algn="ctr"/>
            <a:r>
              <a:rPr lang="fr-FR" dirty="0"/>
              <a:t>IV. </a:t>
            </a:r>
            <a:r>
              <a:rPr lang="fr-FR" dirty="0" err="1"/>
              <a:t>Dataset</a:t>
            </a:r>
            <a:r>
              <a:rPr lang="fr-FR" dirty="0"/>
              <a:t> :</a:t>
            </a:r>
          </a:p>
        </p:txBody>
      </p:sp>
      <p:sp>
        <p:nvSpPr>
          <p:cNvPr id="3" name="ZoneTexte 2">
            <a:extLst>
              <a:ext uri="{FF2B5EF4-FFF2-40B4-BE49-F238E27FC236}">
                <a16:creationId xmlns:a16="http://schemas.microsoft.com/office/drawing/2014/main" id="{E0F0668C-E529-4B50-A5B1-FDA3F4C02CF7}"/>
              </a:ext>
            </a:extLst>
          </p:cNvPr>
          <p:cNvSpPr txBox="1"/>
          <p:nvPr/>
        </p:nvSpPr>
        <p:spPr>
          <a:xfrm>
            <a:off x="379379" y="953311"/>
            <a:ext cx="11546732" cy="6186309"/>
          </a:xfrm>
          <a:prstGeom prst="rect">
            <a:avLst/>
          </a:prstGeom>
          <a:noFill/>
        </p:spPr>
        <p:txBody>
          <a:bodyPr wrap="square" rtlCol="0">
            <a:spAutoFit/>
          </a:bodyPr>
          <a:lstStyle/>
          <a:p>
            <a:pPr algn="ctr"/>
            <a:r>
              <a:rPr lang="fr-FR" b="1" dirty="0" err="1"/>
              <a:t>Exodus_Dirichlet</a:t>
            </a:r>
            <a:r>
              <a:rPr lang="fr-FR" b="1" dirty="0"/>
              <a:t>_ report 1_to_101308.csv (109 Mo)</a:t>
            </a:r>
          </a:p>
          <a:p>
            <a:pPr algn="ctr"/>
            <a:r>
              <a:rPr lang="fr-FR" dirty="0"/>
              <a:t>101,308 observations</a:t>
            </a:r>
          </a:p>
          <a:p>
            <a:pPr algn="just"/>
            <a:endParaRPr lang="fr-FR" dirty="0"/>
          </a:p>
          <a:p>
            <a:pPr algn="just"/>
            <a:r>
              <a:rPr lang="fr-FR" dirty="0" err="1"/>
              <a:t>Contains</a:t>
            </a:r>
            <a:r>
              <a:rPr lang="fr-FR" dirty="0"/>
              <a:t> </a:t>
            </a:r>
            <a:r>
              <a:rPr lang="fr-FR" dirty="0" err="1"/>
              <a:t>many</a:t>
            </a:r>
            <a:r>
              <a:rPr lang="fr-FR" dirty="0"/>
              <a:t> variables (applications’ </a:t>
            </a:r>
            <a:r>
              <a:rPr lang="fr-FR" dirty="0" err="1"/>
              <a:t>demographics</a:t>
            </a:r>
            <a:r>
              <a:rPr lang="fr-FR" dirty="0"/>
              <a:t> </a:t>
            </a:r>
            <a:r>
              <a:rPr lang="fr-FR" dirty="0" err="1"/>
              <a:t>from</a:t>
            </a:r>
            <a:r>
              <a:rPr lang="fr-FR" dirty="0"/>
              <a:t> Exodus </a:t>
            </a:r>
            <a:r>
              <a:rPr lang="fr-FR" dirty="0" err="1"/>
              <a:t>Privacy</a:t>
            </a:r>
            <a:r>
              <a:rPr lang="fr-FR" dirty="0"/>
              <a:t>, App Brain, </a:t>
            </a:r>
            <a:r>
              <a:rPr lang="fr-FR" dirty="0" err="1"/>
              <a:t>AndroZoo</a:t>
            </a:r>
            <a:r>
              <a:rPr lang="fr-FR" dirty="0"/>
              <a:t>) but the </a:t>
            </a:r>
            <a:r>
              <a:rPr lang="fr-FR" dirty="0" err="1"/>
              <a:t>most</a:t>
            </a:r>
            <a:r>
              <a:rPr lang="fr-FR" dirty="0"/>
              <a:t> important </a:t>
            </a:r>
            <a:r>
              <a:rPr lang="fr-FR" dirty="0" err="1"/>
              <a:t>ones</a:t>
            </a:r>
            <a:r>
              <a:rPr lang="fr-FR" dirty="0"/>
              <a:t> are:</a:t>
            </a:r>
          </a:p>
          <a:p>
            <a:pPr algn="just"/>
            <a:r>
              <a:rPr lang="fr-FR" dirty="0"/>
              <a:t> </a:t>
            </a:r>
          </a:p>
          <a:p>
            <a:pPr marL="285750" indent="-285750" algn="just">
              <a:buFont typeface="Arial" panose="020B0604020202020204" pitchFamily="34" charset="0"/>
              <a:buChar char="•"/>
            </a:pPr>
            <a:r>
              <a:rPr lang="fr-FR" i="1" dirty="0"/>
              <a:t>id</a:t>
            </a:r>
            <a:r>
              <a:rPr lang="fr-FR" dirty="0"/>
              <a:t> : (an </a:t>
            </a:r>
            <a:r>
              <a:rPr lang="fr-FR" dirty="0" err="1"/>
              <a:t>integer</a:t>
            </a:r>
            <a:r>
              <a:rPr lang="fr-FR" dirty="0"/>
              <a:t> </a:t>
            </a:r>
            <a:r>
              <a:rPr lang="fr-FR" dirty="0" err="1"/>
              <a:t>from</a:t>
            </a:r>
            <a:r>
              <a:rPr lang="fr-FR" dirty="0"/>
              <a:t> 1 to 101,308) the Exodus </a:t>
            </a:r>
            <a:r>
              <a:rPr lang="fr-FR" dirty="0" err="1"/>
              <a:t>Privacy</a:t>
            </a:r>
            <a:r>
              <a:rPr lang="fr-FR" dirty="0"/>
              <a:t> report id, e.g. if id=</a:t>
            </a:r>
            <a:r>
              <a:rPr lang="fr-FR" dirty="0">
                <a:solidFill>
                  <a:srgbClr val="FF0000"/>
                </a:solidFill>
              </a:rPr>
              <a:t>1 </a:t>
            </a:r>
            <a:r>
              <a:rPr lang="fr-FR" dirty="0"/>
              <a:t>=&gt; https://reports.exodus-privacy.eu.org/fr/reports/</a:t>
            </a:r>
            <a:r>
              <a:rPr lang="fr-FR" dirty="0">
                <a:solidFill>
                  <a:srgbClr val="FF0000"/>
                </a:solidFill>
              </a:rPr>
              <a:t>1 </a:t>
            </a:r>
            <a:r>
              <a:rPr lang="fr-FR" dirty="0"/>
              <a:t>;</a:t>
            </a:r>
            <a:r>
              <a:rPr lang="fr-FR" dirty="0">
                <a:solidFill>
                  <a:srgbClr val="FF0000"/>
                </a:solidFill>
              </a:rPr>
              <a:t> </a:t>
            </a:r>
            <a:r>
              <a:rPr lang="fr-FR" dirty="0"/>
              <a:t>if id=</a:t>
            </a:r>
            <a:r>
              <a:rPr lang="fr-FR" dirty="0">
                <a:solidFill>
                  <a:srgbClr val="FF0000"/>
                </a:solidFill>
              </a:rPr>
              <a:t>2 </a:t>
            </a:r>
            <a:r>
              <a:rPr lang="fr-FR" dirty="0"/>
              <a:t>=&gt; https://reports.exodus-privacy.eu.org/fr/reports/</a:t>
            </a:r>
            <a:r>
              <a:rPr lang="fr-FR" dirty="0">
                <a:solidFill>
                  <a:srgbClr val="FF0000"/>
                </a:solidFill>
              </a:rPr>
              <a:t>2 </a:t>
            </a:r>
            <a:r>
              <a:rPr lang="fr-FR" dirty="0"/>
              <a:t>; etc… Important note: </a:t>
            </a:r>
            <a:r>
              <a:rPr lang="fr-FR" i="1" dirty="0"/>
              <a:t>id</a:t>
            </a:r>
            <a:r>
              <a:rPr lang="fr-FR" dirty="0"/>
              <a:t> </a:t>
            </a:r>
            <a:r>
              <a:rPr lang="fr-FR" dirty="0" err="1"/>
              <a:t>is</a:t>
            </a:r>
            <a:r>
              <a:rPr lang="fr-FR" dirty="0"/>
              <a:t> </a:t>
            </a:r>
            <a:r>
              <a:rPr lang="fr-FR" dirty="0" err="1"/>
              <a:t>also</a:t>
            </a:r>
            <a:r>
              <a:rPr lang="fr-FR" dirty="0"/>
              <a:t> a time variable. </a:t>
            </a:r>
          </a:p>
          <a:p>
            <a:pPr marL="285750" indent="-285750" algn="just">
              <a:buFont typeface="Arial" panose="020B0604020202020204" pitchFamily="34" charset="0"/>
              <a:buChar char="•"/>
            </a:pPr>
            <a:endParaRPr lang="fr-FR" dirty="0">
              <a:solidFill>
                <a:srgbClr val="FF0000"/>
              </a:solidFill>
            </a:endParaRPr>
          </a:p>
          <a:p>
            <a:pPr marL="285750" indent="-285750" algn="just">
              <a:buFont typeface="Arial" panose="020B0604020202020204" pitchFamily="34" charset="0"/>
              <a:buChar char="•"/>
            </a:pPr>
            <a:r>
              <a:rPr lang="fr-FR" i="1" dirty="0"/>
              <a:t>url</a:t>
            </a:r>
            <a:r>
              <a:rPr lang="fr-FR" dirty="0"/>
              <a:t>: </a:t>
            </a:r>
            <a:r>
              <a:rPr lang="fr-FR" dirty="0" err="1"/>
              <a:t>identical</a:t>
            </a:r>
            <a:r>
              <a:rPr lang="fr-FR" dirty="0"/>
              <a:t> to id, but </a:t>
            </a:r>
            <a:r>
              <a:rPr lang="fr-FR" dirty="0" err="1"/>
              <a:t>with</a:t>
            </a:r>
            <a:r>
              <a:rPr lang="fr-FR" dirty="0"/>
              <a:t> a string format, e.g. </a:t>
            </a:r>
            <a:r>
              <a:rPr lang="fr-FR" dirty="0">
                <a:hlinkClick r:id="rId2"/>
              </a:rPr>
              <a:t>https://reports.exodus-privacy.eu.org/fr/reports/1</a:t>
            </a:r>
            <a:r>
              <a:rPr lang="fr-FR" dirty="0"/>
              <a:t>, </a:t>
            </a:r>
            <a:r>
              <a:rPr lang="fr-FR" dirty="0">
                <a:hlinkClick r:id="rId3"/>
              </a:rPr>
              <a:t>https://reports.exodus-privacy.eu.org/fr/reports/2</a:t>
            </a:r>
            <a:r>
              <a:rPr lang="fr-FR" dirty="0"/>
              <a:t>, …, </a:t>
            </a:r>
            <a:r>
              <a:rPr lang="fr-FR" dirty="0">
                <a:hlinkClick r:id="rId4"/>
              </a:rPr>
              <a:t>https://reports.exodus-privacy.eu.org/fr/reports/101308</a:t>
            </a:r>
            <a:r>
              <a:rPr lang="fr-FR" dirty="0"/>
              <a:t> </a:t>
            </a:r>
          </a:p>
          <a:p>
            <a:pPr marL="285750" indent="-285750" algn="just">
              <a:buFont typeface="Arial" panose="020B0604020202020204" pitchFamily="34" charset="0"/>
              <a:buChar char="•"/>
            </a:pPr>
            <a:endParaRPr lang="fr-FR" dirty="0">
              <a:solidFill>
                <a:srgbClr val="FF0000"/>
              </a:solidFill>
            </a:endParaRPr>
          </a:p>
          <a:p>
            <a:pPr marL="285750" indent="-285750" algn="just">
              <a:buFont typeface="Arial" panose="020B0604020202020204" pitchFamily="34" charset="0"/>
              <a:buChar char="•"/>
            </a:pPr>
            <a:r>
              <a:rPr lang="fr-FR" i="1" dirty="0"/>
              <a:t>Third1</a:t>
            </a:r>
            <a:r>
              <a:rPr lang="fr-FR" dirty="0"/>
              <a:t> to </a:t>
            </a:r>
            <a:r>
              <a:rPr lang="fr-FR" i="1" dirty="0"/>
              <a:t>Third328</a:t>
            </a:r>
            <a:r>
              <a:rPr lang="fr-FR" dirty="0"/>
              <a:t>: </a:t>
            </a:r>
            <a:r>
              <a:rPr lang="fr-FR" dirty="0" err="1"/>
              <a:t>dummy</a:t>
            </a:r>
            <a:r>
              <a:rPr lang="fr-FR" dirty="0"/>
              <a:t> variables </a:t>
            </a:r>
            <a:r>
              <a:rPr lang="fr-FR" dirty="0" err="1"/>
              <a:t>from</a:t>
            </a:r>
            <a:r>
              <a:rPr lang="fr-FR" dirty="0"/>
              <a:t> 1 to 328 (=1 if </a:t>
            </a:r>
            <a:r>
              <a:rPr lang="fr-FR" i="1" dirty="0"/>
              <a:t>id</a:t>
            </a:r>
            <a:r>
              <a:rPr lang="fr-FR" dirty="0"/>
              <a:t> (or </a:t>
            </a:r>
            <a:r>
              <a:rPr lang="fr-FR" i="1" dirty="0"/>
              <a:t>url</a:t>
            </a:r>
            <a:r>
              <a:rPr lang="fr-FR" dirty="0"/>
              <a:t>) has a </a:t>
            </a:r>
            <a:r>
              <a:rPr lang="fr-FR" dirty="0" err="1"/>
              <a:t>link</a:t>
            </a:r>
            <a:r>
              <a:rPr lang="fr-FR" dirty="0"/>
              <a:t> </a:t>
            </a:r>
            <a:r>
              <a:rPr lang="fr-FR" dirty="0" err="1"/>
              <a:t>with</a:t>
            </a:r>
            <a:r>
              <a:rPr lang="fr-FR" dirty="0"/>
              <a:t> the </a:t>
            </a:r>
            <a:r>
              <a:rPr lang="fr-FR" dirty="0" err="1"/>
              <a:t>given</a:t>
            </a:r>
            <a:r>
              <a:rPr lang="fr-FR" dirty="0"/>
              <a:t> </a:t>
            </a:r>
            <a:r>
              <a:rPr lang="fr-FR" dirty="0" err="1"/>
              <a:t>third</a:t>
            </a:r>
            <a:r>
              <a:rPr lang="fr-FR" dirty="0"/>
              <a:t> party) (for </a:t>
            </a:r>
            <a:r>
              <a:rPr lang="fr-FR" dirty="0" err="1"/>
              <a:t>details</a:t>
            </a:r>
            <a:r>
              <a:rPr lang="fr-FR" dirty="0"/>
              <a:t>, </a:t>
            </a:r>
            <a:r>
              <a:rPr lang="fr-FR" dirty="0" err="1"/>
              <a:t>see</a:t>
            </a:r>
            <a:r>
              <a:rPr lang="fr-FR" dirty="0"/>
              <a:t> </a:t>
            </a:r>
            <a:r>
              <a:rPr lang="en-US" dirty="0"/>
              <a:t>Codebook for Exodus_Dirichlet_report_1_to_101308_csv.xls)</a:t>
            </a:r>
            <a:endParaRPr lang="fr-FR" dirty="0"/>
          </a:p>
          <a:p>
            <a:pPr marL="285750" indent="-285750" algn="just">
              <a:buFont typeface="Arial" panose="020B0604020202020204" pitchFamily="34" charset="0"/>
              <a:buChar char="•"/>
            </a:pPr>
            <a:r>
              <a:rPr lang="fr-FR" i="1" dirty="0"/>
              <a:t>cThird1</a:t>
            </a:r>
            <a:r>
              <a:rPr lang="fr-FR" dirty="0"/>
              <a:t> to </a:t>
            </a:r>
            <a:r>
              <a:rPr lang="fr-FR" i="1" dirty="0"/>
              <a:t>cThird328</a:t>
            </a:r>
            <a:r>
              <a:rPr lang="fr-FR" dirty="0"/>
              <a:t>: </a:t>
            </a:r>
            <a:r>
              <a:rPr lang="en-US" dirty="0"/>
              <a:t> </a:t>
            </a:r>
            <a:r>
              <a:rPr lang="en-US" dirty="0" err="1"/>
              <a:t>cumulatives</a:t>
            </a:r>
            <a:r>
              <a:rPr lang="en-US" dirty="0"/>
              <a:t> sums. Total sum </a:t>
            </a:r>
            <a:r>
              <a:rPr lang="fr-FR" dirty="0"/>
              <a:t>of </a:t>
            </a:r>
            <a:r>
              <a:rPr lang="fr-FR" dirty="0" err="1"/>
              <a:t>each</a:t>
            </a:r>
            <a:r>
              <a:rPr lang="fr-FR" dirty="0"/>
              <a:t> </a:t>
            </a:r>
            <a:r>
              <a:rPr lang="fr-FR" i="1" dirty="0"/>
              <a:t>Third1, Third2, </a:t>
            </a:r>
            <a:r>
              <a:rPr lang="fr-FR" dirty="0"/>
              <a:t>… </a:t>
            </a:r>
            <a:r>
              <a:rPr lang="fr-FR" i="1" dirty="0"/>
              <a:t>, Third328</a:t>
            </a:r>
            <a:r>
              <a:rPr lang="fr-FR" dirty="0"/>
              <a:t> </a:t>
            </a:r>
            <a:r>
              <a:rPr lang="en-US" dirty="0"/>
              <a:t>as it grows with time </a:t>
            </a:r>
            <a:r>
              <a:rPr lang="en-US" i="1" dirty="0"/>
              <a:t>id. </a:t>
            </a:r>
            <a:r>
              <a:rPr lang="fr-FR" dirty="0"/>
              <a:t>(for </a:t>
            </a:r>
            <a:r>
              <a:rPr lang="fr-FR" dirty="0" err="1"/>
              <a:t>details</a:t>
            </a:r>
            <a:r>
              <a:rPr lang="fr-FR" dirty="0"/>
              <a:t>, </a:t>
            </a:r>
            <a:r>
              <a:rPr lang="fr-FR" dirty="0" err="1"/>
              <a:t>see</a:t>
            </a:r>
            <a:r>
              <a:rPr lang="fr-FR" dirty="0"/>
              <a:t> </a:t>
            </a:r>
            <a:r>
              <a:rPr lang="en-US" dirty="0"/>
              <a:t>Codebook for Exodus_Dirichlet_report_1_to_101308_csv.xls)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'ACCESS_COARSE_LOCATION’, 'ACCESS_FINE_LOCATION’, 'BODY_SENSORS’, </a:t>
            </a:r>
            <a:r>
              <a:rPr lang="en-US" dirty="0" err="1"/>
              <a:t>etc</a:t>
            </a:r>
            <a:r>
              <a:rPr lang="en-US" dirty="0"/>
              <a:t>… : “Dangerous permissions” according to Google</a:t>
            </a:r>
          </a:p>
          <a:p>
            <a:pPr algn="just"/>
            <a:endParaRPr lang="fr-FR" dirty="0"/>
          </a:p>
          <a:p>
            <a:pPr algn="just"/>
            <a:endParaRPr lang="fr-FR" dirty="0"/>
          </a:p>
        </p:txBody>
      </p:sp>
    </p:spTree>
    <p:extLst>
      <p:ext uri="{BB962C8B-B14F-4D97-AF65-F5344CB8AC3E}">
        <p14:creationId xmlns:p14="http://schemas.microsoft.com/office/powerpoint/2010/main" val="39093190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71B33-0DC4-4BA9-ABFD-261580316765}"/>
              </a:ext>
            </a:extLst>
          </p:cNvPr>
          <p:cNvSpPr>
            <a:spLocks noGrp="1"/>
          </p:cNvSpPr>
          <p:nvPr>
            <p:ph type="title"/>
          </p:nvPr>
        </p:nvSpPr>
        <p:spPr>
          <a:xfrm>
            <a:off x="838200" y="102478"/>
            <a:ext cx="10515600" cy="850833"/>
          </a:xfrm>
        </p:spPr>
        <p:txBody>
          <a:bodyPr/>
          <a:lstStyle/>
          <a:p>
            <a:pPr algn="ctr"/>
            <a:r>
              <a:rPr lang="fr-FR" dirty="0"/>
              <a:t>IV. </a:t>
            </a:r>
            <a:r>
              <a:rPr lang="fr-FR" dirty="0" err="1"/>
              <a:t>Dataset</a:t>
            </a:r>
            <a:r>
              <a:rPr lang="fr-FR" dirty="0"/>
              <a:t> </a:t>
            </a:r>
            <a:r>
              <a:rPr lang="fr-FR" dirty="0" err="1"/>
              <a:t>example</a:t>
            </a:r>
            <a:r>
              <a:rPr lang="fr-FR" dirty="0"/>
              <a:t>:</a:t>
            </a:r>
          </a:p>
        </p:txBody>
      </p:sp>
      <p:pic>
        <p:nvPicPr>
          <p:cNvPr id="18" name="Image 17">
            <a:extLst>
              <a:ext uri="{FF2B5EF4-FFF2-40B4-BE49-F238E27FC236}">
                <a16:creationId xmlns:a16="http://schemas.microsoft.com/office/drawing/2014/main" id="{0C169D2F-2FCF-4EDB-A104-E99634570ED1}"/>
              </a:ext>
            </a:extLst>
          </p:cNvPr>
          <p:cNvPicPr>
            <a:picLocks noChangeAspect="1"/>
          </p:cNvPicPr>
          <p:nvPr/>
        </p:nvPicPr>
        <p:blipFill>
          <a:blip r:embed="rId2"/>
          <a:stretch>
            <a:fillRect/>
          </a:stretch>
        </p:blipFill>
        <p:spPr>
          <a:xfrm>
            <a:off x="0" y="1152597"/>
            <a:ext cx="12192000" cy="5039188"/>
          </a:xfrm>
          <a:prstGeom prst="rect">
            <a:avLst/>
          </a:prstGeom>
        </p:spPr>
      </p:pic>
    </p:spTree>
    <p:extLst>
      <p:ext uri="{BB962C8B-B14F-4D97-AF65-F5344CB8AC3E}">
        <p14:creationId xmlns:p14="http://schemas.microsoft.com/office/powerpoint/2010/main" val="2197316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6B8C4DC-A0BB-4E44-B04A-3698522442F8}"/>
              </a:ext>
            </a:extLst>
          </p:cNvPr>
          <p:cNvSpPr txBox="1"/>
          <p:nvPr/>
        </p:nvSpPr>
        <p:spPr>
          <a:xfrm>
            <a:off x="5431971" y="1404938"/>
            <a:ext cx="6096000" cy="1046440"/>
          </a:xfrm>
          <a:prstGeom prst="rect">
            <a:avLst/>
          </a:prstGeom>
          <a:noFill/>
        </p:spPr>
        <p:txBody>
          <a:bodyPr wrap="square">
            <a:spAutoFit/>
          </a:bodyPr>
          <a:lstStyle/>
          <a:p>
            <a:pPr algn="ctr"/>
            <a:r>
              <a:rPr lang="en-US" sz="2400" b="1" dirty="0"/>
              <a:t>USA (September 2019) </a:t>
            </a:r>
          </a:p>
          <a:p>
            <a:pPr algn="ctr"/>
            <a:r>
              <a:rPr lang="en-US" sz="2000" b="1" dirty="0"/>
              <a:t>‘Stigler Committee on Digital Platform Final Report’</a:t>
            </a:r>
          </a:p>
          <a:p>
            <a:endParaRPr lang="en-US" dirty="0"/>
          </a:p>
        </p:txBody>
      </p:sp>
      <p:pic>
        <p:nvPicPr>
          <p:cNvPr id="5" name="Picture 4">
            <a:extLst>
              <a:ext uri="{FF2B5EF4-FFF2-40B4-BE49-F238E27FC236}">
                <a16:creationId xmlns:a16="http://schemas.microsoft.com/office/drawing/2014/main" id="{FAD09856-0820-4C30-B9F3-1C78049E13AF}"/>
              </a:ext>
            </a:extLst>
          </p:cNvPr>
          <p:cNvPicPr>
            <a:picLocks noChangeAspect="1"/>
          </p:cNvPicPr>
          <p:nvPr/>
        </p:nvPicPr>
        <p:blipFill>
          <a:blip r:embed="rId2"/>
          <a:stretch>
            <a:fillRect/>
          </a:stretch>
        </p:blipFill>
        <p:spPr>
          <a:xfrm>
            <a:off x="920742" y="1240276"/>
            <a:ext cx="3775083" cy="4865248"/>
          </a:xfrm>
          <a:prstGeom prst="rect">
            <a:avLst/>
          </a:prstGeom>
          <a:effectLst>
            <a:outerShdw blurRad="50800" dist="38100" dir="2700000" algn="tl" rotWithShape="0">
              <a:prstClr val="black">
                <a:alpha val="40000"/>
              </a:prstClr>
            </a:outerShdw>
          </a:effectLst>
        </p:spPr>
      </p:pic>
      <p:sp>
        <p:nvSpPr>
          <p:cNvPr id="7" name="Title 1">
            <a:extLst>
              <a:ext uri="{FF2B5EF4-FFF2-40B4-BE49-F238E27FC236}">
                <a16:creationId xmlns:a16="http://schemas.microsoft.com/office/drawing/2014/main" id="{F07A71EC-5019-4435-88DB-E28687640B87}"/>
              </a:ext>
            </a:extLst>
          </p:cNvPr>
          <p:cNvSpPr txBox="1">
            <a:spLocks/>
          </p:cNvSpPr>
          <p:nvPr/>
        </p:nvSpPr>
        <p:spPr>
          <a:xfrm>
            <a:off x="838200" y="793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t>I. Context</a:t>
            </a:r>
            <a:endParaRPr lang="en-US" sz="6000" b="1" dirty="0"/>
          </a:p>
        </p:txBody>
      </p:sp>
      <p:sp>
        <p:nvSpPr>
          <p:cNvPr id="9" name="TextBox 8">
            <a:extLst>
              <a:ext uri="{FF2B5EF4-FFF2-40B4-BE49-F238E27FC236}">
                <a16:creationId xmlns:a16="http://schemas.microsoft.com/office/drawing/2014/main" id="{C641B72C-4B6B-4E04-94BD-5D904FBC89F7}"/>
              </a:ext>
            </a:extLst>
          </p:cNvPr>
          <p:cNvSpPr txBox="1"/>
          <p:nvPr/>
        </p:nvSpPr>
        <p:spPr>
          <a:xfrm>
            <a:off x="5431971" y="2591279"/>
            <a:ext cx="6094520" cy="3139321"/>
          </a:xfrm>
          <a:prstGeom prst="rect">
            <a:avLst/>
          </a:prstGeom>
          <a:noFill/>
        </p:spPr>
        <p:txBody>
          <a:bodyPr wrap="square">
            <a:spAutoFit/>
          </a:bodyPr>
          <a:lstStyle/>
          <a:p>
            <a:pPr algn="just"/>
            <a:r>
              <a:rPr lang="en-US" dirty="0"/>
              <a:t>“The term “Digital Platform” lacks a consistent definition—different companies may be  characterized as a platform in different environments. For example, Google, Facebook, Amazon,  Apple, and Microsoft raise different concerns regarding how their “bottleneck power” impacts  the markets in which they operate. 6 Considerations on market power involve all five companies  mentioned above. By contrast, considerations about the news media or democracy are more  specific to companies such as Google and Facebook and—to a lesser extent—Twitter. For this  reason, the focus of our analysis in this Brief will be primarily Google and Facebook.”</a:t>
            </a:r>
          </a:p>
        </p:txBody>
      </p:sp>
    </p:spTree>
    <p:extLst>
      <p:ext uri="{BB962C8B-B14F-4D97-AF65-F5344CB8AC3E}">
        <p14:creationId xmlns:p14="http://schemas.microsoft.com/office/powerpoint/2010/main" val="7248975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71B33-0DC4-4BA9-ABFD-261580316765}"/>
              </a:ext>
            </a:extLst>
          </p:cNvPr>
          <p:cNvSpPr>
            <a:spLocks noGrp="1"/>
          </p:cNvSpPr>
          <p:nvPr>
            <p:ph type="title"/>
          </p:nvPr>
        </p:nvSpPr>
        <p:spPr>
          <a:xfrm>
            <a:off x="838200" y="102478"/>
            <a:ext cx="10515600" cy="850833"/>
          </a:xfrm>
        </p:spPr>
        <p:txBody>
          <a:bodyPr/>
          <a:lstStyle/>
          <a:p>
            <a:pPr algn="ctr"/>
            <a:r>
              <a:rPr lang="fr-FR" dirty="0"/>
              <a:t>IV. </a:t>
            </a:r>
            <a:r>
              <a:rPr lang="fr-FR" dirty="0" err="1"/>
              <a:t>Dataset</a:t>
            </a:r>
            <a:r>
              <a:rPr lang="fr-FR" dirty="0"/>
              <a:t> </a:t>
            </a:r>
            <a:r>
              <a:rPr lang="fr-FR" dirty="0" err="1"/>
              <a:t>example</a:t>
            </a:r>
            <a:r>
              <a:rPr lang="fr-FR" dirty="0"/>
              <a:t>:</a:t>
            </a:r>
          </a:p>
        </p:txBody>
      </p:sp>
      <p:pic>
        <p:nvPicPr>
          <p:cNvPr id="4" name="Image 3">
            <a:extLst>
              <a:ext uri="{FF2B5EF4-FFF2-40B4-BE49-F238E27FC236}">
                <a16:creationId xmlns:a16="http://schemas.microsoft.com/office/drawing/2014/main" id="{06E5E312-7604-4741-82B2-5BB0EF7DC696}"/>
              </a:ext>
            </a:extLst>
          </p:cNvPr>
          <p:cNvPicPr>
            <a:picLocks noChangeAspect="1"/>
          </p:cNvPicPr>
          <p:nvPr/>
        </p:nvPicPr>
        <p:blipFill>
          <a:blip r:embed="rId2"/>
          <a:stretch>
            <a:fillRect/>
          </a:stretch>
        </p:blipFill>
        <p:spPr>
          <a:xfrm>
            <a:off x="0" y="2094499"/>
            <a:ext cx="12192000" cy="2669002"/>
          </a:xfrm>
          <a:prstGeom prst="rect">
            <a:avLst/>
          </a:prstGeom>
        </p:spPr>
      </p:pic>
    </p:spTree>
    <p:extLst>
      <p:ext uri="{BB962C8B-B14F-4D97-AF65-F5344CB8AC3E}">
        <p14:creationId xmlns:p14="http://schemas.microsoft.com/office/powerpoint/2010/main" val="33851839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7A330B-973C-49A0-A478-4A9FB93E2208}"/>
              </a:ext>
            </a:extLst>
          </p:cNvPr>
          <p:cNvSpPr>
            <a:spLocks noGrp="1"/>
          </p:cNvSpPr>
          <p:nvPr>
            <p:ph type="title"/>
          </p:nvPr>
        </p:nvSpPr>
        <p:spPr>
          <a:xfrm>
            <a:off x="2305861" y="176495"/>
            <a:ext cx="7886700" cy="994172"/>
          </a:xfrm>
        </p:spPr>
        <p:txBody>
          <a:bodyPr/>
          <a:lstStyle/>
          <a:p>
            <a:pPr algn="ctr"/>
            <a:r>
              <a:rPr lang="fr-FR" dirty="0"/>
              <a:t>Exodus </a:t>
            </a:r>
            <a:r>
              <a:rPr lang="fr-FR" dirty="0" err="1"/>
              <a:t>Privacy</a:t>
            </a:r>
            <a:r>
              <a:rPr lang="fr-FR" dirty="0"/>
              <a:t> Data </a:t>
            </a:r>
            <a:r>
              <a:rPr lang="fr-FR" dirty="0" err="1"/>
              <a:t>Analysis</a:t>
            </a:r>
            <a:endParaRPr lang="fr-FR" dirty="0"/>
          </a:p>
        </p:txBody>
      </p:sp>
      <p:sp>
        <p:nvSpPr>
          <p:cNvPr id="6" name="ZoneTexte 5">
            <a:extLst>
              <a:ext uri="{FF2B5EF4-FFF2-40B4-BE49-F238E27FC236}">
                <a16:creationId xmlns:a16="http://schemas.microsoft.com/office/drawing/2014/main" id="{A906F952-073C-4945-8D80-73583F236F1C}"/>
              </a:ext>
            </a:extLst>
          </p:cNvPr>
          <p:cNvSpPr txBox="1"/>
          <p:nvPr/>
        </p:nvSpPr>
        <p:spPr>
          <a:xfrm>
            <a:off x="2495146" y="1193470"/>
            <a:ext cx="7697415" cy="369332"/>
          </a:xfrm>
          <a:prstGeom prst="rect">
            <a:avLst/>
          </a:prstGeom>
          <a:noFill/>
        </p:spPr>
        <p:txBody>
          <a:bodyPr wrap="square" rtlCol="0">
            <a:spAutoFit/>
          </a:bodyPr>
          <a:lstStyle/>
          <a:p>
            <a:pPr algn="ctr"/>
            <a:r>
              <a:rPr lang="fr-FR" b="1" dirty="0"/>
              <a:t>Bar graph: Top 10 </a:t>
            </a:r>
            <a:r>
              <a:rPr lang="fr-FR" b="1" dirty="0" err="1"/>
              <a:t>third</a:t>
            </a:r>
            <a:r>
              <a:rPr lang="fr-FR" b="1" dirty="0"/>
              <a:t> parties and more</a:t>
            </a:r>
          </a:p>
        </p:txBody>
      </p:sp>
      <p:graphicFrame>
        <p:nvGraphicFramePr>
          <p:cNvPr id="4" name="Tableau 3">
            <a:extLst>
              <a:ext uri="{FF2B5EF4-FFF2-40B4-BE49-F238E27FC236}">
                <a16:creationId xmlns:a16="http://schemas.microsoft.com/office/drawing/2014/main" id="{D9DFFF0C-7D48-4B61-853E-7BF8596F1B84}"/>
              </a:ext>
            </a:extLst>
          </p:cNvPr>
          <p:cNvGraphicFramePr>
            <a:graphicFrameLocks noGrp="1"/>
          </p:cNvGraphicFramePr>
          <p:nvPr/>
        </p:nvGraphicFramePr>
        <p:xfrm>
          <a:off x="1752600" y="4618437"/>
          <a:ext cx="2514600" cy="960120"/>
        </p:xfrm>
        <a:graphic>
          <a:graphicData uri="http://schemas.openxmlformats.org/drawingml/2006/table">
            <a:tbl>
              <a:tblPr/>
              <a:tblGrid>
                <a:gridCol w="590550">
                  <a:extLst>
                    <a:ext uri="{9D8B030D-6E8A-4147-A177-3AD203B41FA5}">
                      <a16:colId xmlns:a16="http://schemas.microsoft.com/office/drawing/2014/main" val="3858754076"/>
                    </a:ext>
                  </a:extLst>
                </a:gridCol>
                <a:gridCol w="1333500">
                  <a:extLst>
                    <a:ext uri="{9D8B030D-6E8A-4147-A177-3AD203B41FA5}">
                      <a16:colId xmlns:a16="http://schemas.microsoft.com/office/drawing/2014/main" val="1765612705"/>
                    </a:ext>
                  </a:extLst>
                </a:gridCol>
                <a:gridCol w="590550">
                  <a:extLst>
                    <a:ext uri="{9D8B030D-6E8A-4147-A177-3AD203B41FA5}">
                      <a16:colId xmlns:a16="http://schemas.microsoft.com/office/drawing/2014/main" val="307482766"/>
                    </a:ext>
                  </a:extLst>
                </a:gridCol>
              </a:tblGrid>
              <a:tr h="137160">
                <a:tc>
                  <a:txBody>
                    <a:bodyPr/>
                    <a:lstStyle/>
                    <a:p>
                      <a:pPr algn="ctr" fontAlgn="b"/>
                      <a:r>
                        <a:rPr lang="fr-FR" sz="800" b="0" i="0" u="none" strike="noStrike">
                          <a:solidFill>
                            <a:srgbClr val="000000"/>
                          </a:solidFill>
                          <a:effectLst/>
                          <a:latin typeface="Calibri" panose="020F0502020204030204" pitchFamily="34" charset="0"/>
                        </a:rPr>
                        <a:t>279</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Persona.ly</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1</a:t>
                      </a:r>
                    </a:p>
                  </a:txBody>
                  <a:tcPr marL="5715" marR="5715" marT="5715" marB="0" anchor="b">
                    <a:lnL>
                      <a:noFill/>
                    </a:lnL>
                    <a:lnR>
                      <a:noFill/>
                    </a:lnR>
                    <a:lnT>
                      <a:noFill/>
                    </a:lnT>
                    <a:lnB>
                      <a:noFill/>
                    </a:lnB>
                  </a:tcPr>
                </a:tc>
                <a:extLst>
                  <a:ext uri="{0D108BD9-81ED-4DB2-BD59-A6C34878D82A}">
                    <a16:rowId xmlns:a16="http://schemas.microsoft.com/office/drawing/2014/main" val="1761102079"/>
                  </a:ext>
                </a:extLst>
              </a:tr>
              <a:tr h="137160">
                <a:tc>
                  <a:txBody>
                    <a:bodyPr/>
                    <a:lstStyle/>
                    <a:p>
                      <a:pPr algn="ctr" fontAlgn="b"/>
                      <a:r>
                        <a:rPr lang="fr-FR" sz="800" b="0" i="0" u="none" strike="noStrike">
                          <a:solidFill>
                            <a:srgbClr val="000000"/>
                          </a:solidFill>
                          <a:effectLst/>
                          <a:latin typeface="Calibri" panose="020F0502020204030204" pitchFamily="34" charset="0"/>
                        </a:rPr>
                        <a:t>280</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Sensoro</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1</a:t>
                      </a:r>
                    </a:p>
                  </a:txBody>
                  <a:tcPr marL="5715" marR="5715" marT="5715" marB="0" anchor="b">
                    <a:lnL>
                      <a:noFill/>
                    </a:lnL>
                    <a:lnR>
                      <a:noFill/>
                    </a:lnR>
                    <a:lnT>
                      <a:noFill/>
                    </a:lnT>
                    <a:lnB>
                      <a:noFill/>
                    </a:lnB>
                  </a:tcPr>
                </a:tc>
                <a:extLst>
                  <a:ext uri="{0D108BD9-81ED-4DB2-BD59-A6C34878D82A}">
                    <a16:rowId xmlns:a16="http://schemas.microsoft.com/office/drawing/2014/main" val="2880311460"/>
                  </a:ext>
                </a:extLst>
              </a:tr>
              <a:tr h="137160">
                <a:tc>
                  <a:txBody>
                    <a:bodyPr/>
                    <a:lstStyle/>
                    <a:p>
                      <a:pPr algn="ctr" fontAlgn="b"/>
                      <a:r>
                        <a:rPr lang="fr-FR" sz="800" b="0" i="0" u="none" strike="noStrike">
                          <a:solidFill>
                            <a:srgbClr val="000000"/>
                          </a:solidFill>
                          <a:effectLst/>
                          <a:latin typeface="Calibri" panose="020F0502020204030204" pitchFamily="34" charset="0"/>
                        </a:rPr>
                        <a:t>281</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ShallWeAD</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1</a:t>
                      </a:r>
                    </a:p>
                  </a:txBody>
                  <a:tcPr marL="5715" marR="5715" marT="5715" marB="0" anchor="b">
                    <a:lnL>
                      <a:noFill/>
                    </a:lnL>
                    <a:lnR>
                      <a:noFill/>
                    </a:lnR>
                    <a:lnT>
                      <a:noFill/>
                    </a:lnT>
                    <a:lnB>
                      <a:noFill/>
                    </a:lnB>
                  </a:tcPr>
                </a:tc>
                <a:extLst>
                  <a:ext uri="{0D108BD9-81ED-4DB2-BD59-A6C34878D82A}">
                    <a16:rowId xmlns:a16="http://schemas.microsoft.com/office/drawing/2014/main" val="1833212832"/>
                  </a:ext>
                </a:extLst>
              </a:tr>
              <a:tr h="137160">
                <a:tc>
                  <a:txBody>
                    <a:bodyPr/>
                    <a:lstStyle/>
                    <a:p>
                      <a:pPr algn="ctr" fontAlgn="b"/>
                      <a:r>
                        <a:rPr lang="fr-FR" sz="800" b="0" i="0" u="none" strike="noStrike">
                          <a:solidFill>
                            <a:srgbClr val="000000"/>
                          </a:solidFill>
                          <a:effectLst/>
                          <a:latin typeface="Calibri" panose="020F0502020204030204" pitchFamily="34" charset="0"/>
                        </a:rPr>
                        <a:t>282</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Shopkick</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1</a:t>
                      </a:r>
                    </a:p>
                  </a:txBody>
                  <a:tcPr marL="5715" marR="5715" marT="5715" marB="0" anchor="b">
                    <a:lnL>
                      <a:noFill/>
                    </a:lnL>
                    <a:lnR>
                      <a:noFill/>
                    </a:lnR>
                    <a:lnT>
                      <a:noFill/>
                    </a:lnT>
                    <a:lnB>
                      <a:noFill/>
                    </a:lnB>
                  </a:tcPr>
                </a:tc>
                <a:extLst>
                  <a:ext uri="{0D108BD9-81ED-4DB2-BD59-A6C34878D82A}">
                    <a16:rowId xmlns:a16="http://schemas.microsoft.com/office/drawing/2014/main" val="3100153828"/>
                  </a:ext>
                </a:extLst>
              </a:tr>
              <a:tr h="137160">
                <a:tc>
                  <a:txBody>
                    <a:bodyPr/>
                    <a:lstStyle/>
                    <a:p>
                      <a:pPr algn="ctr" fontAlgn="b"/>
                      <a:r>
                        <a:rPr lang="fr-FR" sz="800" b="0" i="0" u="none" strike="noStrike">
                          <a:solidFill>
                            <a:srgbClr val="000000"/>
                          </a:solidFill>
                          <a:effectLst/>
                          <a:latin typeface="Calibri" panose="020F0502020204030204" pitchFamily="34" charset="0"/>
                        </a:rPr>
                        <a:t>283</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Tencent MTA</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1</a:t>
                      </a:r>
                    </a:p>
                  </a:txBody>
                  <a:tcPr marL="5715" marR="5715" marT="5715" marB="0" anchor="b">
                    <a:lnL>
                      <a:noFill/>
                    </a:lnL>
                    <a:lnR>
                      <a:noFill/>
                    </a:lnR>
                    <a:lnT>
                      <a:noFill/>
                    </a:lnT>
                    <a:lnB>
                      <a:noFill/>
                    </a:lnB>
                  </a:tcPr>
                </a:tc>
                <a:extLst>
                  <a:ext uri="{0D108BD9-81ED-4DB2-BD59-A6C34878D82A}">
                    <a16:rowId xmlns:a16="http://schemas.microsoft.com/office/drawing/2014/main" val="1030091653"/>
                  </a:ext>
                </a:extLst>
              </a:tr>
              <a:tr h="137160">
                <a:tc>
                  <a:txBody>
                    <a:bodyPr/>
                    <a:lstStyle/>
                    <a:p>
                      <a:pPr algn="ctr" fontAlgn="b"/>
                      <a:endParaRPr lang="fr-FR" sz="800" b="0" i="0" u="none" strike="noStrike">
                        <a:solidFill>
                          <a:srgbClr val="000000"/>
                        </a:solidFill>
                        <a:effectLst/>
                        <a:latin typeface="Calibri" panose="020F0502020204030204" pitchFamily="34" charset="0"/>
                      </a:endParaRPr>
                    </a:p>
                  </a:txBody>
                  <a:tcPr marL="5715" marR="5715" marT="5715" marB="0" anchor="b">
                    <a:lnL>
                      <a:noFill/>
                    </a:lnL>
                    <a:lnR>
                      <a:noFill/>
                    </a:lnR>
                    <a:lnT>
                      <a:noFill/>
                    </a:lnT>
                    <a:lnB>
                      <a:noFill/>
                    </a:lnB>
                  </a:tcPr>
                </a:tc>
                <a:tc>
                  <a:txBody>
                    <a:bodyPr/>
                    <a:lstStyle/>
                    <a:p>
                      <a:pPr algn="l" fontAlgn="b"/>
                      <a:endParaRPr lang="fr-FR" sz="800" b="0" i="0" u="none" strike="noStrike">
                        <a:solidFill>
                          <a:srgbClr val="000000"/>
                        </a:solidFill>
                        <a:effectLst/>
                        <a:latin typeface="Calibri" panose="020F0502020204030204" pitchFamily="34" charset="0"/>
                      </a:endParaRPr>
                    </a:p>
                  </a:txBody>
                  <a:tcPr marL="5715" marR="5715" marT="5715" marB="0" anchor="b">
                    <a:lnL>
                      <a:noFill/>
                    </a:lnL>
                    <a:lnR>
                      <a:noFill/>
                    </a:lnR>
                    <a:lnT>
                      <a:noFill/>
                    </a:lnT>
                    <a:lnB>
                      <a:noFill/>
                    </a:lnB>
                  </a:tcPr>
                </a:tc>
                <a:tc>
                  <a:txBody>
                    <a:bodyPr/>
                    <a:lstStyle/>
                    <a:p>
                      <a:pPr algn="l" fontAlgn="b"/>
                      <a:endParaRPr lang="fr-FR" sz="800" b="0" i="0" u="none" strike="noStrike">
                        <a:solidFill>
                          <a:srgbClr val="000000"/>
                        </a:solidFill>
                        <a:effectLst/>
                        <a:latin typeface="Calibri" panose="020F0502020204030204" pitchFamily="34" charset="0"/>
                      </a:endParaRPr>
                    </a:p>
                  </a:txBody>
                  <a:tcPr marL="5715" marR="5715" marT="5715" marB="0" anchor="b">
                    <a:lnL>
                      <a:noFill/>
                    </a:lnL>
                    <a:lnR>
                      <a:noFill/>
                    </a:lnR>
                    <a:lnT>
                      <a:noFill/>
                    </a:lnT>
                    <a:lnB>
                      <a:noFill/>
                    </a:lnB>
                  </a:tcPr>
                </a:tc>
                <a:extLst>
                  <a:ext uri="{0D108BD9-81ED-4DB2-BD59-A6C34878D82A}">
                    <a16:rowId xmlns:a16="http://schemas.microsoft.com/office/drawing/2014/main" val="864220721"/>
                  </a:ext>
                </a:extLst>
              </a:tr>
              <a:tr h="137160">
                <a:tc>
                  <a:txBody>
                    <a:bodyPr/>
                    <a:lstStyle/>
                    <a:p>
                      <a:pPr algn="ctr" fontAlgn="b"/>
                      <a:endParaRPr lang="fr-FR" sz="800" b="0" i="0" u="none" strike="noStrike">
                        <a:solidFill>
                          <a:srgbClr val="000000"/>
                        </a:solidFill>
                        <a:effectLst/>
                        <a:latin typeface="Calibri" panose="020F0502020204030204" pitchFamily="34" charset="0"/>
                      </a:endParaRP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Total</a:t>
                      </a:r>
                    </a:p>
                  </a:txBody>
                  <a:tcPr marL="5715" marR="5715" marT="5715" marB="0" anchor="b">
                    <a:lnL>
                      <a:noFill/>
                    </a:lnL>
                    <a:lnR>
                      <a:noFill/>
                    </a:lnR>
                    <a:lnT>
                      <a:noFill/>
                    </a:lnT>
                    <a:lnB>
                      <a:noFill/>
                    </a:lnB>
                  </a:tcPr>
                </a:tc>
                <a:tc>
                  <a:txBody>
                    <a:bodyPr/>
                    <a:lstStyle/>
                    <a:p>
                      <a:pPr algn="r" fontAlgn="b"/>
                      <a:r>
                        <a:rPr lang="fr-FR" sz="800" b="0" i="0" u="none" strike="noStrike" dirty="0">
                          <a:solidFill>
                            <a:srgbClr val="000000"/>
                          </a:solidFill>
                          <a:effectLst/>
                          <a:latin typeface="Calibri" panose="020F0502020204030204" pitchFamily="34" charset="0"/>
                        </a:rPr>
                        <a:t>51141</a:t>
                      </a:r>
                    </a:p>
                  </a:txBody>
                  <a:tcPr marL="5715" marR="5715" marT="5715" marB="0" anchor="b">
                    <a:lnL>
                      <a:noFill/>
                    </a:lnL>
                    <a:lnR>
                      <a:noFill/>
                    </a:lnR>
                    <a:lnT>
                      <a:noFill/>
                    </a:lnT>
                    <a:lnB>
                      <a:noFill/>
                    </a:lnB>
                  </a:tcPr>
                </a:tc>
                <a:extLst>
                  <a:ext uri="{0D108BD9-81ED-4DB2-BD59-A6C34878D82A}">
                    <a16:rowId xmlns:a16="http://schemas.microsoft.com/office/drawing/2014/main" val="4149792699"/>
                  </a:ext>
                </a:extLst>
              </a:tr>
            </a:tbl>
          </a:graphicData>
        </a:graphic>
      </p:graphicFrame>
      <p:sp>
        <p:nvSpPr>
          <p:cNvPr id="17" name="ZoneTexte 16">
            <a:extLst>
              <a:ext uri="{FF2B5EF4-FFF2-40B4-BE49-F238E27FC236}">
                <a16:creationId xmlns:a16="http://schemas.microsoft.com/office/drawing/2014/main" id="{9846F1B3-9E33-4284-BFFA-92ADE029E9DC}"/>
              </a:ext>
            </a:extLst>
          </p:cNvPr>
          <p:cNvSpPr txBox="1"/>
          <p:nvPr/>
        </p:nvSpPr>
        <p:spPr>
          <a:xfrm>
            <a:off x="2862620" y="4137686"/>
            <a:ext cx="261129" cy="600164"/>
          </a:xfrm>
          <a:prstGeom prst="rect">
            <a:avLst/>
          </a:prstGeom>
          <a:noFill/>
        </p:spPr>
        <p:txBody>
          <a:bodyPr wrap="square" rtlCol="0">
            <a:spAutoFit/>
          </a:bodyPr>
          <a:lstStyle/>
          <a:p>
            <a:r>
              <a:rPr lang="fr-FR" sz="3300" b="1" dirty="0"/>
              <a:t>…</a:t>
            </a:r>
          </a:p>
        </p:txBody>
      </p:sp>
      <p:graphicFrame>
        <p:nvGraphicFramePr>
          <p:cNvPr id="5" name="Tableau 4">
            <a:extLst>
              <a:ext uri="{FF2B5EF4-FFF2-40B4-BE49-F238E27FC236}">
                <a16:creationId xmlns:a16="http://schemas.microsoft.com/office/drawing/2014/main" id="{C738A129-24B9-48BE-9BB5-385591190E53}"/>
              </a:ext>
            </a:extLst>
          </p:cNvPr>
          <p:cNvGraphicFramePr>
            <a:graphicFrameLocks noGrp="1"/>
          </p:cNvGraphicFramePr>
          <p:nvPr/>
        </p:nvGraphicFramePr>
        <p:xfrm>
          <a:off x="1735883" y="2677376"/>
          <a:ext cx="2514600" cy="1645920"/>
        </p:xfrm>
        <a:graphic>
          <a:graphicData uri="http://schemas.openxmlformats.org/drawingml/2006/table">
            <a:tbl>
              <a:tblPr/>
              <a:tblGrid>
                <a:gridCol w="590550">
                  <a:extLst>
                    <a:ext uri="{9D8B030D-6E8A-4147-A177-3AD203B41FA5}">
                      <a16:colId xmlns:a16="http://schemas.microsoft.com/office/drawing/2014/main" val="2973087208"/>
                    </a:ext>
                  </a:extLst>
                </a:gridCol>
                <a:gridCol w="1333500">
                  <a:extLst>
                    <a:ext uri="{9D8B030D-6E8A-4147-A177-3AD203B41FA5}">
                      <a16:colId xmlns:a16="http://schemas.microsoft.com/office/drawing/2014/main" val="2775457193"/>
                    </a:ext>
                  </a:extLst>
                </a:gridCol>
                <a:gridCol w="590550">
                  <a:extLst>
                    <a:ext uri="{9D8B030D-6E8A-4147-A177-3AD203B41FA5}">
                      <a16:colId xmlns:a16="http://schemas.microsoft.com/office/drawing/2014/main" val="2505845994"/>
                    </a:ext>
                  </a:extLst>
                </a:gridCol>
              </a:tblGrid>
              <a:tr h="137160">
                <a:tc>
                  <a:txBody>
                    <a:bodyPr/>
                    <a:lstStyle/>
                    <a:p>
                      <a:pPr algn="ctr" fontAlgn="b"/>
                      <a:r>
                        <a:rPr lang="fr-FR" sz="800" b="0" i="0" u="none" strike="noStrike">
                          <a:solidFill>
                            <a:srgbClr val="000000"/>
                          </a:solidFill>
                          <a:effectLst/>
                          <a:latin typeface="Calibri" panose="020F0502020204030204" pitchFamily="34" charset="0"/>
                        </a:rPr>
                        <a:t>Third ID</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thirds</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Freq.</a:t>
                      </a:r>
                    </a:p>
                  </a:txBody>
                  <a:tcPr marL="5715" marR="5715" marT="5715" marB="0" anchor="b">
                    <a:lnL>
                      <a:noFill/>
                    </a:lnL>
                    <a:lnR>
                      <a:noFill/>
                    </a:lnR>
                    <a:lnT>
                      <a:noFill/>
                    </a:lnT>
                    <a:lnB>
                      <a:noFill/>
                    </a:lnB>
                  </a:tcPr>
                </a:tc>
                <a:extLst>
                  <a:ext uri="{0D108BD9-81ED-4DB2-BD59-A6C34878D82A}">
                    <a16:rowId xmlns:a16="http://schemas.microsoft.com/office/drawing/2014/main" val="2144715000"/>
                  </a:ext>
                </a:extLst>
              </a:tr>
              <a:tr h="137160">
                <a:tc>
                  <a:txBody>
                    <a:bodyPr/>
                    <a:lstStyle/>
                    <a:p>
                      <a:pPr algn="ctr" fontAlgn="b"/>
                      <a:endParaRPr lang="fr-FR" sz="800" b="0" i="0" u="none" strike="noStrike">
                        <a:solidFill>
                          <a:srgbClr val="000000"/>
                        </a:solidFill>
                        <a:effectLst/>
                        <a:latin typeface="Calibri" panose="020F0502020204030204" pitchFamily="34" charset="0"/>
                      </a:endParaRPr>
                    </a:p>
                  </a:txBody>
                  <a:tcPr marL="5715" marR="5715" marT="5715" marB="0" anchor="b">
                    <a:lnL>
                      <a:noFill/>
                    </a:lnL>
                    <a:lnR>
                      <a:noFill/>
                    </a:lnR>
                    <a:lnT>
                      <a:noFill/>
                    </a:lnT>
                    <a:lnB>
                      <a:noFill/>
                    </a:lnB>
                  </a:tcPr>
                </a:tc>
                <a:tc>
                  <a:txBody>
                    <a:bodyPr/>
                    <a:lstStyle/>
                    <a:p>
                      <a:pPr algn="l" fontAlgn="b"/>
                      <a:endParaRPr lang="fr-FR" sz="800" b="0" i="0" u="none" strike="noStrike">
                        <a:solidFill>
                          <a:srgbClr val="000000"/>
                        </a:solidFill>
                        <a:effectLst/>
                        <a:latin typeface="Calibri" panose="020F0502020204030204" pitchFamily="34" charset="0"/>
                      </a:endParaRPr>
                    </a:p>
                  </a:txBody>
                  <a:tcPr marL="5715" marR="5715" marT="5715" marB="0" anchor="b">
                    <a:lnL>
                      <a:noFill/>
                    </a:lnL>
                    <a:lnR>
                      <a:noFill/>
                    </a:lnR>
                    <a:lnT>
                      <a:noFill/>
                    </a:lnT>
                    <a:lnB>
                      <a:noFill/>
                    </a:lnB>
                  </a:tcPr>
                </a:tc>
                <a:tc>
                  <a:txBody>
                    <a:bodyPr/>
                    <a:lstStyle/>
                    <a:p>
                      <a:pPr algn="l" fontAlgn="b"/>
                      <a:endParaRPr lang="fr-FR" sz="800" b="0" i="0" u="none" strike="noStrike">
                        <a:solidFill>
                          <a:srgbClr val="000000"/>
                        </a:solidFill>
                        <a:effectLst/>
                        <a:latin typeface="Calibri" panose="020F0502020204030204" pitchFamily="34" charset="0"/>
                      </a:endParaRPr>
                    </a:p>
                  </a:txBody>
                  <a:tcPr marL="5715" marR="5715" marT="5715" marB="0" anchor="b">
                    <a:lnL>
                      <a:noFill/>
                    </a:lnL>
                    <a:lnR>
                      <a:noFill/>
                    </a:lnR>
                    <a:lnT>
                      <a:noFill/>
                    </a:lnT>
                    <a:lnB>
                      <a:noFill/>
                    </a:lnB>
                  </a:tcPr>
                </a:tc>
                <a:extLst>
                  <a:ext uri="{0D108BD9-81ED-4DB2-BD59-A6C34878D82A}">
                    <a16:rowId xmlns:a16="http://schemas.microsoft.com/office/drawing/2014/main" val="1138077300"/>
                  </a:ext>
                </a:extLst>
              </a:tr>
              <a:tr h="137160">
                <a:tc>
                  <a:txBody>
                    <a:bodyPr/>
                    <a:lstStyle/>
                    <a:p>
                      <a:pPr algn="ctr" fontAlgn="b"/>
                      <a:r>
                        <a:rPr lang="fr-FR" sz="800" b="0" i="0" u="none" strike="noStrike">
                          <a:solidFill>
                            <a:srgbClr val="000000"/>
                          </a:solidFill>
                          <a:effectLst/>
                          <a:latin typeface="Calibri" panose="020F0502020204030204" pitchFamily="34" charset="0"/>
                        </a:rPr>
                        <a:t>1</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Google AdMob</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4522</a:t>
                      </a:r>
                    </a:p>
                  </a:txBody>
                  <a:tcPr marL="5715" marR="5715" marT="5715" marB="0" anchor="b">
                    <a:lnL>
                      <a:noFill/>
                    </a:lnL>
                    <a:lnR>
                      <a:noFill/>
                    </a:lnR>
                    <a:lnT>
                      <a:noFill/>
                    </a:lnT>
                    <a:lnB>
                      <a:noFill/>
                    </a:lnB>
                  </a:tcPr>
                </a:tc>
                <a:extLst>
                  <a:ext uri="{0D108BD9-81ED-4DB2-BD59-A6C34878D82A}">
                    <a16:rowId xmlns:a16="http://schemas.microsoft.com/office/drawing/2014/main" val="3733249950"/>
                  </a:ext>
                </a:extLst>
              </a:tr>
              <a:tr h="137160">
                <a:tc>
                  <a:txBody>
                    <a:bodyPr/>
                    <a:lstStyle/>
                    <a:p>
                      <a:pPr algn="ctr" fontAlgn="b"/>
                      <a:r>
                        <a:rPr lang="fr-FR" sz="800" b="0" i="0" u="none" strike="noStrike">
                          <a:solidFill>
                            <a:srgbClr val="000000"/>
                          </a:solidFill>
                          <a:effectLst/>
                          <a:latin typeface="Calibri" panose="020F0502020204030204" pitchFamily="34" charset="0"/>
                        </a:rPr>
                        <a:t>2</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Google Firebase Analytics</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4011</a:t>
                      </a:r>
                    </a:p>
                  </a:txBody>
                  <a:tcPr marL="5715" marR="5715" marT="5715" marB="0" anchor="b">
                    <a:lnL>
                      <a:noFill/>
                    </a:lnL>
                    <a:lnR>
                      <a:noFill/>
                    </a:lnR>
                    <a:lnT>
                      <a:noFill/>
                    </a:lnT>
                    <a:lnB>
                      <a:noFill/>
                    </a:lnB>
                  </a:tcPr>
                </a:tc>
                <a:extLst>
                  <a:ext uri="{0D108BD9-81ED-4DB2-BD59-A6C34878D82A}">
                    <a16:rowId xmlns:a16="http://schemas.microsoft.com/office/drawing/2014/main" val="3544603973"/>
                  </a:ext>
                </a:extLst>
              </a:tr>
              <a:tr h="137160">
                <a:tc>
                  <a:txBody>
                    <a:bodyPr/>
                    <a:lstStyle/>
                    <a:p>
                      <a:pPr algn="ctr" fontAlgn="b"/>
                      <a:r>
                        <a:rPr lang="fr-FR" sz="800" b="0" i="0" u="none" strike="noStrike">
                          <a:solidFill>
                            <a:srgbClr val="000000"/>
                          </a:solidFill>
                          <a:effectLst/>
                          <a:latin typeface="Calibri" panose="020F0502020204030204" pitchFamily="34" charset="0"/>
                        </a:rPr>
                        <a:t>3</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Google Analytics</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3832</a:t>
                      </a:r>
                    </a:p>
                  </a:txBody>
                  <a:tcPr marL="5715" marR="5715" marT="5715" marB="0" anchor="b">
                    <a:lnL>
                      <a:noFill/>
                    </a:lnL>
                    <a:lnR>
                      <a:noFill/>
                    </a:lnR>
                    <a:lnT>
                      <a:noFill/>
                    </a:lnT>
                    <a:lnB>
                      <a:noFill/>
                    </a:lnB>
                  </a:tcPr>
                </a:tc>
                <a:extLst>
                  <a:ext uri="{0D108BD9-81ED-4DB2-BD59-A6C34878D82A}">
                    <a16:rowId xmlns:a16="http://schemas.microsoft.com/office/drawing/2014/main" val="2631005200"/>
                  </a:ext>
                </a:extLst>
              </a:tr>
              <a:tr h="137160">
                <a:tc>
                  <a:txBody>
                    <a:bodyPr/>
                    <a:lstStyle/>
                    <a:p>
                      <a:pPr algn="ctr" fontAlgn="b"/>
                      <a:r>
                        <a:rPr lang="fr-FR" sz="800" b="0" i="0" u="none" strike="noStrike">
                          <a:solidFill>
                            <a:srgbClr val="000000"/>
                          </a:solidFill>
                          <a:effectLst/>
                          <a:latin typeface="Calibri" panose="020F0502020204030204" pitchFamily="34" charset="0"/>
                        </a:rPr>
                        <a:t>4</a:t>
                      </a:r>
                    </a:p>
                  </a:txBody>
                  <a:tcPr marL="5715" marR="5715" marT="5715" marB="0" anchor="b">
                    <a:lnL>
                      <a:noFill/>
                    </a:lnL>
                    <a:lnR>
                      <a:noFill/>
                    </a:lnR>
                    <a:lnT>
                      <a:noFill/>
                    </a:lnT>
                    <a:lnB>
                      <a:noFill/>
                    </a:lnB>
                  </a:tcPr>
                </a:tc>
                <a:tc>
                  <a:txBody>
                    <a:bodyPr/>
                    <a:lstStyle/>
                    <a:p>
                      <a:pPr algn="l" fontAlgn="b"/>
                      <a:r>
                        <a:rPr lang="fr-FR" sz="800" b="0" i="0" u="none" strike="noStrike" dirty="0">
                          <a:solidFill>
                            <a:srgbClr val="000000"/>
                          </a:solidFill>
                          <a:effectLst/>
                          <a:latin typeface="Calibri" panose="020F0502020204030204" pitchFamily="34" charset="0"/>
                        </a:rPr>
                        <a:t>Google Tag Manager</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3101</a:t>
                      </a:r>
                    </a:p>
                  </a:txBody>
                  <a:tcPr marL="5715" marR="5715" marT="5715" marB="0" anchor="b">
                    <a:lnL>
                      <a:noFill/>
                    </a:lnL>
                    <a:lnR>
                      <a:noFill/>
                    </a:lnR>
                    <a:lnT>
                      <a:noFill/>
                    </a:lnT>
                    <a:lnB>
                      <a:noFill/>
                    </a:lnB>
                  </a:tcPr>
                </a:tc>
                <a:extLst>
                  <a:ext uri="{0D108BD9-81ED-4DB2-BD59-A6C34878D82A}">
                    <a16:rowId xmlns:a16="http://schemas.microsoft.com/office/drawing/2014/main" val="1498231271"/>
                  </a:ext>
                </a:extLst>
              </a:tr>
              <a:tr h="137160">
                <a:tc>
                  <a:txBody>
                    <a:bodyPr/>
                    <a:lstStyle/>
                    <a:p>
                      <a:pPr algn="ctr" fontAlgn="b"/>
                      <a:r>
                        <a:rPr lang="fr-FR" sz="800" b="0" i="0" u="none" strike="noStrike">
                          <a:solidFill>
                            <a:srgbClr val="000000"/>
                          </a:solidFill>
                          <a:effectLst/>
                          <a:latin typeface="Calibri" panose="020F0502020204030204" pitchFamily="34" charset="0"/>
                        </a:rPr>
                        <a:t>5</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Facebook Login</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2601</a:t>
                      </a:r>
                    </a:p>
                  </a:txBody>
                  <a:tcPr marL="5715" marR="5715" marT="5715" marB="0" anchor="b">
                    <a:lnL>
                      <a:noFill/>
                    </a:lnL>
                    <a:lnR>
                      <a:noFill/>
                    </a:lnR>
                    <a:lnT>
                      <a:noFill/>
                    </a:lnT>
                    <a:lnB>
                      <a:noFill/>
                    </a:lnB>
                  </a:tcPr>
                </a:tc>
                <a:extLst>
                  <a:ext uri="{0D108BD9-81ED-4DB2-BD59-A6C34878D82A}">
                    <a16:rowId xmlns:a16="http://schemas.microsoft.com/office/drawing/2014/main" val="2464996404"/>
                  </a:ext>
                </a:extLst>
              </a:tr>
              <a:tr h="137160">
                <a:tc>
                  <a:txBody>
                    <a:bodyPr/>
                    <a:lstStyle/>
                    <a:p>
                      <a:pPr algn="ctr" fontAlgn="b"/>
                      <a:r>
                        <a:rPr lang="fr-FR" sz="800" b="0" i="0" u="none" strike="noStrike">
                          <a:solidFill>
                            <a:srgbClr val="000000"/>
                          </a:solidFill>
                          <a:effectLst/>
                          <a:latin typeface="Calibri" panose="020F0502020204030204" pitchFamily="34" charset="0"/>
                        </a:rPr>
                        <a:t>6</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Facebook Share</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2511</a:t>
                      </a:r>
                    </a:p>
                  </a:txBody>
                  <a:tcPr marL="5715" marR="5715" marT="5715" marB="0" anchor="b">
                    <a:lnL>
                      <a:noFill/>
                    </a:lnL>
                    <a:lnR>
                      <a:noFill/>
                    </a:lnR>
                    <a:lnT>
                      <a:noFill/>
                    </a:lnT>
                    <a:lnB>
                      <a:noFill/>
                    </a:lnB>
                  </a:tcPr>
                </a:tc>
                <a:extLst>
                  <a:ext uri="{0D108BD9-81ED-4DB2-BD59-A6C34878D82A}">
                    <a16:rowId xmlns:a16="http://schemas.microsoft.com/office/drawing/2014/main" val="713599034"/>
                  </a:ext>
                </a:extLst>
              </a:tr>
              <a:tr h="137160">
                <a:tc>
                  <a:txBody>
                    <a:bodyPr/>
                    <a:lstStyle/>
                    <a:p>
                      <a:pPr algn="ctr" fontAlgn="b"/>
                      <a:r>
                        <a:rPr lang="fr-FR" sz="800" b="0" i="0" u="none" strike="noStrike">
                          <a:solidFill>
                            <a:srgbClr val="000000"/>
                          </a:solidFill>
                          <a:effectLst/>
                          <a:latin typeface="Calibri" panose="020F0502020204030204" pitchFamily="34" charset="0"/>
                        </a:rPr>
                        <a:t>7</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Facebook Analytics</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2411</a:t>
                      </a:r>
                    </a:p>
                  </a:txBody>
                  <a:tcPr marL="5715" marR="5715" marT="5715" marB="0" anchor="b">
                    <a:lnL>
                      <a:noFill/>
                    </a:lnL>
                    <a:lnR>
                      <a:noFill/>
                    </a:lnR>
                    <a:lnT>
                      <a:noFill/>
                    </a:lnT>
                    <a:lnB>
                      <a:noFill/>
                    </a:lnB>
                  </a:tcPr>
                </a:tc>
                <a:extLst>
                  <a:ext uri="{0D108BD9-81ED-4DB2-BD59-A6C34878D82A}">
                    <a16:rowId xmlns:a16="http://schemas.microsoft.com/office/drawing/2014/main" val="2080826398"/>
                  </a:ext>
                </a:extLst>
              </a:tr>
              <a:tr h="137160">
                <a:tc>
                  <a:txBody>
                    <a:bodyPr/>
                    <a:lstStyle/>
                    <a:p>
                      <a:pPr algn="ctr" fontAlgn="b"/>
                      <a:r>
                        <a:rPr lang="fr-FR" sz="800" b="0" i="0" u="none" strike="noStrike">
                          <a:solidFill>
                            <a:srgbClr val="000000"/>
                          </a:solidFill>
                          <a:effectLst/>
                          <a:latin typeface="Calibri" panose="020F0502020204030204" pitchFamily="34" charset="0"/>
                        </a:rPr>
                        <a:t>8</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Flurry</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1842</a:t>
                      </a:r>
                    </a:p>
                  </a:txBody>
                  <a:tcPr marL="5715" marR="5715" marT="5715" marB="0" anchor="b">
                    <a:lnL>
                      <a:noFill/>
                    </a:lnL>
                    <a:lnR>
                      <a:noFill/>
                    </a:lnR>
                    <a:lnT>
                      <a:noFill/>
                    </a:lnT>
                    <a:lnB>
                      <a:noFill/>
                    </a:lnB>
                  </a:tcPr>
                </a:tc>
                <a:extLst>
                  <a:ext uri="{0D108BD9-81ED-4DB2-BD59-A6C34878D82A}">
                    <a16:rowId xmlns:a16="http://schemas.microsoft.com/office/drawing/2014/main" val="1175669483"/>
                  </a:ext>
                </a:extLst>
              </a:tr>
              <a:tr h="137160">
                <a:tc>
                  <a:txBody>
                    <a:bodyPr/>
                    <a:lstStyle/>
                    <a:p>
                      <a:pPr algn="ctr" fontAlgn="b"/>
                      <a:r>
                        <a:rPr lang="fr-FR" sz="800" b="0" i="0" u="none" strike="noStrike">
                          <a:solidFill>
                            <a:srgbClr val="000000"/>
                          </a:solidFill>
                          <a:effectLst/>
                          <a:latin typeface="Calibri" panose="020F0502020204030204" pitchFamily="34" charset="0"/>
                        </a:rPr>
                        <a:t>9</a:t>
                      </a:r>
                    </a:p>
                  </a:txBody>
                  <a:tcPr marL="5715" marR="5715" marT="5715" marB="0" anchor="b">
                    <a:lnL>
                      <a:noFill/>
                    </a:lnL>
                    <a:lnR>
                      <a:noFill/>
                    </a:lnR>
                    <a:lnT>
                      <a:noFill/>
                    </a:lnT>
                    <a:lnB>
                      <a:noFill/>
                    </a:lnB>
                  </a:tcPr>
                </a:tc>
                <a:tc>
                  <a:txBody>
                    <a:bodyPr/>
                    <a:lstStyle/>
                    <a:p>
                      <a:pPr algn="l" fontAlgn="b"/>
                      <a:r>
                        <a:rPr lang="fr-FR" sz="800" b="0" i="0" u="none" strike="noStrike">
                          <a:solidFill>
                            <a:srgbClr val="000000"/>
                          </a:solidFill>
                          <a:effectLst/>
                          <a:latin typeface="Calibri" panose="020F0502020204030204" pitchFamily="34" charset="0"/>
                        </a:rPr>
                        <a:t>Inmobi</a:t>
                      </a:r>
                    </a:p>
                  </a:txBody>
                  <a:tcPr marL="5715" marR="5715" marT="5715" marB="0" anchor="b">
                    <a:lnL>
                      <a:noFill/>
                    </a:lnL>
                    <a:lnR>
                      <a:noFill/>
                    </a:lnR>
                    <a:lnT>
                      <a:noFill/>
                    </a:lnT>
                    <a:lnB>
                      <a:noFill/>
                    </a:lnB>
                  </a:tcPr>
                </a:tc>
                <a:tc>
                  <a:txBody>
                    <a:bodyPr/>
                    <a:lstStyle/>
                    <a:p>
                      <a:pPr algn="r" fontAlgn="b"/>
                      <a:r>
                        <a:rPr lang="fr-FR" sz="800" b="0" i="0" u="none" strike="noStrike">
                          <a:solidFill>
                            <a:srgbClr val="000000"/>
                          </a:solidFill>
                          <a:effectLst/>
                          <a:latin typeface="Calibri" panose="020F0502020204030204" pitchFamily="34" charset="0"/>
                        </a:rPr>
                        <a:t>1621</a:t>
                      </a:r>
                    </a:p>
                  </a:txBody>
                  <a:tcPr marL="5715" marR="5715" marT="5715" marB="0" anchor="b">
                    <a:lnL>
                      <a:noFill/>
                    </a:lnL>
                    <a:lnR>
                      <a:noFill/>
                    </a:lnR>
                    <a:lnT>
                      <a:noFill/>
                    </a:lnT>
                    <a:lnB>
                      <a:noFill/>
                    </a:lnB>
                  </a:tcPr>
                </a:tc>
                <a:extLst>
                  <a:ext uri="{0D108BD9-81ED-4DB2-BD59-A6C34878D82A}">
                    <a16:rowId xmlns:a16="http://schemas.microsoft.com/office/drawing/2014/main" val="828185896"/>
                  </a:ext>
                </a:extLst>
              </a:tr>
              <a:tr h="137160">
                <a:tc>
                  <a:txBody>
                    <a:bodyPr/>
                    <a:lstStyle/>
                    <a:p>
                      <a:pPr algn="ctr" fontAlgn="b"/>
                      <a:r>
                        <a:rPr lang="fr-FR" sz="800" b="0" i="0" u="none" strike="noStrike">
                          <a:solidFill>
                            <a:srgbClr val="000000"/>
                          </a:solidFill>
                          <a:effectLst/>
                          <a:latin typeface="Calibri" panose="020F0502020204030204" pitchFamily="34" charset="0"/>
                        </a:rPr>
                        <a:t>10</a:t>
                      </a:r>
                    </a:p>
                  </a:txBody>
                  <a:tcPr marL="5715" marR="5715" marT="5715" marB="0" anchor="b">
                    <a:lnL>
                      <a:noFill/>
                    </a:lnL>
                    <a:lnR>
                      <a:noFill/>
                    </a:lnR>
                    <a:lnT>
                      <a:noFill/>
                    </a:lnT>
                    <a:lnB>
                      <a:noFill/>
                    </a:lnB>
                  </a:tcPr>
                </a:tc>
                <a:tc>
                  <a:txBody>
                    <a:bodyPr/>
                    <a:lstStyle/>
                    <a:p>
                      <a:pPr algn="l" fontAlgn="b"/>
                      <a:r>
                        <a:rPr lang="fr-FR" sz="800" b="0" i="0" u="none" strike="noStrike" dirty="0">
                          <a:solidFill>
                            <a:srgbClr val="000000"/>
                          </a:solidFill>
                          <a:effectLst/>
                          <a:latin typeface="Calibri" panose="020F0502020204030204" pitchFamily="34" charset="0"/>
                        </a:rPr>
                        <a:t>Facebook </a:t>
                      </a:r>
                      <a:r>
                        <a:rPr lang="fr-FR" sz="800" b="0" i="0" u="none" strike="noStrike" dirty="0" err="1">
                          <a:solidFill>
                            <a:srgbClr val="000000"/>
                          </a:solidFill>
                          <a:effectLst/>
                          <a:latin typeface="Calibri" panose="020F0502020204030204" pitchFamily="34" charset="0"/>
                        </a:rPr>
                        <a:t>Ads</a:t>
                      </a:r>
                      <a:endParaRPr lang="fr-FR" sz="800" b="0" i="0" u="none" strike="noStrike" dirty="0">
                        <a:solidFill>
                          <a:srgbClr val="000000"/>
                        </a:solidFill>
                        <a:effectLst/>
                        <a:latin typeface="Calibri" panose="020F0502020204030204" pitchFamily="34" charset="0"/>
                      </a:endParaRPr>
                    </a:p>
                  </a:txBody>
                  <a:tcPr marL="5715" marR="5715" marT="5715" marB="0" anchor="b">
                    <a:lnL>
                      <a:noFill/>
                    </a:lnL>
                    <a:lnR>
                      <a:noFill/>
                    </a:lnR>
                    <a:lnT>
                      <a:noFill/>
                    </a:lnT>
                    <a:lnB>
                      <a:noFill/>
                    </a:lnB>
                  </a:tcPr>
                </a:tc>
                <a:tc>
                  <a:txBody>
                    <a:bodyPr/>
                    <a:lstStyle/>
                    <a:p>
                      <a:pPr algn="r" fontAlgn="b"/>
                      <a:r>
                        <a:rPr lang="fr-FR" sz="800" b="0" i="0" u="none" strike="noStrike" dirty="0">
                          <a:solidFill>
                            <a:srgbClr val="000000"/>
                          </a:solidFill>
                          <a:effectLst/>
                          <a:latin typeface="Calibri" panose="020F0502020204030204" pitchFamily="34" charset="0"/>
                        </a:rPr>
                        <a:t>1603</a:t>
                      </a:r>
                    </a:p>
                  </a:txBody>
                  <a:tcPr marL="5715" marR="5715" marT="5715" marB="0" anchor="b">
                    <a:lnL>
                      <a:noFill/>
                    </a:lnL>
                    <a:lnR>
                      <a:noFill/>
                    </a:lnR>
                    <a:lnT>
                      <a:noFill/>
                    </a:lnT>
                    <a:lnB>
                      <a:noFill/>
                    </a:lnB>
                  </a:tcPr>
                </a:tc>
                <a:extLst>
                  <a:ext uri="{0D108BD9-81ED-4DB2-BD59-A6C34878D82A}">
                    <a16:rowId xmlns:a16="http://schemas.microsoft.com/office/drawing/2014/main" val="3149074309"/>
                  </a:ext>
                </a:extLst>
              </a:tr>
            </a:tbl>
          </a:graphicData>
        </a:graphic>
      </p:graphicFrame>
      <p:graphicFrame>
        <p:nvGraphicFramePr>
          <p:cNvPr id="27" name="Graphique 26">
            <a:extLst>
              <a:ext uri="{FF2B5EF4-FFF2-40B4-BE49-F238E27FC236}">
                <a16:creationId xmlns:a16="http://schemas.microsoft.com/office/drawing/2014/main" id="{2DD09B4A-B837-4CAE-A6A2-697DE162C7A7}"/>
              </a:ext>
            </a:extLst>
          </p:cNvPr>
          <p:cNvGraphicFramePr>
            <a:graphicFrameLocks/>
          </p:cNvGraphicFramePr>
          <p:nvPr/>
        </p:nvGraphicFramePr>
        <p:xfrm>
          <a:off x="4577045" y="2451761"/>
          <a:ext cx="6053489" cy="33718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51850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2">
            <a:hlinkClick r:id="" action="ppaction://media"/>
            <a:extLst>
              <a:ext uri="{FF2B5EF4-FFF2-40B4-BE49-F238E27FC236}">
                <a16:creationId xmlns:a16="http://schemas.microsoft.com/office/drawing/2014/main" id="{DC93C5DC-CE1F-4465-A194-990BF8AF9BA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86647" y="1675352"/>
            <a:ext cx="8229600" cy="4241800"/>
          </a:xfrm>
        </p:spPr>
      </p:pic>
      <p:sp>
        <p:nvSpPr>
          <p:cNvPr id="5" name="Titre 1">
            <a:extLst>
              <a:ext uri="{FF2B5EF4-FFF2-40B4-BE49-F238E27FC236}">
                <a16:creationId xmlns:a16="http://schemas.microsoft.com/office/drawing/2014/main" id="{8BBF7D9F-E901-471B-8514-07FCDB84796C}"/>
              </a:ext>
            </a:extLst>
          </p:cNvPr>
          <p:cNvSpPr>
            <a:spLocks noGrp="1"/>
          </p:cNvSpPr>
          <p:nvPr>
            <p:ph type="title"/>
          </p:nvPr>
        </p:nvSpPr>
        <p:spPr>
          <a:xfrm>
            <a:off x="2305861" y="154710"/>
            <a:ext cx="7886700" cy="994172"/>
          </a:xfrm>
        </p:spPr>
        <p:txBody>
          <a:bodyPr>
            <a:normAutofit/>
          </a:bodyPr>
          <a:lstStyle/>
          <a:p>
            <a:pPr algn="ctr"/>
            <a:r>
              <a:rPr lang="fr-FR" sz="4800" dirty="0"/>
              <a:t>Exodus </a:t>
            </a:r>
            <a:r>
              <a:rPr lang="fr-FR" sz="4800" dirty="0" err="1"/>
              <a:t>Privacy</a:t>
            </a:r>
            <a:r>
              <a:rPr lang="fr-FR" sz="4800" dirty="0"/>
              <a:t> Data </a:t>
            </a:r>
            <a:r>
              <a:rPr lang="fr-FR" sz="4800" dirty="0" err="1"/>
              <a:t>Analysis</a:t>
            </a:r>
            <a:endParaRPr lang="fr-FR" sz="4800" dirty="0"/>
          </a:p>
        </p:txBody>
      </p:sp>
      <p:sp>
        <p:nvSpPr>
          <p:cNvPr id="6" name="Titre 1">
            <a:extLst>
              <a:ext uri="{FF2B5EF4-FFF2-40B4-BE49-F238E27FC236}">
                <a16:creationId xmlns:a16="http://schemas.microsoft.com/office/drawing/2014/main" id="{2177E8A6-F313-4D01-B684-A9EAB91BE805}"/>
              </a:ext>
            </a:extLst>
          </p:cNvPr>
          <p:cNvSpPr txBox="1">
            <a:spLocks/>
          </p:cNvSpPr>
          <p:nvPr/>
        </p:nvSpPr>
        <p:spPr>
          <a:xfrm>
            <a:off x="2835613" y="940848"/>
            <a:ext cx="6827196" cy="675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err="1"/>
              <a:t>See</a:t>
            </a:r>
            <a:r>
              <a:rPr lang="fr-FR" sz="2400" b="1" dirty="0"/>
              <a:t> </a:t>
            </a:r>
            <a:r>
              <a:rPr lang="fr-FR" sz="2400" b="1" dirty="0" err="1"/>
              <a:t>below</a:t>
            </a:r>
            <a:r>
              <a:rPr lang="fr-FR" sz="2400" b="1" dirty="0"/>
              <a:t> concentration </a:t>
            </a:r>
            <a:r>
              <a:rPr lang="fr-FR" sz="2400" b="1" dirty="0" err="1"/>
              <a:t>dynamics</a:t>
            </a:r>
            <a:r>
              <a:rPr lang="fr-FR" sz="2400" b="1" dirty="0"/>
              <a:t> (click on)</a:t>
            </a:r>
          </a:p>
        </p:txBody>
      </p:sp>
    </p:spTree>
    <p:extLst>
      <p:ext uri="{BB962C8B-B14F-4D97-AF65-F5344CB8AC3E}">
        <p14:creationId xmlns:p14="http://schemas.microsoft.com/office/powerpoint/2010/main" val="1402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06FB6A-BB4D-4A46-933F-A61DBFD2410C}"/>
              </a:ext>
            </a:extLst>
          </p:cNvPr>
          <p:cNvSpPr>
            <a:spLocks noGrp="1"/>
          </p:cNvSpPr>
          <p:nvPr>
            <p:ph type="title"/>
          </p:nvPr>
        </p:nvSpPr>
        <p:spPr>
          <a:xfrm>
            <a:off x="2929647" y="705593"/>
            <a:ext cx="6827196" cy="675735"/>
          </a:xfrm>
        </p:spPr>
        <p:txBody>
          <a:bodyPr>
            <a:normAutofit/>
          </a:bodyPr>
          <a:lstStyle/>
          <a:p>
            <a:pPr algn="ctr"/>
            <a:r>
              <a:rPr lang="fr-FR" sz="2800" b="1" dirty="0" err="1"/>
              <a:t>Steady</a:t>
            </a:r>
            <a:r>
              <a:rPr lang="fr-FR" sz="2800" b="1" dirty="0"/>
              <a:t> state : « Heavy-</a:t>
            </a:r>
            <a:r>
              <a:rPr lang="fr-FR" sz="2800" b="1" dirty="0" err="1"/>
              <a:t>tailed</a:t>
            </a:r>
            <a:r>
              <a:rPr lang="fr-FR" sz="2800" b="1" dirty="0"/>
              <a:t> distributions »</a:t>
            </a:r>
          </a:p>
        </p:txBody>
      </p:sp>
      <p:pic>
        <p:nvPicPr>
          <p:cNvPr id="9" name="Image 8">
            <a:extLst>
              <a:ext uri="{FF2B5EF4-FFF2-40B4-BE49-F238E27FC236}">
                <a16:creationId xmlns:a16="http://schemas.microsoft.com/office/drawing/2014/main" id="{CC9C031A-528B-40A0-B018-34C0DFD8A852}"/>
              </a:ext>
            </a:extLst>
          </p:cNvPr>
          <p:cNvPicPr>
            <a:picLocks noChangeAspect="1"/>
          </p:cNvPicPr>
          <p:nvPr/>
        </p:nvPicPr>
        <p:blipFill>
          <a:blip r:embed="rId2"/>
          <a:stretch>
            <a:fillRect/>
          </a:stretch>
        </p:blipFill>
        <p:spPr>
          <a:xfrm>
            <a:off x="2745363" y="1381328"/>
            <a:ext cx="7007696" cy="4868075"/>
          </a:xfrm>
          <a:prstGeom prst="rect">
            <a:avLst/>
          </a:prstGeom>
        </p:spPr>
      </p:pic>
      <p:sp>
        <p:nvSpPr>
          <p:cNvPr id="4" name="Titre 1">
            <a:extLst>
              <a:ext uri="{FF2B5EF4-FFF2-40B4-BE49-F238E27FC236}">
                <a16:creationId xmlns:a16="http://schemas.microsoft.com/office/drawing/2014/main" id="{25C60E45-D661-4B98-B3B8-F4EFFFE0FBDC}"/>
              </a:ext>
            </a:extLst>
          </p:cNvPr>
          <p:cNvSpPr txBox="1">
            <a:spLocks/>
          </p:cNvSpPr>
          <p:nvPr/>
        </p:nvSpPr>
        <p:spPr>
          <a:xfrm>
            <a:off x="2305861" y="13807"/>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a:t>Exodus Privacy Data Analysis</a:t>
            </a:r>
            <a:endParaRPr lang="fr-FR" dirty="0"/>
          </a:p>
        </p:txBody>
      </p:sp>
      <p:sp>
        <p:nvSpPr>
          <p:cNvPr id="3" name="ZoneTexte 2">
            <a:extLst>
              <a:ext uri="{FF2B5EF4-FFF2-40B4-BE49-F238E27FC236}">
                <a16:creationId xmlns:a16="http://schemas.microsoft.com/office/drawing/2014/main" id="{81407D09-43A4-4944-A7F5-D3F261B23CD5}"/>
              </a:ext>
            </a:extLst>
          </p:cNvPr>
          <p:cNvSpPr txBox="1"/>
          <p:nvPr/>
        </p:nvSpPr>
        <p:spPr>
          <a:xfrm rot="16200000">
            <a:off x="1547783" y="3391326"/>
            <a:ext cx="1782315" cy="369332"/>
          </a:xfrm>
          <a:prstGeom prst="rect">
            <a:avLst/>
          </a:prstGeom>
          <a:noFill/>
        </p:spPr>
        <p:txBody>
          <a:bodyPr wrap="square" rtlCol="0">
            <a:spAutoFit/>
          </a:bodyPr>
          <a:lstStyle/>
          <a:p>
            <a:r>
              <a:rPr lang="fr-FR" b="1" dirty="0" err="1"/>
              <a:t>Number</a:t>
            </a:r>
            <a:r>
              <a:rPr lang="fr-FR" b="1" dirty="0"/>
              <a:t> of apps</a:t>
            </a:r>
          </a:p>
        </p:txBody>
      </p:sp>
      <p:sp>
        <p:nvSpPr>
          <p:cNvPr id="5" name="ZoneTexte 4">
            <a:extLst>
              <a:ext uri="{FF2B5EF4-FFF2-40B4-BE49-F238E27FC236}">
                <a16:creationId xmlns:a16="http://schemas.microsoft.com/office/drawing/2014/main" id="{54648072-F741-437B-884D-3D9D11CF6AEA}"/>
              </a:ext>
            </a:extLst>
          </p:cNvPr>
          <p:cNvSpPr txBox="1"/>
          <p:nvPr/>
        </p:nvSpPr>
        <p:spPr>
          <a:xfrm>
            <a:off x="4902741" y="6350537"/>
            <a:ext cx="3122579" cy="369332"/>
          </a:xfrm>
          <a:prstGeom prst="rect">
            <a:avLst/>
          </a:prstGeom>
          <a:noFill/>
        </p:spPr>
        <p:txBody>
          <a:bodyPr wrap="square" rtlCol="0">
            <a:spAutoFit/>
          </a:bodyPr>
          <a:lstStyle/>
          <a:p>
            <a:pPr algn="ctr"/>
            <a:r>
              <a:rPr lang="fr-FR" b="1" dirty="0" err="1"/>
              <a:t>Third</a:t>
            </a:r>
            <a:r>
              <a:rPr lang="fr-FR" b="1" dirty="0"/>
              <a:t> parties (</a:t>
            </a:r>
            <a:r>
              <a:rPr lang="fr-FR" b="1" dirty="0" err="1"/>
              <a:t>ranked</a:t>
            </a:r>
            <a:r>
              <a:rPr lang="fr-FR" b="1" dirty="0"/>
              <a:t>)</a:t>
            </a:r>
          </a:p>
        </p:txBody>
      </p:sp>
    </p:spTree>
    <p:extLst>
      <p:ext uri="{BB962C8B-B14F-4D97-AF65-F5344CB8AC3E}">
        <p14:creationId xmlns:p14="http://schemas.microsoft.com/office/powerpoint/2010/main" val="20309715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5C60E45-D661-4B98-B3B8-F4EFFFE0FBDC}"/>
              </a:ext>
            </a:extLst>
          </p:cNvPr>
          <p:cNvSpPr txBox="1">
            <a:spLocks/>
          </p:cNvSpPr>
          <p:nvPr/>
        </p:nvSpPr>
        <p:spPr>
          <a:xfrm>
            <a:off x="2305861" y="266726"/>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Important </a:t>
            </a:r>
            <a:r>
              <a:rPr lang="fr-FR" dirty="0" err="1"/>
              <a:t>research</a:t>
            </a:r>
            <a:r>
              <a:rPr lang="fr-FR" dirty="0"/>
              <a:t> question</a:t>
            </a:r>
          </a:p>
        </p:txBody>
      </p:sp>
      <p:sp>
        <p:nvSpPr>
          <p:cNvPr id="8" name="ZoneTexte 7">
            <a:extLst>
              <a:ext uri="{FF2B5EF4-FFF2-40B4-BE49-F238E27FC236}">
                <a16:creationId xmlns:a16="http://schemas.microsoft.com/office/drawing/2014/main" id="{57E6A207-3E8E-43F1-BE53-B911EDB43042}"/>
              </a:ext>
            </a:extLst>
          </p:cNvPr>
          <p:cNvSpPr txBox="1"/>
          <p:nvPr/>
        </p:nvSpPr>
        <p:spPr>
          <a:xfrm>
            <a:off x="1157591" y="1575881"/>
            <a:ext cx="10029218" cy="1200329"/>
          </a:xfrm>
          <a:prstGeom prst="rect">
            <a:avLst/>
          </a:prstGeom>
          <a:noFill/>
        </p:spPr>
        <p:txBody>
          <a:bodyPr wrap="square" rtlCol="0">
            <a:spAutoFit/>
          </a:bodyPr>
          <a:lstStyle/>
          <a:p>
            <a:pPr marL="285750" indent="-285750">
              <a:buFont typeface="Arial" panose="020B0604020202020204" pitchFamily="34" charset="0"/>
              <a:buChar char="•"/>
            </a:pPr>
            <a:r>
              <a:rPr lang="fr-FR" sz="2400" dirty="0"/>
              <a:t>Are the </a:t>
            </a:r>
            <a:r>
              <a:rPr lang="fr-FR" sz="2400" dirty="0" err="1"/>
              <a:t>market</a:t>
            </a:r>
            <a:r>
              <a:rPr lang="fr-FR" sz="2400" dirty="0"/>
              <a:t> </a:t>
            </a:r>
            <a:r>
              <a:rPr lang="fr-FR" sz="2400" dirty="0" err="1"/>
              <a:t>shares</a:t>
            </a:r>
            <a:r>
              <a:rPr lang="fr-FR" sz="2400" dirty="0"/>
              <a:t> in a long </a:t>
            </a:r>
            <a:r>
              <a:rPr lang="fr-FR" sz="2400" dirty="0" err="1"/>
              <a:t>term</a:t>
            </a:r>
            <a:r>
              <a:rPr lang="fr-FR" sz="2400" dirty="0"/>
              <a:t> ‘</a:t>
            </a:r>
            <a:r>
              <a:rPr lang="fr-FR" sz="2400" dirty="0" err="1"/>
              <a:t>steady</a:t>
            </a:r>
            <a:r>
              <a:rPr lang="fr-FR" sz="2400" dirty="0"/>
              <a:t> state’ ?</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«Winner </a:t>
            </a:r>
            <a:r>
              <a:rPr lang="fr-FR" sz="2400" dirty="0" err="1"/>
              <a:t>takes</a:t>
            </a:r>
            <a:r>
              <a:rPr lang="fr-FR" sz="2400" dirty="0"/>
              <a:t>-all » </a:t>
            </a:r>
            <a:r>
              <a:rPr lang="fr-FR" sz="2400" dirty="0" err="1"/>
              <a:t>dynamics</a:t>
            </a:r>
            <a:r>
              <a:rPr lang="fr-FR" sz="2400" dirty="0"/>
              <a:t> ?  </a:t>
            </a:r>
          </a:p>
        </p:txBody>
      </p:sp>
      <p:pic>
        <p:nvPicPr>
          <p:cNvPr id="10" name="Image 9">
            <a:extLst>
              <a:ext uri="{FF2B5EF4-FFF2-40B4-BE49-F238E27FC236}">
                <a16:creationId xmlns:a16="http://schemas.microsoft.com/office/drawing/2014/main" id="{7AD24E19-28F3-487A-B074-36BB218A3286}"/>
              </a:ext>
            </a:extLst>
          </p:cNvPr>
          <p:cNvPicPr>
            <a:picLocks noChangeAspect="1"/>
          </p:cNvPicPr>
          <p:nvPr/>
        </p:nvPicPr>
        <p:blipFill>
          <a:blip r:embed="rId2"/>
          <a:stretch>
            <a:fillRect/>
          </a:stretch>
        </p:blipFill>
        <p:spPr>
          <a:xfrm>
            <a:off x="3194370" y="3429000"/>
            <a:ext cx="5803259" cy="2693063"/>
          </a:xfrm>
          <a:prstGeom prst="rect">
            <a:avLst/>
          </a:prstGeom>
        </p:spPr>
      </p:pic>
    </p:spTree>
    <p:extLst>
      <p:ext uri="{BB962C8B-B14F-4D97-AF65-F5344CB8AC3E}">
        <p14:creationId xmlns:p14="http://schemas.microsoft.com/office/powerpoint/2010/main" val="3577693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B6E7-F998-4EAC-AAE3-2F79DDC6FCD9}"/>
              </a:ext>
            </a:extLst>
          </p:cNvPr>
          <p:cNvSpPr>
            <a:spLocks noGrp="1"/>
          </p:cNvSpPr>
          <p:nvPr>
            <p:ph type="title"/>
          </p:nvPr>
        </p:nvSpPr>
        <p:spPr>
          <a:xfrm>
            <a:off x="838200" y="2417661"/>
            <a:ext cx="10515600" cy="1325563"/>
          </a:xfrm>
        </p:spPr>
        <p:txBody>
          <a:bodyPr/>
          <a:lstStyle/>
          <a:p>
            <a:pPr algn="ctr"/>
            <a:r>
              <a:rPr lang="fr-FR" dirty="0"/>
              <a:t>V. Concentration/</a:t>
            </a:r>
            <a:r>
              <a:rPr lang="fr-FR" dirty="0" err="1"/>
              <a:t>inequality</a:t>
            </a:r>
            <a:r>
              <a:rPr lang="fr-FR" dirty="0"/>
              <a:t> indices</a:t>
            </a:r>
          </a:p>
        </p:txBody>
      </p:sp>
    </p:spTree>
    <p:extLst>
      <p:ext uri="{BB962C8B-B14F-4D97-AF65-F5344CB8AC3E}">
        <p14:creationId xmlns:p14="http://schemas.microsoft.com/office/powerpoint/2010/main" val="6351070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6FAFBD-C6BB-47F5-BCB7-28E16AF69472}"/>
              </a:ext>
            </a:extLst>
          </p:cNvPr>
          <p:cNvSpPr>
            <a:spLocks noGrp="1"/>
          </p:cNvSpPr>
          <p:nvPr>
            <p:ph type="title"/>
          </p:nvPr>
        </p:nvSpPr>
        <p:spPr>
          <a:xfrm>
            <a:off x="1981200" y="29260"/>
            <a:ext cx="8229600" cy="792353"/>
          </a:xfrm>
        </p:spPr>
        <p:txBody>
          <a:bodyPr/>
          <a:lstStyle/>
          <a:p>
            <a:r>
              <a:rPr lang="en-US" dirty="0">
                <a:solidFill>
                  <a:srgbClr val="111111"/>
                </a:solidFill>
                <a:latin typeface="SourceSansPro"/>
              </a:rPr>
              <a:t>(HHI) Herfindahl-Hirschman Index</a:t>
            </a:r>
            <a:endParaRPr lang="fr-FR" dirty="0"/>
          </a:p>
        </p:txBody>
      </p:sp>
      <p:sp>
        <p:nvSpPr>
          <p:cNvPr id="3" name="Espace réservé du contenu 2">
            <a:extLst>
              <a:ext uri="{FF2B5EF4-FFF2-40B4-BE49-F238E27FC236}">
                <a16:creationId xmlns:a16="http://schemas.microsoft.com/office/drawing/2014/main" id="{DEC5DD25-A128-4DDA-9B90-793E960DE940}"/>
              </a:ext>
            </a:extLst>
          </p:cNvPr>
          <p:cNvSpPr>
            <a:spLocks noGrp="1"/>
          </p:cNvSpPr>
          <p:nvPr>
            <p:ph idx="1"/>
          </p:nvPr>
        </p:nvSpPr>
        <p:spPr>
          <a:xfrm>
            <a:off x="1727956" y="1828961"/>
            <a:ext cx="8856984" cy="4525963"/>
          </a:xfrm>
        </p:spPr>
        <p:txBody>
          <a:bodyPr/>
          <a:lstStyle/>
          <a:p>
            <a:pPr marL="0" indent="0" algn="ctr">
              <a:buNone/>
            </a:pPr>
            <a:r>
              <a:rPr lang="en-US" sz="2000" dirty="0"/>
              <a:t>The HHI takes into account the relative size distribution of the firms in a market. </a:t>
            </a:r>
          </a:p>
          <a:p>
            <a:pPr marL="0" indent="0" algn="ctr">
              <a:buNone/>
            </a:pPr>
            <a:endParaRPr lang="fr-FR" dirty="0">
              <a:solidFill>
                <a:srgbClr val="FF0000"/>
              </a:solidFill>
            </a:endParaRPr>
          </a:p>
        </p:txBody>
      </p:sp>
      <p:pic>
        <p:nvPicPr>
          <p:cNvPr id="5" name="Image 4">
            <a:extLst>
              <a:ext uri="{FF2B5EF4-FFF2-40B4-BE49-F238E27FC236}">
                <a16:creationId xmlns:a16="http://schemas.microsoft.com/office/drawing/2014/main" id="{C96A6F69-4F6D-4E3A-9F24-34723AF0AA14}"/>
              </a:ext>
            </a:extLst>
          </p:cNvPr>
          <p:cNvPicPr>
            <a:picLocks noChangeAspect="1"/>
          </p:cNvPicPr>
          <p:nvPr/>
        </p:nvPicPr>
        <p:blipFill>
          <a:blip r:embed="rId2"/>
          <a:stretch>
            <a:fillRect/>
          </a:stretch>
        </p:blipFill>
        <p:spPr>
          <a:xfrm>
            <a:off x="4424363" y="2423159"/>
            <a:ext cx="3343275" cy="466725"/>
          </a:xfrm>
          <a:prstGeom prst="rect">
            <a:avLst/>
          </a:prstGeom>
          <a:effectLst>
            <a:outerShdw blurRad="50800" dist="50800" dir="5400000" algn="ctr" rotWithShape="0">
              <a:schemeClr val="tx1"/>
            </a:outerShdw>
          </a:effectLst>
        </p:spPr>
      </p:pic>
      <p:pic>
        <p:nvPicPr>
          <p:cNvPr id="7" name="Image 6">
            <a:extLst>
              <a:ext uri="{FF2B5EF4-FFF2-40B4-BE49-F238E27FC236}">
                <a16:creationId xmlns:a16="http://schemas.microsoft.com/office/drawing/2014/main" id="{55D852B9-6B02-4A87-AE2C-D726B7FA24AC}"/>
              </a:ext>
            </a:extLst>
          </p:cNvPr>
          <p:cNvPicPr>
            <a:picLocks noChangeAspect="1"/>
          </p:cNvPicPr>
          <p:nvPr/>
        </p:nvPicPr>
        <p:blipFill>
          <a:blip r:embed="rId3"/>
          <a:stretch>
            <a:fillRect/>
          </a:stretch>
        </p:blipFill>
        <p:spPr>
          <a:xfrm>
            <a:off x="3705806" y="3139861"/>
            <a:ext cx="4780387" cy="3061257"/>
          </a:xfrm>
          <a:prstGeom prst="rect">
            <a:avLst/>
          </a:prstGeom>
        </p:spPr>
      </p:pic>
      <p:sp>
        <p:nvSpPr>
          <p:cNvPr id="9" name="ZoneTexte 8">
            <a:extLst>
              <a:ext uri="{FF2B5EF4-FFF2-40B4-BE49-F238E27FC236}">
                <a16:creationId xmlns:a16="http://schemas.microsoft.com/office/drawing/2014/main" id="{BD3D42A0-4737-4058-9E8B-1F85813C98EB}"/>
              </a:ext>
            </a:extLst>
          </p:cNvPr>
          <p:cNvSpPr txBox="1"/>
          <p:nvPr/>
        </p:nvSpPr>
        <p:spPr>
          <a:xfrm>
            <a:off x="7495059" y="6563858"/>
            <a:ext cx="3224908" cy="276999"/>
          </a:xfrm>
          <a:prstGeom prst="rect">
            <a:avLst/>
          </a:prstGeom>
          <a:noFill/>
        </p:spPr>
        <p:txBody>
          <a:bodyPr wrap="square">
            <a:spAutoFit/>
          </a:bodyPr>
          <a:lstStyle/>
          <a:p>
            <a:r>
              <a:rPr lang="fr-FR" sz="1200" dirty="0"/>
              <a:t>https://www.investopedia.com/terms/h/hhi.asp</a:t>
            </a:r>
          </a:p>
        </p:txBody>
      </p:sp>
      <p:sp>
        <p:nvSpPr>
          <p:cNvPr id="11" name="ZoneTexte 10">
            <a:extLst>
              <a:ext uri="{FF2B5EF4-FFF2-40B4-BE49-F238E27FC236}">
                <a16:creationId xmlns:a16="http://schemas.microsoft.com/office/drawing/2014/main" id="{3037721D-8966-46AB-AE21-27930AD8010E}"/>
              </a:ext>
            </a:extLst>
          </p:cNvPr>
          <p:cNvSpPr txBox="1"/>
          <p:nvPr/>
        </p:nvSpPr>
        <p:spPr>
          <a:xfrm>
            <a:off x="1631504" y="807798"/>
            <a:ext cx="8928992" cy="830997"/>
          </a:xfrm>
          <a:prstGeom prst="rect">
            <a:avLst/>
          </a:prstGeom>
          <a:noFill/>
        </p:spPr>
        <p:txBody>
          <a:bodyPr wrap="square">
            <a:spAutoFit/>
          </a:bodyPr>
          <a:lstStyle/>
          <a:p>
            <a:pPr algn="ctr"/>
            <a:r>
              <a:rPr lang="en-US" sz="2400" b="1" dirty="0">
                <a:solidFill>
                  <a:srgbClr val="111111"/>
                </a:solidFill>
                <a:latin typeface="SourceSansPro"/>
              </a:rPr>
              <a:t>The Herfindahl-Hirschman Index (HHI) is a common measure of </a:t>
            </a:r>
            <a:r>
              <a:rPr lang="en-US" sz="2400" b="1" dirty="0">
                <a:solidFill>
                  <a:srgbClr val="FF0000"/>
                </a:solidFill>
                <a:latin typeface="SourceSansPro"/>
              </a:rPr>
              <a:t>market concentration</a:t>
            </a:r>
          </a:p>
        </p:txBody>
      </p:sp>
    </p:spTree>
    <p:extLst>
      <p:ext uri="{BB962C8B-B14F-4D97-AF65-F5344CB8AC3E}">
        <p14:creationId xmlns:p14="http://schemas.microsoft.com/office/powerpoint/2010/main" val="36418806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6FAFBD-C6BB-47F5-BCB7-28E16AF69472}"/>
              </a:ext>
            </a:extLst>
          </p:cNvPr>
          <p:cNvSpPr>
            <a:spLocks noGrp="1"/>
          </p:cNvSpPr>
          <p:nvPr>
            <p:ph type="title"/>
          </p:nvPr>
        </p:nvSpPr>
        <p:spPr/>
        <p:txBody>
          <a:bodyPr/>
          <a:lstStyle/>
          <a:p>
            <a:r>
              <a:rPr lang="en-US" dirty="0">
                <a:solidFill>
                  <a:srgbClr val="111111"/>
                </a:solidFill>
                <a:latin typeface="SourceSansPro"/>
              </a:rPr>
              <a:t>(HHI) Herfindahl-Hirschman Index</a:t>
            </a:r>
            <a:endParaRPr lang="fr-FR" dirty="0"/>
          </a:p>
        </p:txBody>
      </p:sp>
      <p:sp>
        <p:nvSpPr>
          <p:cNvPr id="9" name="ZoneTexte 8">
            <a:extLst>
              <a:ext uri="{FF2B5EF4-FFF2-40B4-BE49-F238E27FC236}">
                <a16:creationId xmlns:a16="http://schemas.microsoft.com/office/drawing/2014/main" id="{BD3D42A0-4737-4058-9E8B-1F85813C98EB}"/>
              </a:ext>
            </a:extLst>
          </p:cNvPr>
          <p:cNvSpPr txBox="1"/>
          <p:nvPr/>
        </p:nvSpPr>
        <p:spPr>
          <a:xfrm>
            <a:off x="6888089" y="6563858"/>
            <a:ext cx="3831879" cy="276999"/>
          </a:xfrm>
          <a:prstGeom prst="rect">
            <a:avLst/>
          </a:prstGeom>
          <a:noFill/>
        </p:spPr>
        <p:txBody>
          <a:bodyPr wrap="square">
            <a:spAutoFit/>
          </a:bodyPr>
          <a:lstStyle/>
          <a:p>
            <a:r>
              <a:rPr lang="fr-FR" sz="1200" dirty="0"/>
              <a:t>https://www.justice.gov/atr/herfindahl-hirschman-index</a:t>
            </a:r>
          </a:p>
        </p:txBody>
      </p:sp>
      <p:sp>
        <p:nvSpPr>
          <p:cNvPr id="8" name="ZoneTexte 7">
            <a:extLst>
              <a:ext uri="{FF2B5EF4-FFF2-40B4-BE49-F238E27FC236}">
                <a16:creationId xmlns:a16="http://schemas.microsoft.com/office/drawing/2014/main" id="{503B3DC4-6DF5-4C04-A39B-B9065AE99F08}"/>
              </a:ext>
            </a:extLst>
          </p:cNvPr>
          <p:cNvSpPr txBox="1"/>
          <p:nvPr/>
        </p:nvSpPr>
        <p:spPr>
          <a:xfrm>
            <a:off x="1703512" y="1700809"/>
            <a:ext cx="8507288" cy="5078313"/>
          </a:xfrm>
          <a:prstGeom prst="rect">
            <a:avLst/>
          </a:prstGeom>
          <a:noFill/>
        </p:spPr>
        <p:txBody>
          <a:bodyPr wrap="square" rtlCol="0">
            <a:spAutoFit/>
          </a:bodyPr>
          <a:lstStyle/>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HHI approaches zero when a market is occupied by a large number of firms of relatively equal size and reaches its maximum of </a:t>
            </a:r>
            <a:r>
              <a:rPr lang="en-US" dirty="0">
                <a:solidFill>
                  <a:schemeClr val="accent1"/>
                </a:solidFill>
              </a:rPr>
              <a:t>10,000</a:t>
            </a:r>
            <a:r>
              <a:rPr lang="en-US" dirty="0"/>
              <a:t> points when a market is controlled by a single firm.</a:t>
            </a:r>
            <a:endParaRPr lang="fr-FR" dirty="0"/>
          </a:p>
          <a:p>
            <a:pPr algn="just"/>
            <a:endParaRPr lang="en-US" dirty="0"/>
          </a:p>
          <a:p>
            <a:pPr marL="285750" indent="-285750" algn="just">
              <a:buFont typeface="Arial" panose="020B0604020202020204" pitchFamily="34" charset="0"/>
              <a:buChar char="•"/>
            </a:pPr>
            <a:r>
              <a:rPr lang="en-US" dirty="0">
                <a:solidFill>
                  <a:srgbClr val="111111"/>
                </a:solidFill>
                <a:latin typeface="SourceSansPro"/>
              </a:rPr>
              <a:t>Particularly, the U.S. Department of Justice considers a market with an HHI of less than </a:t>
            </a:r>
            <a:r>
              <a:rPr lang="en-US" dirty="0">
                <a:solidFill>
                  <a:schemeClr val="accent1"/>
                </a:solidFill>
                <a:latin typeface="SourceSansPro"/>
              </a:rPr>
              <a:t>1,500</a:t>
            </a:r>
            <a:r>
              <a:rPr lang="en-US" dirty="0">
                <a:solidFill>
                  <a:srgbClr val="111111"/>
                </a:solidFill>
                <a:latin typeface="SourceSansPro"/>
              </a:rPr>
              <a:t> to be a </a:t>
            </a:r>
            <a:r>
              <a:rPr lang="en-US" dirty="0">
                <a:solidFill>
                  <a:srgbClr val="FF0000"/>
                </a:solidFill>
                <a:latin typeface="SourceSansPro"/>
              </a:rPr>
              <a:t>competitive</a:t>
            </a:r>
            <a:r>
              <a:rPr lang="en-US" dirty="0">
                <a:solidFill>
                  <a:srgbClr val="111111"/>
                </a:solidFill>
                <a:latin typeface="SourceSansPro"/>
              </a:rPr>
              <a:t> marketplace, an HHI of </a:t>
            </a:r>
            <a:r>
              <a:rPr lang="en-US" dirty="0">
                <a:solidFill>
                  <a:schemeClr val="accent1"/>
                </a:solidFill>
                <a:latin typeface="SourceSansPro"/>
              </a:rPr>
              <a:t>1,500 to 2,500 </a:t>
            </a:r>
            <a:r>
              <a:rPr lang="en-US" dirty="0">
                <a:solidFill>
                  <a:srgbClr val="111111"/>
                </a:solidFill>
                <a:latin typeface="SourceSansPro"/>
              </a:rPr>
              <a:t>to be a </a:t>
            </a:r>
            <a:r>
              <a:rPr lang="en-US" dirty="0">
                <a:solidFill>
                  <a:srgbClr val="FF0000"/>
                </a:solidFill>
                <a:latin typeface="SourceSansPro"/>
              </a:rPr>
              <a:t>moderately concentrated </a:t>
            </a:r>
            <a:r>
              <a:rPr lang="en-US" dirty="0">
                <a:solidFill>
                  <a:srgbClr val="111111"/>
                </a:solidFill>
                <a:latin typeface="SourceSansPro"/>
              </a:rPr>
              <a:t>marketplace, and an HHI of </a:t>
            </a:r>
            <a:r>
              <a:rPr lang="en-US" dirty="0">
                <a:solidFill>
                  <a:schemeClr val="accent1"/>
                </a:solidFill>
                <a:latin typeface="SourceSansPro"/>
              </a:rPr>
              <a:t>2,500</a:t>
            </a:r>
            <a:r>
              <a:rPr lang="en-US" dirty="0">
                <a:solidFill>
                  <a:srgbClr val="111111"/>
                </a:solidFill>
                <a:latin typeface="SourceSansPro"/>
              </a:rPr>
              <a:t> or greater to be a </a:t>
            </a:r>
            <a:r>
              <a:rPr lang="en-US" dirty="0">
                <a:solidFill>
                  <a:srgbClr val="FF0000"/>
                </a:solidFill>
                <a:latin typeface="SourceSansPro"/>
              </a:rPr>
              <a:t>highly concentrated </a:t>
            </a:r>
            <a:r>
              <a:rPr lang="en-US" dirty="0">
                <a:solidFill>
                  <a:srgbClr val="111111"/>
                </a:solidFill>
                <a:latin typeface="SourceSansPro"/>
              </a:rPr>
              <a:t>marketplace</a:t>
            </a:r>
          </a:p>
          <a:p>
            <a:pPr marL="285750" indent="-285750" algn="just">
              <a:buFont typeface="Arial" panose="020B0604020202020204" pitchFamily="34" charset="0"/>
              <a:buChar char="•"/>
            </a:pPr>
            <a:endParaRPr lang="en-US" dirty="0">
              <a:solidFill>
                <a:srgbClr val="111111"/>
              </a:solidFill>
              <a:latin typeface="SourceSansPro"/>
            </a:endParaRPr>
          </a:p>
          <a:p>
            <a:pPr marL="285750" indent="-285750" algn="just">
              <a:buFont typeface="Arial" panose="020B0604020202020204" pitchFamily="34" charset="0"/>
              <a:buChar char="•"/>
            </a:pPr>
            <a:r>
              <a:rPr lang="en-US" dirty="0">
                <a:solidFill>
                  <a:srgbClr val="111111"/>
                </a:solidFill>
                <a:latin typeface="SourceSansPro"/>
              </a:rPr>
              <a:t> The </a:t>
            </a:r>
            <a:r>
              <a:rPr lang="en-US" dirty="0">
                <a:solidFill>
                  <a:srgbClr val="FF0000"/>
                </a:solidFill>
                <a:latin typeface="SourceSansPro"/>
              </a:rPr>
              <a:t>HHI increases both </a:t>
            </a:r>
            <a:r>
              <a:rPr lang="en-US" dirty="0">
                <a:solidFill>
                  <a:srgbClr val="111111"/>
                </a:solidFill>
                <a:latin typeface="SourceSansPro"/>
              </a:rPr>
              <a:t>as the number of firms in the market decreases and as the disparity in size between those firms increases.</a:t>
            </a:r>
          </a:p>
          <a:p>
            <a:pPr marL="285750" indent="-285750" algn="just">
              <a:buFont typeface="Arial" panose="020B0604020202020204" pitchFamily="34" charset="0"/>
              <a:buChar char="•"/>
            </a:pPr>
            <a:endParaRPr lang="en-US" dirty="0">
              <a:solidFill>
                <a:srgbClr val="111111"/>
              </a:solidFill>
              <a:latin typeface="SourceSansPro"/>
            </a:endParaRPr>
          </a:p>
          <a:p>
            <a:pPr marL="285750" indent="-285750" algn="just">
              <a:buFont typeface="Arial" panose="020B0604020202020204" pitchFamily="34" charset="0"/>
              <a:buChar char="•"/>
            </a:pPr>
            <a:r>
              <a:rPr lang="en-US" dirty="0">
                <a:solidFill>
                  <a:srgbClr val="111111"/>
                </a:solidFill>
                <a:latin typeface="SourceSansPro"/>
              </a:rPr>
              <a:t>Transactions that increase the HHI by more than </a:t>
            </a:r>
            <a:r>
              <a:rPr lang="en-US" dirty="0">
                <a:solidFill>
                  <a:schemeClr val="accent1"/>
                </a:solidFill>
                <a:latin typeface="SourceSansPro"/>
              </a:rPr>
              <a:t>200 points </a:t>
            </a:r>
            <a:r>
              <a:rPr lang="en-US" dirty="0">
                <a:solidFill>
                  <a:srgbClr val="111111"/>
                </a:solidFill>
                <a:latin typeface="SourceSansPro"/>
              </a:rPr>
              <a:t>in highly concentrated markets are presumed likely to enhance market power under the Horizontal Merger Guidelines issued by the Department of Justice and the Federal Trade Commission</a:t>
            </a:r>
          </a:p>
          <a:p>
            <a:pPr marL="285750" indent="-285750" algn="just">
              <a:buFont typeface="Arial" panose="020B0604020202020204" pitchFamily="34" charset="0"/>
              <a:buChar char="•"/>
            </a:pPr>
            <a:endParaRPr lang="en-US" dirty="0">
              <a:solidFill>
                <a:srgbClr val="111111"/>
              </a:solidFill>
              <a:latin typeface="SourceSansPro"/>
            </a:endParaRP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22300538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B6E7-F998-4EAC-AAE3-2F79DDC6FCD9}"/>
              </a:ext>
            </a:extLst>
          </p:cNvPr>
          <p:cNvSpPr>
            <a:spLocks noGrp="1"/>
          </p:cNvSpPr>
          <p:nvPr>
            <p:ph type="title"/>
          </p:nvPr>
        </p:nvSpPr>
        <p:spPr/>
        <p:txBody>
          <a:bodyPr/>
          <a:lstStyle/>
          <a:p>
            <a:pPr algn="ctr"/>
            <a:r>
              <a:rPr lang="fr-FR" dirty="0"/>
              <a:t>HHI trend </a:t>
            </a:r>
            <a:br>
              <a:rPr lang="fr-FR" dirty="0"/>
            </a:br>
            <a:r>
              <a:rPr lang="fr-FR" sz="3200" dirty="0"/>
              <a:t>(use Exodus_market_concentration.csv)</a:t>
            </a:r>
            <a:endParaRPr lang="fr-FR" dirty="0"/>
          </a:p>
        </p:txBody>
      </p:sp>
      <p:pic>
        <p:nvPicPr>
          <p:cNvPr id="5" name="Image 4">
            <a:extLst>
              <a:ext uri="{FF2B5EF4-FFF2-40B4-BE49-F238E27FC236}">
                <a16:creationId xmlns:a16="http://schemas.microsoft.com/office/drawing/2014/main" id="{D41429C7-F8B2-4F08-A43C-F6C912C0BD2A}"/>
              </a:ext>
            </a:extLst>
          </p:cNvPr>
          <p:cNvPicPr>
            <a:picLocks noChangeAspect="1"/>
          </p:cNvPicPr>
          <p:nvPr/>
        </p:nvPicPr>
        <p:blipFill>
          <a:blip r:embed="rId2"/>
          <a:stretch>
            <a:fillRect/>
          </a:stretch>
        </p:blipFill>
        <p:spPr>
          <a:xfrm>
            <a:off x="2445814" y="2284075"/>
            <a:ext cx="6853829" cy="4018334"/>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12775387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6FAFBD-C6BB-47F5-BCB7-28E16AF69472}"/>
              </a:ext>
            </a:extLst>
          </p:cNvPr>
          <p:cNvSpPr>
            <a:spLocks noGrp="1"/>
          </p:cNvSpPr>
          <p:nvPr>
            <p:ph type="title"/>
          </p:nvPr>
        </p:nvSpPr>
        <p:spPr/>
        <p:txBody>
          <a:bodyPr>
            <a:normAutofit/>
          </a:bodyPr>
          <a:lstStyle/>
          <a:p>
            <a:r>
              <a:rPr lang="en-US" dirty="0">
                <a:solidFill>
                  <a:srgbClr val="111111"/>
                </a:solidFill>
                <a:latin typeface="SourceSansPro"/>
              </a:rPr>
              <a:t>Important limitation of the HHI Index</a:t>
            </a:r>
            <a:endParaRPr lang="fr-FR" dirty="0"/>
          </a:p>
        </p:txBody>
      </p:sp>
      <p:sp>
        <p:nvSpPr>
          <p:cNvPr id="8" name="ZoneTexte 7">
            <a:extLst>
              <a:ext uri="{FF2B5EF4-FFF2-40B4-BE49-F238E27FC236}">
                <a16:creationId xmlns:a16="http://schemas.microsoft.com/office/drawing/2014/main" id="{503B3DC4-6DF5-4C04-A39B-B9065AE99F08}"/>
              </a:ext>
            </a:extLst>
          </p:cNvPr>
          <p:cNvSpPr txBox="1"/>
          <p:nvPr/>
        </p:nvSpPr>
        <p:spPr>
          <a:xfrm>
            <a:off x="1703512" y="1700808"/>
            <a:ext cx="8507288" cy="3416320"/>
          </a:xfrm>
          <a:prstGeom prst="rect">
            <a:avLst/>
          </a:prstGeom>
          <a:noFill/>
        </p:spPr>
        <p:txBody>
          <a:bodyPr wrap="square" rtlCol="0">
            <a:spAutoFit/>
          </a:bodyPr>
          <a:lstStyle/>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solidFill>
                  <a:srgbClr val="111111"/>
                </a:solidFill>
                <a:latin typeface="SourceSansPro"/>
              </a:rPr>
              <a:t>Delimiting the relevant market</a:t>
            </a:r>
          </a:p>
          <a:p>
            <a:pPr marL="285750" indent="-285750" algn="just">
              <a:buFont typeface="Arial" panose="020B0604020202020204" pitchFamily="34" charset="0"/>
              <a:buChar char="•"/>
            </a:pPr>
            <a:endParaRPr lang="en-US" sz="2400" dirty="0">
              <a:solidFill>
                <a:srgbClr val="111111"/>
              </a:solidFill>
              <a:latin typeface="SourceSansPro"/>
            </a:endParaRPr>
          </a:p>
          <a:p>
            <a:pPr marL="285750" indent="-285750" algn="just">
              <a:buFont typeface="Arial" panose="020B0604020202020204" pitchFamily="34" charset="0"/>
              <a:buChar char="•"/>
            </a:pPr>
            <a:r>
              <a:rPr lang="en-US" sz="2400" dirty="0">
                <a:solidFill>
                  <a:srgbClr val="111111"/>
                </a:solidFill>
                <a:latin typeface="SourceSansPro"/>
              </a:rPr>
              <a:t>Traditional markets = one-sided markets, no externalities, and competition mainly on price. </a:t>
            </a:r>
          </a:p>
          <a:p>
            <a:pPr marL="285750" indent="-285750" algn="just">
              <a:buFont typeface="Arial" panose="020B0604020202020204" pitchFamily="34" charset="0"/>
              <a:buChar char="•"/>
            </a:pPr>
            <a:endParaRPr lang="en-US" sz="2400" dirty="0">
              <a:solidFill>
                <a:srgbClr val="111111"/>
              </a:solidFill>
              <a:latin typeface="SourceSansPro"/>
            </a:endParaRPr>
          </a:p>
          <a:p>
            <a:pPr marL="285750" indent="-285750" algn="just">
              <a:buFont typeface="Arial" panose="020B0604020202020204" pitchFamily="34" charset="0"/>
              <a:buChar char="•"/>
            </a:pPr>
            <a:r>
              <a:rPr lang="en-US" sz="2400" dirty="0">
                <a:solidFill>
                  <a:srgbClr val="111111"/>
                </a:solidFill>
                <a:latin typeface="SourceSansPro"/>
              </a:rPr>
              <a:t>Digital markets = multi-sided markets, many externalities, competition mainly with no price.  </a:t>
            </a:r>
          </a:p>
          <a:p>
            <a:pPr marL="285750" indent="-28575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370959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E53A3-DFA7-4A61-B675-3B78469DFE07}"/>
              </a:ext>
            </a:extLst>
          </p:cNvPr>
          <p:cNvSpPr>
            <a:spLocks noGrp="1"/>
          </p:cNvSpPr>
          <p:nvPr>
            <p:ph type="title"/>
          </p:nvPr>
        </p:nvSpPr>
        <p:spPr>
          <a:xfrm>
            <a:off x="838200" y="196449"/>
            <a:ext cx="10515600" cy="1325563"/>
          </a:xfrm>
        </p:spPr>
        <p:txBody>
          <a:bodyPr>
            <a:normAutofit/>
          </a:bodyPr>
          <a:lstStyle/>
          <a:p>
            <a:pPr algn="ctr"/>
            <a:r>
              <a:rPr lang="fr-FR" b="1" dirty="0"/>
              <a:t>I. </a:t>
            </a:r>
            <a:r>
              <a:rPr lang="fr-FR" b="1" dirty="0" err="1"/>
              <a:t>Context</a:t>
            </a:r>
            <a:br>
              <a:rPr lang="fr-FR" dirty="0"/>
            </a:br>
            <a:r>
              <a:rPr lang="fr-FR" sz="2800" b="1" dirty="0" err="1"/>
              <a:t>December</a:t>
            </a:r>
            <a:r>
              <a:rPr lang="fr-FR" sz="2800" b="1" dirty="0"/>
              <a:t> 2020: EU ‘Digital Services </a:t>
            </a:r>
            <a:r>
              <a:rPr lang="fr-FR" sz="2800" b="1" dirty="0" err="1"/>
              <a:t>Act</a:t>
            </a:r>
            <a:r>
              <a:rPr lang="fr-FR" sz="2800" b="1" dirty="0"/>
              <a:t>’ and ‘Digital </a:t>
            </a:r>
            <a:r>
              <a:rPr lang="fr-FR" sz="2800" b="1" dirty="0" err="1"/>
              <a:t>Markets</a:t>
            </a:r>
            <a:r>
              <a:rPr lang="fr-FR" sz="2800" b="1" dirty="0"/>
              <a:t> </a:t>
            </a:r>
            <a:r>
              <a:rPr lang="fr-FR" sz="2800" b="1" dirty="0" err="1"/>
              <a:t>Act</a:t>
            </a:r>
            <a:r>
              <a:rPr lang="fr-FR" sz="2800" b="1" dirty="0"/>
              <a:t>’</a:t>
            </a:r>
            <a:endParaRPr lang="fr-FR" b="1" dirty="0"/>
          </a:p>
        </p:txBody>
      </p:sp>
      <p:pic>
        <p:nvPicPr>
          <p:cNvPr id="5" name="Image 4">
            <a:extLst>
              <a:ext uri="{FF2B5EF4-FFF2-40B4-BE49-F238E27FC236}">
                <a16:creationId xmlns:a16="http://schemas.microsoft.com/office/drawing/2014/main" id="{EEF9D48B-712F-4FF6-9671-2EAA8A983181}"/>
              </a:ext>
            </a:extLst>
          </p:cNvPr>
          <p:cNvPicPr>
            <a:picLocks noChangeAspect="1"/>
          </p:cNvPicPr>
          <p:nvPr/>
        </p:nvPicPr>
        <p:blipFill>
          <a:blip r:embed="rId2"/>
          <a:stretch>
            <a:fillRect/>
          </a:stretch>
        </p:blipFill>
        <p:spPr>
          <a:xfrm>
            <a:off x="3077800" y="1730519"/>
            <a:ext cx="6036400" cy="4261794"/>
          </a:xfrm>
          <a:prstGeom prst="rect">
            <a:avLst/>
          </a:prstGeom>
          <a:effectLst>
            <a:outerShdw blurRad="50800" dist="50800" dir="5400000" algn="ctr" rotWithShape="0">
              <a:schemeClr val="tx1"/>
            </a:outerShdw>
          </a:effectLst>
        </p:spPr>
      </p:pic>
      <p:sp>
        <p:nvSpPr>
          <p:cNvPr id="7" name="ZoneTexte 6">
            <a:extLst>
              <a:ext uri="{FF2B5EF4-FFF2-40B4-BE49-F238E27FC236}">
                <a16:creationId xmlns:a16="http://schemas.microsoft.com/office/drawing/2014/main" id="{13D280F8-9EE0-4D37-AA5E-382D4AF7DCBD}"/>
              </a:ext>
            </a:extLst>
          </p:cNvPr>
          <p:cNvSpPr txBox="1"/>
          <p:nvPr/>
        </p:nvSpPr>
        <p:spPr>
          <a:xfrm>
            <a:off x="2460594" y="6292219"/>
            <a:ext cx="7270812" cy="369332"/>
          </a:xfrm>
          <a:prstGeom prst="rect">
            <a:avLst/>
          </a:prstGeom>
          <a:noFill/>
        </p:spPr>
        <p:txBody>
          <a:bodyPr wrap="square">
            <a:spAutoFit/>
          </a:bodyPr>
          <a:lstStyle/>
          <a:p>
            <a:r>
              <a:rPr lang="fr-FR" dirty="0"/>
              <a:t>https://ec.europa.eu/digital-single-market/en/digital-services-act-package</a:t>
            </a:r>
          </a:p>
        </p:txBody>
      </p:sp>
    </p:spTree>
    <p:extLst>
      <p:ext uri="{BB962C8B-B14F-4D97-AF65-F5344CB8AC3E}">
        <p14:creationId xmlns:p14="http://schemas.microsoft.com/office/powerpoint/2010/main" val="36665034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81E793-4AFB-46E0-A08F-99B57BADE3B2}"/>
              </a:ext>
            </a:extLst>
          </p:cNvPr>
          <p:cNvSpPr>
            <a:spLocks noGrp="1"/>
          </p:cNvSpPr>
          <p:nvPr>
            <p:ph type="title"/>
          </p:nvPr>
        </p:nvSpPr>
        <p:spPr>
          <a:xfrm>
            <a:off x="1724673" y="160337"/>
            <a:ext cx="8784976" cy="1143000"/>
          </a:xfrm>
        </p:spPr>
        <p:txBody>
          <a:bodyPr>
            <a:normAutofit fontScale="90000"/>
          </a:bodyPr>
          <a:lstStyle/>
          <a:p>
            <a:r>
              <a:rPr lang="fr-FR" dirty="0"/>
              <a:t>The Lorenz </a:t>
            </a:r>
            <a:r>
              <a:rPr lang="fr-FR" dirty="0" err="1"/>
              <a:t>curve</a:t>
            </a:r>
            <a:r>
              <a:rPr lang="fr-FR" dirty="0"/>
              <a:t> and the GINI coefficient</a:t>
            </a:r>
          </a:p>
        </p:txBody>
      </p:sp>
      <p:sp>
        <p:nvSpPr>
          <p:cNvPr id="3" name="Espace réservé du contenu 2">
            <a:extLst>
              <a:ext uri="{FF2B5EF4-FFF2-40B4-BE49-F238E27FC236}">
                <a16:creationId xmlns:a16="http://schemas.microsoft.com/office/drawing/2014/main" id="{CEA42550-8CCD-4EA7-8CBA-2A83577E9577}"/>
              </a:ext>
            </a:extLst>
          </p:cNvPr>
          <p:cNvSpPr>
            <a:spLocks noGrp="1"/>
          </p:cNvSpPr>
          <p:nvPr>
            <p:ph idx="1"/>
          </p:nvPr>
        </p:nvSpPr>
        <p:spPr/>
        <p:txBody>
          <a:bodyPr>
            <a:normAutofit/>
          </a:bodyPr>
          <a:lstStyle/>
          <a:p>
            <a:pPr marL="0" indent="0" algn="ctr">
              <a:buNone/>
            </a:pPr>
            <a:r>
              <a:rPr lang="fr-FR" sz="2400" dirty="0"/>
              <a:t>Lorenz </a:t>
            </a:r>
            <a:r>
              <a:rPr lang="fr-FR" sz="2400" dirty="0" err="1"/>
              <a:t>curve</a:t>
            </a:r>
            <a:r>
              <a:rPr lang="fr-FR" sz="2400" dirty="0"/>
              <a:t>: </a:t>
            </a:r>
            <a:r>
              <a:rPr lang="en-US" sz="2400" dirty="0">
                <a:solidFill>
                  <a:srgbClr val="202122"/>
                </a:solidFill>
                <a:latin typeface="Arial" panose="020B0604020202020204" pitchFamily="34" charset="0"/>
              </a:rPr>
              <a:t>shows for the bottom </a:t>
            </a:r>
            <a:r>
              <a:rPr lang="en-US" sz="2400" i="1" dirty="0">
                <a:solidFill>
                  <a:srgbClr val="202122"/>
                </a:solidFill>
                <a:latin typeface="Arial" panose="020B0604020202020204" pitchFamily="34" charset="0"/>
              </a:rPr>
              <a:t>x</a:t>
            </a:r>
            <a:r>
              <a:rPr lang="en-US" sz="2400" dirty="0">
                <a:solidFill>
                  <a:srgbClr val="202122"/>
                </a:solidFill>
                <a:latin typeface="Arial" panose="020B0604020202020204" pitchFamily="34" charset="0"/>
              </a:rPr>
              <a:t>% of households, what percentage (</a:t>
            </a:r>
            <a:r>
              <a:rPr lang="en-US" sz="2400" i="1" dirty="0">
                <a:solidFill>
                  <a:srgbClr val="202122"/>
                </a:solidFill>
                <a:latin typeface="Arial" panose="020B0604020202020204" pitchFamily="34" charset="0"/>
              </a:rPr>
              <a:t>y</a:t>
            </a:r>
            <a:r>
              <a:rPr lang="en-US" sz="2400" dirty="0">
                <a:solidFill>
                  <a:srgbClr val="202122"/>
                </a:solidFill>
                <a:latin typeface="Arial" panose="020B0604020202020204" pitchFamily="34" charset="0"/>
              </a:rPr>
              <a:t>%) of the total income they have</a:t>
            </a:r>
            <a:endParaRPr lang="fr-FR" sz="2400" dirty="0"/>
          </a:p>
        </p:txBody>
      </p:sp>
      <p:pic>
        <p:nvPicPr>
          <p:cNvPr id="4098" name="Picture 2">
            <a:extLst>
              <a:ext uri="{FF2B5EF4-FFF2-40B4-BE49-F238E27FC236}">
                <a16:creationId xmlns:a16="http://schemas.microsoft.com/office/drawing/2014/main" id="{891CDBB5-C9EA-4536-A8EC-E4ED10496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2550914"/>
            <a:ext cx="4032448" cy="403244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4BDBB2F-CB2E-4036-ABC9-D9C99C616C72}"/>
              </a:ext>
            </a:extLst>
          </p:cNvPr>
          <p:cNvSpPr txBox="1"/>
          <p:nvPr/>
        </p:nvSpPr>
        <p:spPr>
          <a:xfrm>
            <a:off x="5916488" y="2708920"/>
            <a:ext cx="4572000" cy="2862322"/>
          </a:xfrm>
          <a:prstGeom prst="rect">
            <a:avLst/>
          </a:prstGeom>
          <a:noFill/>
        </p:spPr>
        <p:txBody>
          <a:bodyPr wrap="square">
            <a:spAutoFit/>
          </a:bodyPr>
          <a:lstStyle/>
          <a:p>
            <a:pPr algn="ctr"/>
            <a:r>
              <a:rPr lang="en-US" dirty="0">
                <a:solidFill>
                  <a:srgbClr val="202122"/>
                </a:solidFill>
                <a:latin typeface="Arial" panose="020B0604020202020204" pitchFamily="34" charset="0"/>
              </a:rPr>
              <a:t>The Gini coefficient [=&gt; </a:t>
            </a:r>
            <a:r>
              <a:rPr lang="en-US" dirty="0">
                <a:solidFill>
                  <a:srgbClr val="FF0000"/>
                </a:solidFill>
                <a:latin typeface="Arial" panose="020B0604020202020204" pitchFamily="34" charset="0"/>
              </a:rPr>
              <a:t>surface A /(surface A+ surface B)</a:t>
            </a:r>
            <a:r>
              <a:rPr lang="en-US" dirty="0">
                <a:solidFill>
                  <a:srgbClr val="202122"/>
                </a:solidFill>
                <a:latin typeface="Arial" panose="020B0604020202020204" pitchFamily="34" charset="0"/>
              </a:rPr>
              <a:t>] measures the degree of inequality in a distribution:</a:t>
            </a:r>
          </a:p>
          <a:p>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dirty="0">
                <a:solidFill>
                  <a:srgbClr val="202122"/>
                </a:solidFill>
                <a:latin typeface="Arial" panose="020B0604020202020204" pitchFamily="34" charset="0"/>
              </a:rPr>
              <a:t> from </a:t>
            </a:r>
            <a:r>
              <a:rPr lang="en-US" dirty="0">
                <a:solidFill>
                  <a:srgbClr val="FF0000"/>
                </a:solidFill>
                <a:latin typeface="Arial" panose="020B0604020202020204" pitchFamily="34" charset="0"/>
              </a:rPr>
              <a:t>0</a:t>
            </a:r>
            <a:r>
              <a:rPr lang="en-US" dirty="0">
                <a:solidFill>
                  <a:srgbClr val="202122"/>
                </a:solidFill>
                <a:latin typeface="Arial" panose="020B0604020202020204" pitchFamily="34" charset="0"/>
              </a:rPr>
              <a:t> (perfect equality, e.g. all individuals have the same income) </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dirty="0">
                <a:solidFill>
                  <a:srgbClr val="202122"/>
                </a:solidFill>
                <a:latin typeface="Arial" panose="020B0604020202020204" pitchFamily="34" charset="0"/>
              </a:rPr>
              <a:t>to </a:t>
            </a:r>
            <a:r>
              <a:rPr lang="en-US" dirty="0">
                <a:solidFill>
                  <a:srgbClr val="FF0000"/>
                </a:solidFill>
                <a:latin typeface="Arial" panose="020B0604020202020204" pitchFamily="34" charset="0"/>
              </a:rPr>
              <a:t>1</a:t>
            </a:r>
            <a:r>
              <a:rPr lang="en-US" dirty="0">
                <a:solidFill>
                  <a:srgbClr val="202122"/>
                </a:solidFill>
                <a:latin typeface="Arial" panose="020B0604020202020204" pitchFamily="34" charset="0"/>
              </a:rPr>
              <a:t> (perfect inequality, e.g. only 1 individual has 100 % of the income earned)</a:t>
            </a:r>
            <a:endParaRPr lang="fr-FR" dirty="0"/>
          </a:p>
        </p:txBody>
      </p:sp>
    </p:spTree>
    <p:extLst>
      <p:ext uri="{BB962C8B-B14F-4D97-AF65-F5344CB8AC3E}">
        <p14:creationId xmlns:p14="http://schemas.microsoft.com/office/powerpoint/2010/main" val="31611410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460785C-E022-4F15-8C44-D01488AF00F3}"/>
              </a:ext>
            </a:extLst>
          </p:cNvPr>
          <p:cNvPicPr>
            <a:picLocks noChangeAspect="1"/>
          </p:cNvPicPr>
          <p:nvPr/>
        </p:nvPicPr>
        <p:blipFill>
          <a:blip r:embed="rId2"/>
          <a:stretch>
            <a:fillRect/>
          </a:stretch>
        </p:blipFill>
        <p:spPr>
          <a:xfrm>
            <a:off x="689956" y="1964988"/>
            <a:ext cx="5915125" cy="4297434"/>
          </a:xfrm>
          <a:prstGeom prst="rect">
            <a:avLst/>
          </a:prstGeom>
        </p:spPr>
      </p:pic>
      <p:pic>
        <p:nvPicPr>
          <p:cNvPr id="7" name="Image 6">
            <a:extLst>
              <a:ext uri="{FF2B5EF4-FFF2-40B4-BE49-F238E27FC236}">
                <a16:creationId xmlns:a16="http://schemas.microsoft.com/office/drawing/2014/main" id="{84F99B75-415D-43D5-96EE-3C977AA0AA69}"/>
              </a:ext>
            </a:extLst>
          </p:cNvPr>
          <p:cNvPicPr>
            <a:picLocks noChangeAspect="1"/>
          </p:cNvPicPr>
          <p:nvPr/>
        </p:nvPicPr>
        <p:blipFill>
          <a:blip r:embed="rId3"/>
          <a:stretch>
            <a:fillRect/>
          </a:stretch>
        </p:blipFill>
        <p:spPr>
          <a:xfrm>
            <a:off x="6843080" y="3494580"/>
            <a:ext cx="4886325" cy="619125"/>
          </a:xfrm>
          <a:prstGeom prst="rect">
            <a:avLst/>
          </a:prstGeom>
        </p:spPr>
      </p:pic>
      <p:sp>
        <p:nvSpPr>
          <p:cNvPr id="8" name="ZoneTexte 7">
            <a:extLst>
              <a:ext uri="{FF2B5EF4-FFF2-40B4-BE49-F238E27FC236}">
                <a16:creationId xmlns:a16="http://schemas.microsoft.com/office/drawing/2014/main" id="{0F981DEA-93A0-40D0-A174-DE56D2D8EFCB}"/>
              </a:ext>
            </a:extLst>
          </p:cNvPr>
          <p:cNvSpPr txBox="1"/>
          <p:nvPr/>
        </p:nvSpPr>
        <p:spPr>
          <a:xfrm>
            <a:off x="7966954" y="2994088"/>
            <a:ext cx="3001656" cy="369332"/>
          </a:xfrm>
          <a:prstGeom prst="rect">
            <a:avLst/>
          </a:prstGeom>
          <a:noFill/>
        </p:spPr>
        <p:txBody>
          <a:bodyPr wrap="none" rtlCol="0">
            <a:spAutoFit/>
          </a:bodyPr>
          <a:lstStyle/>
          <a:p>
            <a:r>
              <a:rPr lang="fr-FR" dirty="0"/>
              <a:t>Gini </a:t>
            </a:r>
            <a:r>
              <a:rPr lang="fr-FR" dirty="0" err="1"/>
              <a:t>Statistics</a:t>
            </a:r>
            <a:r>
              <a:rPr lang="fr-FR" dirty="0"/>
              <a:t> if </a:t>
            </a:r>
            <a:r>
              <a:rPr lang="fr-FR" dirty="0" err="1"/>
              <a:t>Time_id</a:t>
            </a:r>
            <a:r>
              <a:rPr lang="fr-FR" dirty="0"/>
              <a:t>&gt;1000</a:t>
            </a:r>
          </a:p>
        </p:txBody>
      </p:sp>
      <p:sp>
        <p:nvSpPr>
          <p:cNvPr id="9" name="ZoneTexte 8">
            <a:extLst>
              <a:ext uri="{FF2B5EF4-FFF2-40B4-BE49-F238E27FC236}">
                <a16:creationId xmlns:a16="http://schemas.microsoft.com/office/drawing/2014/main" id="{F9FBB15D-164D-453B-86B8-3A35876DA56F}"/>
              </a:ext>
            </a:extLst>
          </p:cNvPr>
          <p:cNvSpPr txBox="1"/>
          <p:nvPr/>
        </p:nvSpPr>
        <p:spPr>
          <a:xfrm>
            <a:off x="1352145" y="291830"/>
            <a:ext cx="10058400" cy="769441"/>
          </a:xfrm>
          <a:prstGeom prst="rect">
            <a:avLst/>
          </a:prstGeom>
          <a:noFill/>
        </p:spPr>
        <p:txBody>
          <a:bodyPr wrap="square" rtlCol="0">
            <a:spAutoFit/>
          </a:bodyPr>
          <a:lstStyle/>
          <a:p>
            <a:pPr algn="ctr"/>
            <a:r>
              <a:rPr lang="fr-FR" sz="4400" dirty="0"/>
              <a:t>GINI Trend (</a:t>
            </a:r>
            <a:r>
              <a:rPr lang="fr-FR" sz="4400" dirty="0" err="1"/>
              <a:t>from</a:t>
            </a:r>
            <a:r>
              <a:rPr lang="fr-FR" sz="4400" dirty="0"/>
              <a:t> Exodus </a:t>
            </a:r>
            <a:r>
              <a:rPr lang="fr-FR" sz="4400" dirty="0" err="1"/>
              <a:t>Privacy</a:t>
            </a:r>
            <a:r>
              <a:rPr lang="fr-FR" sz="4400" dirty="0"/>
              <a:t> </a:t>
            </a:r>
            <a:r>
              <a:rPr lang="fr-FR" sz="4400" dirty="0" err="1"/>
              <a:t>dataset</a:t>
            </a:r>
            <a:r>
              <a:rPr lang="fr-FR" sz="4400" dirty="0"/>
              <a:t>)</a:t>
            </a:r>
          </a:p>
        </p:txBody>
      </p:sp>
    </p:spTree>
    <p:extLst>
      <p:ext uri="{BB962C8B-B14F-4D97-AF65-F5344CB8AC3E}">
        <p14:creationId xmlns:p14="http://schemas.microsoft.com/office/powerpoint/2010/main" val="8039048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2ADD841-ACC2-440C-90B6-0C6AD9866F6F}"/>
              </a:ext>
            </a:extLst>
          </p:cNvPr>
          <p:cNvPicPr>
            <a:picLocks noChangeAspect="1"/>
          </p:cNvPicPr>
          <p:nvPr/>
        </p:nvPicPr>
        <p:blipFill>
          <a:blip r:embed="rId2"/>
          <a:stretch>
            <a:fillRect/>
          </a:stretch>
        </p:blipFill>
        <p:spPr>
          <a:xfrm>
            <a:off x="3009900" y="1511030"/>
            <a:ext cx="6172200" cy="4419600"/>
          </a:xfrm>
          <a:prstGeom prst="rect">
            <a:avLst/>
          </a:prstGeom>
        </p:spPr>
      </p:pic>
      <p:sp>
        <p:nvSpPr>
          <p:cNvPr id="6" name="ZoneTexte 5">
            <a:extLst>
              <a:ext uri="{FF2B5EF4-FFF2-40B4-BE49-F238E27FC236}">
                <a16:creationId xmlns:a16="http://schemas.microsoft.com/office/drawing/2014/main" id="{77991718-AB40-4830-B64E-E9C69A5833D3}"/>
              </a:ext>
            </a:extLst>
          </p:cNvPr>
          <p:cNvSpPr txBox="1"/>
          <p:nvPr/>
        </p:nvSpPr>
        <p:spPr>
          <a:xfrm>
            <a:off x="1352145" y="291830"/>
            <a:ext cx="10058400" cy="769441"/>
          </a:xfrm>
          <a:prstGeom prst="rect">
            <a:avLst/>
          </a:prstGeom>
          <a:noFill/>
        </p:spPr>
        <p:txBody>
          <a:bodyPr wrap="square" rtlCol="0">
            <a:spAutoFit/>
          </a:bodyPr>
          <a:lstStyle/>
          <a:p>
            <a:pPr algn="ctr"/>
            <a:r>
              <a:rPr lang="fr-FR" sz="4400" dirty="0"/>
              <a:t>GINI Trend (</a:t>
            </a:r>
            <a:r>
              <a:rPr lang="fr-FR" sz="4400" dirty="0" err="1"/>
              <a:t>from</a:t>
            </a:r>
            <a:r>
              <a:rPr lang="fr-FR" sz="4400" dirty="0"/>
              <a:t> Exodus </a:t>
            </a:r>
            <a:r>
              <a:rPr lang="fr-FR" sz="4400" dirty="0" err="1"/>
              <a:t>Privacy</a:t>
            </a:r>
            <a:r>
              <a:rPr lang="fr-FR" sz="4400" dirty="0"/>
              <a:t> </a:t>
            </a:r>
            <a:r>
              <a:rPr lang="fr-FR" sz="4400" dirty="0" err="1"/>
              <a:t>dataset</a:t>
            </a:r>
            <a:r>
              <a:rPr lang="fr-FR" sz="4400" dirty="0"/>
              <a:t>)</a:t>
            </a:r>
          </a:p>
        </p:txBody>
      </p:sp>
    </p:spTree>
    <p:extLst>
      <p:ext uri="{BB962C8B-B14F-4D97-AF65-F5344CB8AC3E}">
        <p14:creationId xmlns:p14="http://schemas.microsoft.com/office/powerpoint/2010/main" val="30981325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872EE-25CF-4356-8D15-D1922047DCDD}"/>
              </a:ext>
            </a:extLst>
          </p:cNvPr>
          <p:cNvSpPr>
            <a:spLocks noGrp="1"/>
          </p:cNvSpPr>
          <p:nvPr>
            <p:ph type="title"/>
          </p:nvPr>
        </p:nvSpPr>
        <p:spPr>
          <a:xfrm>
            <a:off x="760379" y="2252291"/>
            <a:ext cx="10515600" cy="1325563"/>
          </a:xfrm>
        </p:spPr>
        <p:txBody>
          <a:bodyPr/>
          <a:lstStyle/>
          <a:p>
            <a:pPr algn="ctr"/>
            <a:r>
              <a:rPr lang="fr-FR" b="1" dirty="0"/>
              <a:t>Session 3</a:t>
            </a:r>
            <a:br>
              <a:rPr lang="fr-FR" b="1" dirty="0"/>
            </a:br>
            <a:endParaRPr lang="fr-FR" b="1" dirty="0"/>
          </a:p>
        </p:txBody>
      </p:sp>
      <p:sp>
        <p:nvSpPr>
          <p:cNvPr id="3" name="ZoneTexte 2">
            <a:extLst>
              <a:ext uri="{FF2B5EF4-FFF2-40B4-BE49-F238E27FC236}">
                <a16:creationId xmlns:a16="http://schemas.microsoft.com/office/drawing/2014/main" id="{9F658966-C3BE-420E-A051-8A5A736EAE77}"/>
              </a:ext>
            </a:extLst>
          </p:cNvPr>
          <p:cNvSpPr txBox="1"/>
          <p:nvPr/>
        </p:nvSpPr>
        <p:spPr>
          <a:xfrm>
            <a:off x="1440024" y="2915463"/>
            <a:ext cx="9311951" cy="584775"/>
          </a:xfrm>
          <a:prstGeom prst="rect">
            <a:avLst/>
          </a:prstGeom>
          <a:noFill/>
        </p:spPr>
        <p:txBody>
          <a:bodyPr wrap="square" rtlCol="0">
            <a:spAutoFit/>
          </a:bodyPr>
          <a:lstStyle/>
          <a:p>
            <a:pPr algn="ctr"/>
            <a:r>
              <a:rPr lang="fr-FR" sz="3200" dirty="0"/>
              <a:t>VI. Concentration </a:t>
            </a:r>
            <a:r>
              <a:rPr lang="fr-FR" sz="3200" dirty="0" err="1"/>
              <a:t>dynamics</a:t>
            </a:r>
            <a:r>
              <a:rPr lang="fr-FR" sz="3200" dirty="0"/>
              <a:t> and </a:t>
            </a:r>
            <a:r>
              <a:rPr lang="fr-FR" sz="3200" dirty="0" err="1"/>
              <a:t>Pólya</a:t>
            </a:r>
            <a:r>
              <a:rPr lang="fr-FR" sz="3200" dirty="0"/>
              <a:t> </a:t>
            </a:r>
            <a:r>
              <a:rPr lang="fr-FR" sz="3200" dirty="0" err="1"/>
              <a:t>urns</a:t>
            </a:r>
            <a:endParaRPr lang="fr-FR" sz="3200" dirty="0"/>
          </a:p>
        </p:txBody>
      </p:sp>
    </p:spTree>
    <p:extLst>
      <p:ext uri="{BB962C8B-B14F-4D97-AF65-F5344CB8AC3E}">
        <p14:creationId xmlns:p14="http://schemas.microsoft.com/office/powerpoint/2010/main" val="7028620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4D68B-B8FC-4ED7-93F6-101E1D9000E8}"/>
              </a:ext>
            </a:extLst>
          </p:cNvPr>
          <p:cNvSpPr>
            <a:spLocks noGrp="1"/>
          </p:cNvSpPr>
          <p:nvPr>
            <p:ph type="title"/>
          </p:nvPr>
        </p:nvSpPr>
        <p:spPr>
          <a:xfrm>
            <a:off x="838200" y="170572"/>
            <a:ext cx="10515600" cy="1325563"/>
          </a:xfrm>
        </p:spPr>
        <p:txBody>
          <a:bodyPr/>
          <a:lstStyle/>
          <a:p>
            <a:pPr algn="ctr"/>
            <a:r>
              <a:rPr lang="fr-FR" b="1" dirty="0" err="1"/>
              <a:t>Skewed</a:t>
            </a:r>
            <a:r>
              <a:rPr lang="fr-FR" b="1" dirty="0"/>
              <a:t> distributions</a:t>
            </a:r>
          </a:p>
        </p:txBody>
      </p:sp>
      <p:pic>
        <p:nvPicPr>
          <p:cNvPr id="5" name="Image 4">
            <a:extLst>
              <a:ext uri="{FF2B5EF4-FFF2-40B4-BE49-F238E27FC236}">
                <a16:creationId xmlns:a16="http://schemas.microsoft.com/office/drawing/2014/main" id="{3732B048-F6BE-4E88-9BCB-4C1CC01EE185}"/>
              </a:ext>
            </a:extLst>
          </p:cNvPr>
          <p:cNvPicPr>
            <a:picLocks noChangeAspect="1"/>
          </p:cNvPicPr>
          <p:nvPr/>
        </p:nvPicPr>
        <p:blipFill>
          <a:blip r:embed="rId2"/>
          <a:stretch>
            <a:fillRect/>
          </a:stretch>
        </p:blipFill>
        <p:spPr>
          <a:xfrm>
            <a:off x="2116576" y="1690688"/>
            <a:ext cx="8153400" cy="4610100"/>
          </a:xfrm>
          <a:prstGeom prst="rect">
            <a:avLst/>
          </a:prstGeom>
        </p:spPr>
      </p:pic>
    </p:spTree>
    <p:extLst>
      <p:ext uri="{BB962C8B-B14F-4D97-AF65-F5344CB8AC3E}">
        <p14:creationId xmlns:p14="http://schemas.microsoft.com/office/powerpoint/2010/main" val="22593663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AF563711-2614-4F6E-867A-A2B1E724E181}"/>
              </a:ext>
            </a:extLst>
          </p:cNvPr>
          <p:cNvPicPr>
            <a:picLocks noChangeAspect="1"/>
          </p:cNvPicPr>
          <p:nvPr/>
        </p:nvPicPr>
        <p:blipFill>
          <a:blip r:embed="rId2"/>
          <a:stretch>
            <a:fillRect/>
          </a:stretch>
        </p:blipFill>
        <p:spPr>
          <a:xfrm>
            <a:off x="3998545" y="1566152"/>
            <a:ext cx="6349410" cy="5068111"/>
          </a:xfrm>
          <a:prstGeom prst="rect">
            <a:avLst/>
          </a:prstGeom>
        </p:spPr>
      </p:pic>
      <p:pic>
        <p:nvPicPr>
          <p:cNvPr id="8" name="Image 7">
            <a:extLst>
              <a:ext uri="{FF2B5EF4-FFF2-40B4-BE49-F238E27FC236}">
                <a16:creationId xmlns:a16="http://schemas.microsoft.com/office/drawing/2014/main" id="{093E194A-71A7-4632-AD63-302BE33E8EB8}"/>
              </a:ext>
            </a:extLst>
          </p:cNvPr>
          <p:cNvPicPr>
            <a:picLocks noChangeAspect="1"/>
          </p:cNvPicPr>
          <p:nvPr/>
        </p:nvPicPr>
        <p:blipFill>
          <a:blip r:embed="rId3"/>
          <a:stretch>
            <a:fillRect/>
          </a:stretch>
        </p:blipFill>
        <p:spPr>
          <a:xfrm>
            <a:off x="414330" y="3031499"/>
            <a:ext cx="2859429" cy="1325563"/>
          </a:xfrm>
          <a:prstGeom prst="rect">
            <a:avLst/>
          </a:prstGeom>
        </p:spPr>
      </p:pic>
      <p:sp>
        <p:nvSpPr>
          <p:cNvPr id="9" name="Titre 1">
            <a:extLst>
              <a:ext uri="{FF2B5EF4-FFF2-40B4-BE49-F238E27FC236}">
                <a16:creationId xmlns:a16="http://schemas.microsoft.com/office/drawing/2014/main" id="{A6520C3C-7012-4350-A4DB-54382D794315}"/>
              </a:ext>
            </a:extLst>
          </p:cNvPr>
          <p:cNvSpPr txBox="1">
            <a:spLocks/>
          </p:cNvSpPr>
          <p:nvPr/>
        </p:nvSpPr>
        <p:spPr>
          <a:xfrm>
            <a:off x="838200" y="1705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a:t>Skewed distributions</a:t>
            </a:r>
            <a:endParaRPr lang="fr-FR" b="1" dirty="0"/>
          </a:p>
        </p:txBody>
      </p:sp>
      <p:sp>
        <p:nvSpPr>
          <p:cNvPr id="2" name="Oval 1">
            <a:extLst>
              <a:ext uri="{FF2B5EF4-FFF2-40B4-BE49-F238E27FC236}">
                <a16:creationId xmlns:a16="http://schemas.microsoft.com/office/drawing/2014/main" id="{91CF05CC-AA0C-4419-9EAB-ABE1CF36E66C}"/>
              </a:ext>
            </a:extLst>
          </p:cNvPr>
          <p:cNvSpPr/>
          <p:nvPr/>
        </p:nvSpPr>
        <p:spPr>
          <a:xfrm>
            <a:off x="2858610" y="3213717"/>
            <a:ext cx="514905" cy="5859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842F7C-533F-4029-B73A-959A1DC857B9}"/>
              </a:ext>
            </a:extLst>
          </p:cNvPr>
          <p:cNvSpPr txBox="1"/>
          <p:nvPr/>
        </p:nvSpPr>
        <p:spPr>
          <a:xfrm>
            <a:off x="967666" y="4820575"/>
            <a:ext cx="1800045" cy="369332"/>
          </a:xfrm>
          <a:prstGeom prst="rect">
            <a:avLst/>
          </a:prstGeom>
          <a:noFill/>
        </p:spPr>
        <p:txBody>
          <a:bodyPr wrap="none" rtlCol="0">
            <a:spAutoFit/>
          </a:bodyPr>
          <a:lstStyle/>
          <a:p>
            <a:r>
              <a:rPr lang="en-US" dirty="0">
                <a:solidFill>
                  <a:srgbClr val="FF0000"/>
                </a:solidFill>
              </a:rPr>
              <a:t>Shape parameter</a:t>
            </a:r>
          </a:p>
        </p:txBody>
      </p:sp>
      <p:cxnSp>
        <p:nvCxnSpPr>
          <p:cNvPr id="5" name="Straight Arrow Connector 4">
            <a:extLst>
              <a:ext uri="{FF2B5EF4-FFF2-40B4-BE49-F238E27FC236}">
                <a16:creationId xmlns:a16="http://schemas.microsoft.com/office/drawing/2014/main" id="{FAFC9E91-9CD1-4A80-915E-D74813BEEE55}"/>
              </a:ext>
            </a:extLst>
          </p:cNvPr>
          <p:cNvCxnSpPr/>
          <p:nvPr/>
        </p:nvCxnSpPr>
        <p:spPr>
          <a:xfrm flipV="1">
            <a:off x="2015231" y="3864344"/>
            <a:ext cx="949911" cy="9562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9616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8D5BDA1-8BA9-4890-9C8E-8D331516F95F}"/>
              </a:ext>
            </a:extLst>
          </p:cNvPr>
          <p:cNvPicPr>
            <a:picLocks noChangeAspect="1"/>
          </p:cNvPicPr>
          <p:nvPr/>
        </p:nvPicPr>
        <p:blipFill>
          <a:blip r:embed="rId2"/>
          <a:stretch>
            <a:fillRect/>
          </a:stretch>
        </p:blipFill>
        <p:spPr>
          <a:xfrm>
            <a:off x="1685925" y="1320800"/>
            <a:ext cx="8820150" cy="5172075"/>
          </a:xfrm>
          <a:prstGeom prst="rect">
            <a:avLst/>
          </a:prstGeom>
        </p:spPr>
      </p:pic>
      <p:sp>
        <p:nvSpPr>
          <p:cNvPr id="6" name="Titre 1">
            <a:extLst>
              <a:ext uri="{FF2B5EF4-FFF2-40B4-BE49-F238E27FC236}">
                <a16:creationId xmlns:a16="http://schemas.microsoft.com/office/drawing/2014/main" id="{0E811FBB-B7D9-4E5F-8376-147DA176DDB2}"/>
              </a:ext>
            </a:extLst>
          </p:cNvPr>
          <p:cNvSpPr>
            <a:spLocks noGrp="1"/>
          </p:cNvSpPr>
          <p:nvPr>
            <p:ph type="title"/>
          </p:nvPr>
        </p:nvSpPr>
        <p:spPr>
          <a:xfrm>
            <a:off x="838200" y="170572"/>
            <a:ext cx="10515600" cy="1325563"/>
          </a:xfrm>
        </p:spPr>
        <p:txBody>
          <a:bodyPr/>
          <a:lstStyle/>
          <a:p>
            <a:pPr algn="ctr"/>
            <a:r>
              <a:rPr lang="fr-FR" b="1" dirty="0" err="1"/>
              <a:t>Skewed</a:t>
            </a:r>
            <a:r>
              <a:rPr lang="fr-FR" b="1" dirty="0"/>
              <a:t> distributions</a:t>
            </a:r>
          </a:p>
        </p:txBody>
      </p:sp>
    </p:spTree>
    <p:extLst>
      <p:ext uri="{BB962C8B-B14F-4D97-AF65-F5344CB8AC3E}">
        <p14:creationId xmlns:p14="http://schemas.microsoft.com/office/powerpoint/2010/main" val="35529038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CCEA2-C666-4B88-9401-496DD343DE3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979138D-6B4E-4A17-A1B7-681501E1C264}"/>
              </a:ext>
            </a:extLst>
          </p:cNvPr>
          <p:cNvPicPr>
            <a:picLocks noChangeAspect="1"/>
          </p:cNvPicPr>
          <p:nvPr/>
        </p:nvPicPr>
        <p:blipFill>
          <a:blip r:embed="rId2"/>
          <a:stretch>
            <a:fillRect/>
          </a:stretch>
        </p:blipFill>
        <p:spPr>
          <a:xfrm>
            <a:off x="552450" y="376237"/>
            <a:ext cx="11087100" cy="6105525"/>
          </a:xfrm>
          <a:prstGeom prst="rect">
            <a:avLst/>
          </a:prstGeom>
        </p:spPr>
      </p:pic>
    </p:spTree>
    <p:extLst>
      <p:ext uri="{BB962C8B-B14F-4D97-AF65-F5344CB8AC3E}">
        <p14:creationId xmlns:p14="http://schemas.microsoft.com/office/powerpoint/2010/main" val="16909618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690B1C-FD08-4384-8A90-FE36D5A35132}"/>
              </a:ext>
            </a:extLst>
          </p:cNvPr>
          <p:cNvPicPr>
            <a:picLocks noChangeAspect="1"/>
          </p:cNvPicPr>
          <p:nvPr/>
        </p:nvPicPr>
        <p:blipFill>
          <a:blip r:embed="rId2"/>
          <a:stretch>
            <a:fillRect/>
          </a:stretch>
        </p:blipFill>
        <p:spPr>
          <a:xfrm>
            <a:off x="2033587" y="280987"/>
            <a:ext cx="8124825" cy="6296025"/>
          </a:xfrm>
          <a:prstGeom prst="rect">
            <a:avLst/>
          </a:prstGeom>
        </p:spPr>
      </p:pic>
    </p:spTree>
    <p:extLst>
      <p:ext uri="{BB962C8B-B14F-4D97-AF65-F5344CB8AC3E}">
        <p14:creationId xmlns:p14="http://schemas.microsoft.com/office/powerpoint/2010/main" val="29175351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3" y="2492896"/>
            <a:ext cx="2164183" cy="355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520" y="2572091"/>
            <a:ext cx="2736304" cy="3399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529420" y="367183"/>
            <a:ext cx="9133160" cy="1200329"/>
          </a:xfrm>
          <a:prstGeom prst="rect">
            <a:avLst/>
          </a:prstGeom>
        </p:spPr>
        <p:txBody>
          <a:bodyPr wrap="square">
            <a:spAutoFit/>
          </a:bodyPr>
          <a:lstStyle/>
          <a:p>
            <a:pPr algn="ctr"/>
            <a:r>
              <a:rPr lang="en-US" sz="2400" b="1" dirty="0"/>
              <a:t>These </a:t>
            </a:r>
            <a:r>
              <a:rPr lang="en-US" sz="2400" b="1" i="1" dirty="0">
                <a:solidFill>
                  <a:srgbClr val="FF0000"/>
                </a:solidFill>
              </a:rPr>
              <a:t>skewed </a:t>
            </a:r>
            <a:r>
              <a:rPr lang="en-US" sz="2400" b="1" i="1" dirty="0"/>
              <a:t>distributions are omnipresent in the recent scientific literature and particularly in </a:t>
            </a:r>
          </a:p>
          <a:p>
            <a:pPr algn="ctr"/>
            <a:r>
              <a:rPr lang="en-US" sz="2400" b="1" i="1" dirty="0">
                <a:solidFill>
                  <a:srgbClr val="FF0000"/>
                </a:solidFill>
              </a:rPr>
              <a:t>Digital economics</a:t>
            </a:r>
          </a:p>
        </p:txBody>
      </p:sp>
    </p:spTree>
    <p:extLst>
      <p:ext uri="{BB962C8B-B14F-4D97-AF65-F5344CB8AC3E}">
        <p14:creationId xmlns:p14="http://schemas.microsoft.com/office/powerpoint/2010/main" val="4043684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705035" y="641880"/>
            <a:ext cx="10515600" cy="1325563"/>
          </a:xfrm>
        </p:spPr>
        <p:txBody>
          <a:bodyPr/>
          <a:lstStyle/>
          <a:p>
            <a:pPr algn="ctr"/>
            <a:r>
              <a:rPr lang="fr-FR" b="1" dirty="0"/>
              <a:t>I. </a:t>
            </a:r>
            <a:r>
              <a:rPr lang="fr-FR" b="1" dirty="0" err="1"/>
              <a:t>Context</a:t>
            </a:r>
            <a:endParaRPr lang="fr-FR" b="1" dirty="0"/>
          </a:p>
        </p:txBody>
      </p:sp>
      <p:sp>
        <p:nvSpPr>
          <p:cNvPr id="3" name="ZoneTexte 2">
            <a:extLst>
              <a:ext uri="{FF2B5EF4-FFF2-40B4-BE49-F238E27FC236}">
                <a16:creationId xmlns:a16="http://schemas.microsoft.com/office/drawing/2014/main" id="{5434C069-FB60-4002-A891-576EAB7297DD}"/>
              </a:ext>
            </a:extLst>
          </p:cNvPr>
          <p:cNvSpPr txBox="1"/>
          <p:nvPr/>
        </p:nvSpPr>
        <p:spPr>
          <a:xfrm>
            <a:off x="894945" y="2402732"/>
            <a:ext cx="10402110" cy="3150606"/>
          </a:xfrm>
          <a:prstGeom prst="rect">
            <a:avLst/>
          </a:prstGeom>
          <a:noFill/>
        </p:spPr>
        <p:txBody>
          <a:bodyPr wrap="square" rtlCol="0">
            <a:spAutoFit/>
          </a:bodyPr>
          <a:lstStyle/>
          <a:p>
            <a:pPr algn="just">
              <a:lnSpc>
                <a:spcPct val="107000"/>
              </a:lnSpc>
              <a:spcAft>
                <a:spcPts val="800"/>
              </a:spcAft>
            </a:pPr>
            <a:r>
              <a:rPr lang="fr-FR" sz="1800" b="1" u="sng" dirty="0" err="1">
                <a:effectLst/>
                <a:latin typeface="Times New Roman" panose="02020603050405020304" pitchFamily="18" charset="0"/>
                <a:ea typeface="Times New Roman" panose="02020603050405020304" pitchFamily="18" charset="0"/>
                <a:cs typeface="Times New Roman" panose="02020603050405020304" pitchFamily="18" charset="0"/>
              </a:rPr>
              <a:t>Competition</a:t>
            </a:r>
            <a:r>
              <a:rPr lang="fr-FR" sz="1800" b="1" u="sng" dirty="0">
                <a:effectLst/>
                <a:latin typeface="Times New Roman" panose="02020603050405020304" pitchFamily="18" charset="0"/>
                <a:ea typeface="Times New Roman" panose="02020603050405020304" pitchFamily="18" charset="0"/>
                <a:cs typeface="Times New Roman" panose="02020603050405020304" pitchFamily="18" charset="0"/>
              </a:rPr>
              <a:t> in digital </a:t>
            </a:r>
            <a:r>
              <a:rPr lang="fr-FR" sz="1800" b="1" u="sng" dirty="0" err="1">
                <a:effectLst/>
                <a:latin typeface="Times New Roman" panose="02020603050405020304" pitchFamily="18" charset="0"/>
                <a:ea typeface="Times New Roman" panose="02020603050405020304" pitchFamily="18" charset="0"/>
                <a:cs typeface="Times New Roman" panose="02020603050405020304" pitchFamily="18" charset="0"/>
              </a:rPr>
              <a:t>markets</a:t>
            </a:r>
            <a:r>
              <a:rPr lang="fr-FR" sz="1800" b="1" u="sng"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fr-FR" sz="1800" b="1" u="sng" dirty="0" err="1">
                <a:effectLst/>
                <a:latin typeface="Times New Roman" panose="02020603050405020304" pitchFamily="18" charset="0"/>
                <a:ea typeface="Times New Roman" panose="02020603050405020304" pitchFamily="18" charset="0"/>
                <a:cs typeface="Times New Roman" panose="02020603050405020304" pitchFamily="18" charset="0"/>
              </a:rPr>
              <a:t>market</a:t>
            </a:r>
            <a:r>
              <a:rPr lang="fr-FR" sz="1800" b="1" u="sng" dirty="0">
                <a:effectLst/>
                <a:latin typeface="Times New Roman" panose="02020603050405020304" pitchFamily="18" charset="0"/>
                <a:ea typeface="Times New Roman" panose="02020603050405020304" pitchFamily="18" charset="0"/>
                <a:cs typeface="Times New Roman" panose="02020603050405020304" pitchFamily="18" charset="0"/>
              </a:rPr>
              <a:t> power :</a:t>
            </a:r>
            <a:endParaRPr lang="fr-FR" sz="18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 House Judiciary Committee.,(2020)., ‘Investigation of Competition in Digital Markets Majority Staff Report and Recommendations’ </a:t>
            </a:r>
            <a:r>
              <a:rPr lang="en-US" sz="18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https://judiciary.house.gov/uploadedfiles/competition_in_digital_markets.pdf?utm_campaign=4493-519</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(from : </a:t>
            </a:r>
            <a:r>
              <a:rPr lang="en-US" sz="18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https://judiciary.house.gov/issues/issue/?IssueID=14921</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b="1" u="sng"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800" b="1" u="sng" dirty="0" err="1">
                <a:effectLst/>
                <a:latin typeface="Times New Roman" panose="02020603050405020304" pitchFamily="18" charset="0"/>
                <a:ea typeface="Times New Roman" panose="02020603050405020304" pitchFamily="18" charset="0"/>
                <a:cs typeface="Times New Roman" panose="02020603050405020304" pitchFamily="18" charset="0"/>
              </a:rPr>
              <a:t>opolies</a:t>
            </a:r>
            <a:r>
              <a:rPr lang="en-US" sz="1800" b="1" u="sng"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fr-FR" sz="18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Maurice 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Stucke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‘Should We Be Concerned About Data-</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opolies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(2018) 2 GEO. L. TECH. REV. 275, 309, </a:t>
            </a:r>
            <a:r>
              <a:rPr lang="en-US" sz="18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https://georgetownlawtechreview.org/wp-content/uploads/2018/07/2.2-Stucke-pp-275-324.pdf</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Tree>
    <p:extLst>
      <p:ext uri="{BB962C8B-B14F-4D97-AF65-F5344CB8AC3E}">
        <p14:creationId xmlns:p14="http://schemas.microsoft.com/office/powerpoint/2010/main" val="3855337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5DF5E54-AFF1-441B-98C0-9F0ABC265376}"/>
              </a:ext>
            </a:extLst>
          </p:cNvPr>
          <p:cNvPicPr>
            <a:picLocks noChangeAspect="1"/>
          </p:cNvPicPr>
          <p:nvPr/>
        </p:nvPicPr>
        <p:blipFill>
          <a:blip r:embed="rId2"/>
          <a:stretch>
            <a:fillRect/>
          </a:stretch>
        </p:blipFill>
        <p:spPr>
          <a:xfrm>
            <a:off x="3009973" y="1767573"/>
            <a:ext cx="7229779" cy="4224665"/>
          </a:xfrm>
          <a:prstGeom prst="rect">
            <a:avLst/>
          </a:prstGeom>
        </p:spPr>
      </p:pic>
      <p:sp>
        <p:nvSpPr>
          <p:cNvPr id="6" name="Titre 1">
            <a:extLst>
              <a:ext uri="{FF2B5EF4-FFF2-40B4-BE49-F238E27FC236}">
                <a16:creationId xmlns:a16="http://schemas.microsoft.com/office/drawing/2014/main" id="{B734CF97-C2DD-428F-BED5-8BAAAB028D86}"/>
              </a:ext>
            </a:extLst>
          </p:cNvPr>
          <p:cNvSpPr>
            <a:spLocks noGrp="1"/>
          </p:cNvSpPr>
          <p:nvPr>
            <p:ph type="title"/>
          </p:nvPr>
        </p:nvSpPr>
        <p:spPr>
          <a:xfrm>
            <a:off x="838200" y="365125"/>
            <a:ext cx="10515600" cy="1325563"/>
          </a:xfrm>
        </p:spPr>
        <p:txBody>
          <a:bodyPr/>
          <a:lstStyle/>
          <a:p>
            <a:pPr algn="ctr"/>
            <a:r>
              <a:rPr lang="fr-FR" b="1" dirty="0" err="1"/>
              <a:t>Skewed</a:t>
            </a:r>
            <a:r>
              <a:rPr lang="fr-FR" b="1" dirty="0"/>
              <a:t> distributions</a:t>
            </a:r>
          </a:p>
        </p:txBody>
      </p:sp>
    </p:spTree>
    <p:extLst>
      <p:ext uri="{BB962C8B-B14F-4D97-AF65-F5344CB8AC3E}">
        <p14:creationId xmlns:p14="http://schemas.microsoft.com/office/powerpoint/2010/main" val="27395180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15C21FC-C9E5-474A-8445-BDE359692541}"/>
              </a:ext>
            </a:extLst>
          </p:cNvPr>
          <p:cNvPicPr>
            <a:picLocks noChangeAspect="1"/>
          </p:cNvPicPr>
          <p:nvPr/>
        </p:nvPicPr>
        <p:blipFill>
          <a:blip r:embed="rId2"/>
          <a:stretch>
            <a:fillRect/>
          </a:stretch>
        </p:blipFill>
        <p:spPr>
          <a:xfrm>
            <a:off x="2733168" y="2033283"/>
            <a:ext cx="6131803" cy="4542614"/>
          </a:xfrm>
          <a:prstGeom prst="rect">
            <a:avLst/>
          </a:prstGeom>
        </p:spPr>
      </p:pic>
      <p:sp>
        <p:nvSpPr>
          <p:cNvPr id="6" name="Titre 1">
            <a:extLst>
              <a:ext uri="{FF2B5EF4-FFF2-40B4-BE49-F238E27FC236}">
                <a16:creationId xmlns:a16="http://schemas.microsoft.com/office/drawing/2014/main" id="{41BAABCD-4CBD-46BF-AF7F-4C37D7730DFB}"/>
              </a:ext>
            </a:extLst>
          </p:cNvPr>
          <p:cNvSpPr txBox="1">
            <a:spLocks/>
          </p:cNvSpPr>
          <p:nvPr/>
        </p:nvSpPr>
        <p:spPr>
          <a:xfrm>
            <a:off x="838200" y="1705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a:t>Skewed distributions</a:t>
            </a:r>
            <a:endParaRPr lang="fr-FR" b="1" dirty="0"/>
          </a:p>
        </p:txBody>
      </p:sp>
      <p:sp>
        <p:nvSpPr>
          <p:cNvPr id="7" name="ZoneTexte 6">
            <a:extLst>
              <a:ext uri="{FF2B5EF4-FFF2-40B4-BE49-F238E27FC236}">
                <a16:creationId xmlns:a16="http://schemas.microsoft.com/office/drawing/2014/main" id="{7B802F33-2854-49FA-BAC9-B7549FD7D5A8}"/>
              </a:ext>
            </a:extLst>
          </p:cNvPr>
          <p:cNvSpPr txBox="1"/>
          <p:nvPr/>
        </p:nvSpPr>
        <p:spPr>
          <a:xfrm>
            <a:off x="1789890" y="1395377"/>
            <a:ext cx="9036996" cy="369332"/>
          </a:xfrm>
          <a:prstGeom prst="rect">
            <a:avLst/>
          </a:prstGeom>
          <a:noFill/>
        </p:spPr>
        <p:txBody>
          <a:bodyPr wrap="square" rtlCol="0">
            <a:spAutoFit/>
          </a:bodyPr>
          <a:lstStyle/>
          <a:p>
            <a:r>
              <a:rPr lang="fr-FR" dirty="0"/>
              <a:t>Link </a:t>
            </a:r>
            <a:r>
              <a:rPr lang="fr-FR" dirty="0" err="1"/>
              <a:t>between</a:t>
            </a:r>
            <a:r>
              <a:rPr lang="fr-FR" dirty="0"/>
              <a:t> GINI, HHI and </a:t>
            </a:r>
            <a:r>
              <a:rPr lang="fr-FR" dirty="0" err="1"/>
              <a:t>Zipf’s</a:t>
            </a:r>
            <a:r>
              <a:rPr lang="fr-FR" dirty="0"/>
              <a:t> </a:t>
            </a:r>
            <a:r>
              <a:rPr lang="fr-FR" dirty="0" err="1"/>
              <a:t>law</a:t>
            </a:r>
            <a:r>
              <a:rPr lang="fr-FR" dirty="0"/>
              <a:t> (or Power </a:t>
            </a:r>
            <a:r>
              <a:rPr lang="fr-FR" dirty="0" err="1"/>
              <a:t>law</a:t>
            </a:r>
            <a:r>
              <a:rPr lang="fr-FR" dirty="0"/>
              <a:t> or Pareto distribution) </a:t>
            </a:r>
            <a:r>
              <a:rPr lang="fr-FR" dirty="0" err="1"/>
              <a:t>parameters</a:t>
            </a:r>
            <a:endParaRPr lang="fr-FR" dirty="0"/>
          </a:p>
        </p:txBody>
      </p:sp>
    </p:spTree>
    <p:extLst>
      <p:ext uri="{BB962C8B-B14F-4D97-AF65-F5344CB8AC3E}">
        <p14:creationId xmlns:p14="http://schemas.microsoft.com/office/powerpoint/2010/main" val="3504442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3D08F7A-7752-45A8-82CD-73307C48A5B1}"/>
              </a:ext>
            </a:extLst>
          </p:cNvPr>
          <p:cNvSpPr txBox="1"/>
          <p:nvPr/>
        </p:nvSpPr>
        <p:spPr>
          <a:xfrm>
            <a:off x="1429966" y="2738495"/>
            <a:ext cx="9153728" cy="523220"/>
          </a:xfrm>
          <a:prstGeom prst="rect">
            <a:avLst/>
          </a:prstGeom>
          <a:noFill/>
        </p:spPr>
        <p:txBody>
          <a:bodyPr wrap="square">
            <a:spAutoFit/>
          </a:bodyPr>
          <a:lstStyle/>
          <a:p>
            <a:pPr algn="ctr"/>
            <a:r>
              <a:rPr lang="fr-FR" sz="2800" b="1" dirty="0" err="1"/>
              <a:t>Pólya</a:t>
            </a:r>
            <a:r>
              <a:rPr lang="fr-FR" sz="2800" b="1" dirty="0"/>
              <a:t> </a:t>
            </a:r>
            <a:r>
              <a:rPr lang="fr-FR" sz="2800" b="1" dirty="0" err="1"/>
              <a:t>urns</a:t>
            </a:r>
            <a:r>
              <a:rPr lang="fr-FR" sz="2800" b="1" dirty="0"/>
              <a:t> to </a:t>
            </a:r>
            <a:r>
              <a:rPr lang="fr-FR" sz="2800" b="1" dirty="0" err="1"/>
              <a:t>understand</a:t>
            </a:r>
            <a:r>
              <a:rPr lang="fr-FR" sz="2800" b="1" dirty="0"/>
              <a:t> concentration </a:t>
            </a:r>
            <a:r>
              <a:rPr lang="fr-FR" sz="2800" b="1" dirty="0" err="1"/>
              <a:t>dynamics</a:t>
            </a:r>
            <a:endParaRPr lang="fr-FR" sz="2800" b="1" dirty="0"/>
          </a:p>
        </p:txBody>
      </p:sp>
    </p:spTree>
    <p:extLst>
      <p:ext uri="{BB962C8B-B14F-4D97-AF65-F5344CB8AC3E}">
        <p14:creationId xmlns:p14="http://schemas.microsoft.com/office/powerpoint/2010/main" val="11088756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p:cNvSpPr txBox="1"/>
          <p:nvPr/>
        </p:nvSpPr>
        <p:spPr>
          <a:xfrm>
            <a:off x="3791744" y="714356"/>
            <a:ext cx="4824536" cy="369332"/>
          </a:xfrm>
          <a:prstGeom prst="rect">
            <a:avLst/>
          </a:prstGeom>
          <a:noFill/>
        </p:spPr>
        <p:txBody>
          <a:bodyPr wrap="square" rtlCol="0">
            <a:spAutoFit/>
          </a:bodyPr>
          <a:lstStyle/>
          <a:p>
            <a:pPr algn="ctr"/>
            <a:r>
              <a:rPr lang="en-US" b="1" dirty="0">
                <a:solidFill>
                  <a:srgbClr val="FF0000"/>
                </a:solidFill>
              </a:rPr>
              <a:t>W. Brian Arthur</a:t>
            </a:r>
          </a:p>
        </p:txBody>
      </p:sp>
      <p:sp>
        <p:nvSpPr>
          <p:cNvPr id="5" name="Rectangle 4"/>
          <p:cNvSpPr/>
          <p:nvPr/>
        </p:nvSpPr>
        <p:spPr>
          <a:xfrm>
            <a:off x="1919536" y="116633"/>
            <a:ext cx="8490556" cy="584775"/>
          </a:xfrm>
          <a:prstGeom prst="rect">
            <a:avLst/>
          </a:prstGeom>
        </p:spPr>
        <p:txBody>
          <a:bodyPr wrap="square">
            <a:spAutoFit/>
          </a:bodyPr>
          <a:lstStyle/>
          <a:p>
            <a:pPr algn="ctr"/>
            <a:r>
              <a:rPr lang="en-US" sz="3200" b="1" dirty="0"/>
              <a:t>Urn model and W. Brian Arthur</a:t>
            </a:r>
            <a:endParaRPr lang="en-US" sz="3200" dirty="0"/>
          </a:p>
        </p:txBody>
      </p:sp>
      <p:sp>
        <p:nvSpPr>
          <p:cNvPr id="3" name="Rectangle 2"/>
          <p:cNvSpPr/>
          <p:nvPr/>
        </p:nvSpPr>
        <p:spPr>
          <a:xfrm>
            <a:off x="1703512" y="1205851"/>
            <a:ext cx="5760640" cy="5355312"/>
          </a:xfrm>
          <a:prstGeom prst="rect">
            <a:avLst/>
          </a:prstGeom>
        </p:spPr>
        <p:txBody>
          <a:bodyPr wrap="square">
            <a:spAutoFit/>
          </a:bodyPr>
          <a:lstStyle/>
          <a:p>
            <a:pPr algn="just"/>
            <a:r>
              <a:rPr lang="en-US" dirty="0"/>
              <a:t>“</a:t>
            </a:r>
            <a:r>
              <a:rPr lang="en-US" b="1" dirty="0">
                <a:solidFill>
                  <a:srgbClr val="FF0000"/>
                </a:solidFill>
              </a:rPr>
              <a:t>W. Brian Arthur </a:t>
            </a:r>
            <a:r>
              <a:rPr lang="en-US" dirty="0"/>
              <a:t>is a leading </a:t>
            </a:r>
            <a:r>
              <a:rPr lang="en-US" i="1" dirty="0"/>
              <a:t>economist</a:t>
            </a:r>
            <a:r>
              <a:rPr lang="en-US" dirty="0"/>
              <a:t> and </a:t>
            </a:r>
            <a:r>
              <a:rPr lang="en-US" b="1" i="1" dirty="0">
                <a:solidFill>
                  <a:srgbClr val="FF0000"/>
                </a:solidFill>
              </a:rPr>
              <a:t>complexity</a:t>
            </a:r>
            <a:r>
              <a:rPr lang="en-US" dirty="0"/>
              <a:t> thinker. He is best known for his pioneering work on </a:t>
            </a:r>
            <a:r>
              <a:rPr lang="en-US" b="1" i="1" dirty="0">
                <a:solidFill>
                  <a:srgbClr val="FF0000"/>
                </a:solidFill>
              </a:rPr>
              <a:t>positive feedbacks </a:t>
            </a:r>
            <a:r>
              <a:rPr lang="en-US" dirty="0"/>
              <a:t>or </a:t>
            </a:r>
            <a:r>
              <a:rPr lang="en-US" b="1" i="1" dirty="0">
                <a:solidFill>
                  <a:srgbClr val="FF0000"/>
                </a:solidFill>
              </a:rPr>
              <a:t>increasing returns </a:t>
            </a:r>
            <a:r>
              <a:rPr lang="en-US" dirty="0"/>
              <a:t>in the economy—what </a:t>
            </a:r>
            <a:r>
              <a:rPr lang="en-US" i="1" dirty="0"/>
              <a:t>happens when products that gain market share find it easier to gain further market share—</a:t>
            </a:r>
            <a:r>
              <a:rPr lang="en-US" dirty="0"/>
              <a:t>and their role in </a:t>
            </a:r>
            <a:r>
              <a:rPr lang="en-US" b="1" i="1" dirty="0">
                <a:solidFill>
                  <a:srgbClr val="FF0000"/>
                </a:solidFill>
              </a:rPr>
              <a:t>locking</a:t>
            </a:r>
            <a:r>
              <a:rPr lang="en-US" dirty="0">
                <a:solidFill>
                  <a:srgbClr val="FF0000"/>
                </a:solidFill>
              </a:rPr>
              <a:t> </a:t>
            </a:r>
            <a:r>
              <a:rPr lang="en-US" dirty="0"/>
              <a:t>markets in to the domination of a single player.</a:t>
            </a:r>
          </a:p>
          <a:p>
            <a:pPr algn="just"/>
            <a:endParaRPr lang="en-US" dirty="0"/>
          </a:p>
          <a:p>
            <a:pPr algn="just"/>
            <a:r>
              <a:rPr lang="en-US" dirty="0"/>
              <a:t>Arthur is also one of the pioneers of the science of </a:t>
            </a:r>
            <a:r>
              <a:rPr lang="en-US" b="1" i="1" dirty="0">
                <a:solidFill>
                  <a:srgbClr val="FF0000"/>
                </a:solidFill>
              </a:rPr>
              <a:t>complexity—the science of how patterns and structures self-organize</a:t>
            </a:r>
            <a:r>
              <a:rPr lang="en-US" dirty="0"/>
              <a:t>. He is a member of the Founders Society of the </a:t>
            </a:r>
            <a:r>
              <a:rPr lang="en-US" b="1" i="1" dirty="0">
                <a:solidFill>
                  <a:srgbClr val="FF0000"/>
                </a:solidFill>
              </a:rPr>
              <a:t>Santa Fe Institute </a:t>
            </a:r>
            <a:r>
              <a:rPr lang="en-US" dirty="0"/>
              <a:t>and in 1988 ran its first research program. He has served on SFI's Science Board for 18 years and its Board of Trustees for 10 years. He is currently External Professor at SFI.</a:t>
            </a:r>
          </a:p>
          <a:p>
            <a:pPr algn="just"/>
            <a:endParaRPr lang="en-US" dirty="0"/>
          </a:p>
          <a:p>
            <a:pPr algn="just"/>
            <a:r>
              <a:rPr lang="en-US" dirty="0"/>
              <a:t>Arthur held the Morrison Chair of Economics and Population Studies at </a:t>
            </a:r>
            <a:r>
              <a:rPr lang="en-US" b="1" i="1" dirty="0">
                <a:solidFill>
                  <a:srgbClr val="FF0000"/>
                </a:solidFill>
              </a:rPr>
              <a:t>Stanford</a:t>
            </a:r>
            <a:r>
              <a:rPr lang="en-US" dirty="0"/>
              <a:t> from 1983 to 1996. He holds degrees in operations research, economics, mathematics, and electrical engineering”.</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876" y="1225015"/>
            <a:ext cx="2444608" cy="498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959799" y="6307988"/>
            <a:ext cx="2538452" cy="276999"/>
          </a:xfrm>
          <a:prstGeom prst="rect">
            <a:avLst/>
          </a:prstGeom>
        </p:spPr>
        <p:txBody>
          <a:bodyPr wrap="none">
            <a:spAutoFit/>
          </a:bodyPr>
          <a:lstStyle/>
          <a:p>
            <a:r>
              <a:rPr lang="en-US" sz="1200" dirty="0"/>
              <a:t>http://tuvalu.santafe.edu/~wbarthur/</a:t>
            </a:r>
          </a:p>
        </p:txBody>
      </p:sp>
    </p:spTree>
    <p:extLst>
      <p:ext uri="{BB962C8B-B14F-4D97-AF65-F5344CB8AC3E}">
        <p14:creationId xmlns:p14="http://schemas.microsoft.com/office/powerpoint/2010/main" val="16715519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63552" y="3613583"/>
            <a:ext cx="8064896" cy="1754326"/>
          </a:xfrm>
          <a:prstGeom prst="rect">
            <a:avLst/>
          </a:prstGeom>
        </p:spPr>
        <p:txBody>
          <a:bodyPr wrap="square">
            <a:spAutoFit/>
          </a:bodyPr>
          <a:lstStyle/>
          <a:p>
            <a:pPr algn="ctr"/>
            <a:endParaRPr lang="en-US" dirty="0"/>
          </a:p>
          <a:p>
            <a:pPr algn="just"/>
            <a:r>
              <a:rPr lang="en-US" dirty="0"/>
              <a:t>Arthur’s model (1989) of </a:t>
            </a:r>
            <a:r>
              <a:rPr lang="en-US" b="1" i="1" dirty="0"/>
              <a:t>competition between two products describes the spread of technologies through a population</a:t>
            </a:r>
            <a:r>
              <a:rPr lang="en-US" dirty="0"/>
              <a:t>, and shows that, when there are </a:t>
            </a:r>
            <a:r>
              <a:rPr lang="en-US" b="1" i="1" dirty="0"/>
              <a:t>increasing returns to adoption</a:t>
            </a:r>
            <a:r>
              <a:rPr lang="en-US" dirty="0"/>
              <a:t>, "[...] the more [technologies] are adopted, the more experience is gained with them, and the more they are im- proved." (Arthur, 1989, p. 116).</a:t>
            </a:r>
          </a:p>
          <a:p>
            <a:pPr algn="ctr"/>
            <a:endParaRPr lang="fr-FR" dirty="0"/>
          </a:p>
        </p:txBody>
      </p:sp>
      <p:sp>
        <p:nvSpPr>
          <p:cNvPr id="6" name="Rectangle 5">
            <a:extLst>
              <a:ext uri="{FF2B5EF4-FFF2-40B4-BE49-F238E27FC236}">
                <a16:creationId xmlns:a16="http://schemas.microsoft.com/office/drawing/2014/main" id="{6C2F8C24-CB48-44FE-8DC5-7AA540AEF87E}"/>
              </a:ext>
            </a:extLst>
          </p:cNvPr>
          <p:cNvSpPr/>
          <p:nvPr/>
        </p:nvSpPr>
        <p:spPr>
          <a:xfrm>
            <a:off x="1919536" y="116633"/>
            <a:ext cx="8490556" cy="584775"/>
          </a:xfrm>
          <a:prstGeom prst="rect">
            <a:avLst/>
          </a:prstGeom>
        </p:spPr>
        <p:txBody>
          <a:bodyPr wrap="square">
            <a:spAutoFit/>
          </a:bodyPr>
          <a:lstStyle/>
          <a:p>
            <a:pPr algn="ctr"/>
            <a:r>
              <a:rPr lang="en-US" sz="3200" b="1" dirty="0"/>
              <a:t>Urn model and W. Brian Arthur</a:t>
            </a:r>
            <a:endParaRPr lang="en-US" sz="3200" dirty="0"/>
          </a:p>
        </p:txBody>
      </p:sp>
      <p:pic>
        <p:nvPicPr>
          <p:cNvPr id="4" name="Image 3">
            <a:extLst>
              <a:ext uri="{FF2B5EF4-FFF2-40B4-BE49-F238E27FC236}">
                <a16:creationId xmlns:a16="http://schemas.microsoft.com/office/drawing/2014/main" id="{23CF3A80-BDFD-44EB-A3BA-9062494AD57B}"/>
              </a:ext>
            </a:extLst>
          </p:cNvPr>
          <p:cNvPicPr>
            <a:picLocks noChangeAspect="1"/>
          </p:cNvPicPr>
          <p:nvPr/>
        </p:nvPicPr>
        <p:blipFill>
          <a:blip r:embed="rId3"/>
          <a:stretch>
            <a:fillRect/>
          </a:stretch>
        </p:blipFill>
        <p:spPr>
          <a:xfrm>
            <a:off x="2482704" y="1358317"/>
            <a:ext cx="7058642" cy="2368550"/>
          </a:xfrm>
          <a:prstGeom prst="rect">
            <a:avLst/>
          </a:prstGeom>
        </p:spPr>
      </p:pic>
    </p:spTree>
    <p:extLst>
      <p:ext uri="{BB962C8B-B14F-4D97-AF65-F5344CB8AC3E}">
        <p14:creationId xmlns:p14="http://schemas.microsoft.com/office/powerpoint/2010/main" val="30879422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p:cNvSpPr txBox="1"/>
          <p:nvPr/>
        </p:nvSpPr>
        <p:spPr>
          <a:xfrm>
            <a:off x="3791744" y="714356"/>
            <a:ext cx="4824536" cy="369332"/>
          </a:xfrm>
          <a:prstGeom prst="rect">
            <a:avLst/>
          </a:prstGeom>
          <a:noFill/>
        </p:spPr>
        <p:txBody>
          <a:bodyPr wrap="square" rtlCol="0">
            <a:spAutoFit/>
          </a:bodyPr>
          <a:lstStyle/>
          <a:p>
            <a:pPr algn="ctr"/>
            <a:r>
              <a:rPr lang="en-US" b="1" dirty="0">
                <a:solidFill>
                  <a:srgbClr val="FF0000"/>
                </a:solidFill>
              </a:rPr>
              <a:t>George </a:t>
            </a:r>
            <a:r>
              <a:rPr lang="en-US" b="1" dirty="0" err="1">
                <a:solidFill>
                  <a:srgbClr val="FF0000"/>
                </a:solidFill>
              </a:rPr>
              <a:t>Pólya</a:t>
            </a:r>
            <a:endParaRPr lang="en-US" b="1" dirty="0">
              <a:solidFill>
                <a:srgbClr val="FF0000"/>
              </a:solidFill>
            </a:endParaRPr>
          </a:p>
        </p:txBody>
      </p:sp>
      <p:sp>
        <p:nvSpPr>
          <p:cNvPr id="2" name="Rectangle 1"/>
          <p:cNvSpPr/>
          <p:nvPr/>
        </p:nvSpPr>
        <p:spPr>
          <a:xfrm>
            <a:off x="1991544" y="1700809"/>
            <a:ext cx="8064896" cy="3477875"/>
          </a:xfrm>
          <a:prstGeom prst="rect">
            <a:avLst/>
          </a:prstGeom>
        </p:spPr>
        <p:txBody>
          <a:bodyPr wrap="square">
            <a:spAutoFit/>
          </a:bodyPr>
          <a:lstStyle/>
          <a:p>
            <a:pPr algn="ctr"/>
            <a:r>
              <a:rPr lang="en-US" sz="2000" dirty="0"/>
              <a:t>The </a:t>
            </a:r>
            <a:r>
              <a:rPr lang="en-US" sz="2000" b="1" dirty="0"/>
              <a:t>Arthur's</a:t>
            </a:r>
            <a:r>
              <a:rPr lang="en-US" sz="2000" dirty="0"/>
              <a:t> model (1989) is a generalized </a:t>
            </a:r>
            <a:r>
              <a:rPr lang="en-US" sz="2000" b="1" dirty="0" err="1"/>
              <a:t>Pólya-Eggenberger</a:t>
            </a:r>
            <a:r>
              <a:rPr lang="en-US" sz="2000" b="1" dirty="0"/>
              <a:t> urn model </a:t>
            </a:r>
            <a:r>
              <a:rPr lang="en-US" sz="2000" dirty="0"/>
              <a:t>(1923)</a:t>
            </a:r>
          </a:p>
          <a:p>
            <a:pPr algn="ctr"/>
            <a:endParaRPr lang="fr-FR" sz="2000" dirty="0"/>
          </a:p>
          <a:p>
            <a:pPr algn="ctr"/>
            <a:r>
              <a:rPr lang="en-US" sz="2000" dirty="0"/>
              <a:t>George </a:t>
            </a:r>
            <a:r>
              <a:rPr lang="en-US" sz="2000" dirty="0" err="1"/>
              <a:t>Pólya</a:t>
            </a:r>
            <a:r>
              <a:rPr lang="en-US" sz="2000" dirty="0"/>
              <a:t> (1887 - 1985) was a Hungarian mathematician (and physicists) who immigrated to the United States in 1940 (</a:t>
            </a:r>
            <a:r>
              <a:rPr lang="en-US" sz="2000" b="1" dirty="0" err="1"/>
              <a:t>Standford</a:t>
            </a:r>
            <a:r>
              <a:rPr lang="en-US" sz="2000" dirty="0"/>
              <a:t> University, Palo Alto California)</a:t>
            </a:r>
          </a:p>
          <a:p>
            <a:pPr algn="ctr"/>
            <a:endParaRPr lang="fr-FR" sz="2000" dirty="0"/>
          </a:p>
          <a:p>
            <a:pPr algn="ctr"/>
            <a:r>
              <a:rPr lang="en-US" sz="2000" dirty="0"/>
              <a:t>In 1945 he published a famous book "How To Solve it" identifying four principles of problem solving</a:t>
            </a:r>
          </a:p>
          <a:p>
            <a:pPr algn="ctr"/>
            <a:endParaRPr lang="fr-FR" sz="2000" dirty="0"/>
          </a:p>
          <a:p>
            <a:pPr algn="ctr"/>
            <a:r>
              <a:rPr lang="fr-FR" sz="2000" b="1" dirty="0">
                <a:solidFill>
                  <a:srgbClr val="FF0000"/>
                </a:solidFill>
              </a:rPr>
              <a:t>But George </a:t>
            </a:r>
            <a:r>
              <a:rPr lang="en-US" sz="2000" b="1" dirty="0" err="1">
                <a:solidFill>
                  <a:srgbClr val="FF0000"/>
                </a:solidFill>
              </a:rPr>
              <a:t>Pólya</a:t>
            </a:r>
            <a:r>
              <a:rPr lang="en-US" sz="2000" b="1" dirty="0">
                <a:solidFill>
                  <a:srgbClr val="FF0000"/>
                </a:solidFill>
              </a:rPr>
              <a:t> is also known for the </a:t>
            </a:r>
            <a:r>
              <a:rPr lang="en-US" sz="2000" b="1" dirty="0" err="1">
                <a:solidFill>
                  <a:srgbClr val="FF0000"/>
                </a:solidFill>
              </a:rPr>
              <a:t>Pólya’s</a:t>
            </a:r>
            <a:r>
              <a:rPr lang="en-US" sz="2000" b="1" dirty="0">
                <a:solidFill>
                  <a:srgbClr val="FF0000"/>
                </a:solidFill>
              </a:rPr>
              <a:t> urn model</a:t>
            </a:r>
            <a:r>
              <a:rPr lang="fr-FR" sz="2000" b="1" dirty="0">
                <a:solidFill>
                  <a:srgbClr val="FF0000"/>
                </a:solidFill>
              </a:rPr>
              <a:t> </a:t>
            </a:r>
            <a:endParaRPr lang="en-US" sz="2000" b="1" dirty="0">
              <a:solidFill>
                <a:srgbClr val="FF0000"/>
              </a:solidFill>
            </a:endParaRPr>
          </a:p>
        </p:txBody>
      </p:sp>
      <p:sp>
        <p:nvSpPr>
          <p:cNvPr id="6" name="Rectangle 5">
            <a:extLst>
              <a:ext uri="{FF2B5EF4-FFF2-40B4-BE49-F238E27FC236}">
                <a16:creationId xmlns:a16="http://schemas.microsoft.com/office/drawing/2014/main" id="{DCA22AA1-5A76-48F6-A814-684350465FE9}"/>
              </a:ext>
            </a:extLst>
          </p:cNvPr>
          <p:cNvSpPr/>
          <p:nvPr/>
        </p:nvSpPr>
        <p:spPr>
          <a:xfrm>
            <a:off x="1919536" y="116633"/>
            <a:ext cx="8490556" cy="584775"/>
          </a:xfrm>
          <a:prstGeom prst="rect">
            <a:avLst/>
          </a:prstGeom>
        </p:spPr>
        <p:txBody>
          <a:bodyPr wrap="square">
            <a:spAutoFit/>
          </a:bodyPr>
          <a:lstStyle/>
          <a:p>
            <a:pPr algn="ctr"/>
            <a:r>
              <a:rPr lang="en-US" sz="3200" b="1" dirty="0"/>
              <a:t>Urn model and W. Brian Arthur</a:t>
            </a:r>
            <a:endParaRPr lang="en-US" sz="3200" dirty="0"/>
          </a:p>
        </p:txBody>
      </p:sp>
    </p:spTree>
    <p:extLst>
      <p:ext uri="{BB962C8B-B14F-4D97-AF65-F5344CB8AC3E}">
        <p14:creationId xmlns:p14="http://schemas.microsoft.com/office/powerpoint/2010/main" val="41843690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p:cNvSpPr txBox="1"/>
          <p:nvPr/>
        </p:nvSpPr>
        <p:spPr>
          <a:xfrm>
            <a:off x="3791744" y="714357"/>
            <a:ext cx="4824536" cy="646331"/>
          </a:xfrm>
          <a:prstGeom prst="rect">
            <a:avLst/>
          </a:prstGeom>
          <a:noFill/>
        </p:spPr>
        <p:txBody>
          <a:bodyPr wrap="square" rtlCol="0">
            <a:spAutoFit/>
          </a:bodyPr>
          <a:lstStyle/>
          <a:p>
            <a:pPr algn="ctr"/>
            <a:r>
              <a:rPr lang="en-US" b="1" dirty="0" err="1">
                <a:solidFill>
                  <a:srgbClr val="FF0000"/>
                </a:solidFill>
              </a:rPr>
              <a:t>Pólya’s</a:t>
            </a:r>
            <a:r>
              <a:rPr lang="en-US" b="1" dirty="0">
                <a:solidFill>
                  <a:srgbClr val="FF0000"/>
                </a:solidFill>
              </a:rPr>
              <a:t> urn model</a:t>
            </a:r>
            <a:r>
              <a:rPr lang="fr-FR" b="1" dirty="0">
                <a:solidFill>
                  <a:srgbClr val="FF0000"/>
                </a:solidFill>
              </a:rPr>
              <a:t> </a:t>
            </a:r>
            <a:endParaRPr lang="en-US" b="1" dirty="0">
              <a:solidFill>
                <a:srgbClr val="FF0000"/>
              </a:solidFill>
            </a:endParaRPr>
          </a:p>
          <a:p>
            <a:pPr algn="ctr"/>
            <a:endParaRPr lang="en-US" b="1" dirty="0">
              <a:solidFill>
                <a:srgbClr val="FF0000"/>
              </a:solidFill>
            </a:endParaRPr>
          </a:p>
        </p:txBody>
      </p:sp>
      <p:sp>
        <p:nvSpPr>
          <p:cNvPr id="5" name="Rectangle 4"/>
          <p:cNvSpPr/>
          <p:nvPr/>
        </p:nvSpPr>
        <p:spPr>
          <a:xfrm>
            <a:off x="1919536" y="116633"/>
            <a:ext cx="8490556" cy="584775"/>
          </a:xfrm>
          <a:prstGeom prst="rect">
            <a:avLst/>
          </a:prstGeom>
        </p:spPr>
        <p:txBody>
          <a:bodyPr wrap="square">
            <a:spAutoFit/>
          </a:bodyPr>
          <a:lstStyle/>
          <a:p>
            <a:pPr algn="ctr"/>
            <a:r>
              <a:rPr lang="en-US" sz="3200" b="1" dirty="0"/>
              <a:t>Information Cascade</a:t>
            </a:r>
            <a:endParaRPr lang="en-US" sz="3200"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06" y="1628800"/>
            <a:ext cx="2952328" cy="4411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27169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p:cNvSpPr txBox="1"/>
          <p:nvPr/>
        </p:nvSpPr>
        <p:spPr>
          <a:xfrm>
            <a:off x="1362269" y="266488"/>
            <a:ext cx="9601200" cy="1077218"/>
          </a:xfrm>
          <a:prstGeom prst="rect">
            <a:avLst/>
          </a:prstGeom>
          <a:noFill/>
        </p:spPr>
        <p:txBody>
          <a:bodyPr wrap="square" rtlCol="0">
            <a:spAutoFit/>
          </a:bodyPr>
          <a:lstStyle/>
          <a:p>
            <a:pPr algn="ctr"/>
            <a:r>
              <a:rPr lang="en-US" sz="3200" b="1" dirty="0" err="1"/>
              <a:t>Pólya’s</a:t>
            </a:r>
            <a:r>
              <a:rPr lang="en-US" sz="3200" b="1" dirty="0"/>
              <a:t> urn model and market shares</a:t>
            </a:r>
            <a:r>
              <a:rPr lang="fr-FR" sz="3200" b="1" dirty="0"/>
              <a:t> </a:t>
            </a:r>
            <a:endParaRPr lang="en-US" sz="3200" b="1" dirty="0"/>
          </a:p>
          <a:p>
            <a:pPr algn="ctr"/>
            <a:endParaRPr lang="en-US" sz="3200" b="1"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704975"/>
            <a:ext cx="723900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98377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1556792"/>
            <a:ext cx="6527800" cy="433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a:extLst>
              <a:ext uri="{FF2B5EF4-FFF2-40B4-BE49-F238E27FC236}">
                <a16:creationId xmlns:a16="http://schemas.microsoft.com/office/drawing/2014/main" id="{AE6BBBDA-39F2-4710-8544-73B9DF7AE35E}"/>
              </a:ext>
            </a:extLst>
          </p:cNvPr>
          <p:cNvSpPr txBox="1"/>
          <p:nvPr/>
        </p:nvSpPr>
        <p:spPr>
          <a:xfrm>
            <a:off x="1362269" y="266488"/>
            <a:ext cx="9601200" cy="1077218"/>
          </a:xfrm>
          <a:prstGeom prst="rect">
            <a:avLst/>
          </a:prstGeom>
          <a:noFill/>
        </p:spPr>
        <p:txBody>
          <a:bodyPr wrap="square" rtlCol="0">
            <a:spAutoFit/>
          </a:bodyPr>
          <a:lstStyle/>
          <a:p>
            <a:pPr algn="ctr"/>
            <a:r>
              <a:rPr lang="en-US" sz="3200" b="1" dirty="0" err="1"/>
              <a:t>Pólya’s</a:t>
            </a:r>
            <a:r>
              <a:rPr lang="en-US" sz="3200" b="1" dirty="0"/>
              <a:t> urn model and market shares</a:t>
            </a:r>
            <a:r>
              <a:rPr lang="fr-FR" sz="3200" b="1" dirty="0"/>
              <a:t> </a:t>
            </a:r>
            <a:endParaRPr lang="en-US" sz="3200" b="1" dirty="0"/>
          </a:p>
          <a:p>
            <a:pPr algn="ctr"/>
            <a:endParaRPr lang="en-US" sz="3200" b="1" dirty="0"/>
          </a:p>
        </p:txBody>
      </p:sp>
    </p:spTree>
    <p:extLst>
      <p:ext uri="{BB962C8B-B14F-4D97-AF65-F5344CB8AC3E}">
        <p14:creationId xmlns:p14="http://schemas.microsoft.com/office/powerpoint/2010/main" val="6687529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671" y="1628982"/>
            <a:ext cx="8682287" cy="374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a:extLst>
              <a:ext uri="{FF2B5EF4-FFF2-40B4-BE49-F238E27FC236}">
                <a16:creationId xmlns:a16="http://schemas.microsoft.com/office/drawing/2014/main" id="{F94C1F2E-B1D4-4FBA-B21F-11BF9CD9782B}"/>
              </a:ext>
            </a:extLst>
          </p:cNvPr>
          <p:cNvSpPr txBox="1"/>
          <p:nvPr/>
        </p:nvSpPr>
        <p:spPr>
          <a:xfrm>
            <a:off x="1362269" y="266488"/>
            <a:ext cx="9601200" cy="1077218"/>
          </a:xfrm>
          <a:prstGeom prst="rect">
            <a:avLst/>
          </a:prstGeom>
          <a:noFill/>
        </p:spPr>
        <p:txBody>
          <a:bodyPr wrap="square" rtlCol="0">
            <a:spAutoFit/>
          </a:bodyPr>
          <a:lstStyle/>
          <a:p>
            <a:pPr algn="ctr"/>
            <a:r>
              <a:rPr lang="en-US" sz="3200" b="1" dirty="0" err="1"/>
              <a:t>Pólya’s</a:t>
            </a:r>
            <a:r>
              <a:rPr lang="en-US" sz="3200" b="1" dirty="0"/>
              <a:t> urn model and market shares</a:t>
            </a:r>
            <a:r>
              <a:rPr lang="fr-FR" sz="3200" b="1" dirty="0"/>
              <a:t> </a:t>
            </a:r>
            <a:endParaRPr lang="en-US" sz="3200" b="1" dirty="0"/>
          </a:p>
          <a:p>
            <a:pPr algn="ctr"/>
            <a:endParaRPr lang="en-US" sz="3200" b="1" dirty="0"/>
          </a:p>
        </p:txBody>
      </p:sp>
    </p:spTree>
    <p:extLst>
      <p:ext uri="{BB962C8B-B14F-4D97-AF65-F5344CB8AC3E}">
        <p14:creationId xmlns:p14="http://schemas.microsoft.com/office/powerpoint/2010/main" val="1520945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705035" y="227522"/>
            <a:ext cx="10515600" cy="1325563"/>
          </a:xfrm>
        </p:spPr>
        <p:txBody>
          <a:bodyPr>
            <a:normAutofit/>
          </a:bodyPr>
          <a:lstStyle/>
          <a:p>
            <a:pPr algn="ctr"/>
            <a:r>
              <a:rPr lang="fr-FR" b="1" dirty="0"/>
              <a:t>I. </a:t>
            </a:r>
            <a:r>
              <a:rPr lang="fr-FR" b="1" dirty="0" err="1"/>
              <a:t>Context</a:t>
            </a:r>
            <a:br>
              <a:rPr lang="fr-FR" b="1" dirty="0"/>
            </a:b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Competition</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in digital </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markets</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market</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power</a:t>
            </a:r>
            <a:endParaRPr lang="fr-FR" i="1" dirty="0"/>
          </a:p>
        </p:txBody>
      </p:sp>
      <p:pic>
        <p:nvPicPr>
          <p:cNvPr id="4" name="Image 3">
            <a:extLst>
              <a:ext uri="{FF2B5EF4-FFF2-40B4-BE49-F238E27FC236}">
                <a16:creationId xmlns:a16="http://schemas.microsoft.com/office/drawing/2014/main" id="{481A7D88-C2AC-4C2E-A73C-5CB4718F9D36}"/>
              </a:ext>
            </a:extLst>
          </p:cNvPr>
          <p:cNvPicPr>
            <a:picLocks noChangeAspect="1"/>
          </p:cNvPicPr>
          <p:nvPr/>
        </p:nvPicPr>
        <p:blipFill>
          <a:blip r:embed="rId2"/>
          <a:stretch>
            <a:fillRect/>
          </a:stretch>
        </p:blipFill>
        <p:spPr>
          <a:xfrm>
            <a:off x="1568542" y="1553085"/>
            <a:ext cx="3276685" cy="4980562"/>
          </a:xfrm>
          <a:prstGeom prst="rect">
            <a:avLst/>
          </a:prstGeom>
        </p:spPr>
      </p:pic>
      <p:sp>
        <p:nvSpPr>
          <p:cNvPr id="9" name="ZoneTexte 8">
            <a:extLst>
              <a:ext uri="{FF2B5EF4-FFF2-40B4-BE49-F238E27FC236}">
                <a16:creationId xmlns:a16="http://schemas.microsoft.com/office/drawing/2014/main" id="{5193C195-B6D4-481D-885C-0FC2909786CF}"/>
              </a:ext>
            </a:extLst>
          </p:cNvPr>
          <p:cNvSpPr txBox="1"/>
          <p:nvPr/>
        </p:nvSpPr>
        <p:spPr>
          <a:xfrm>
            <a:off x="5372099" y="2036271"/>
            <a:ext cx="6094378" cy="2585323"/>
          </a:xfrm>
          <a:prstGeom prst="rect">
            <a:avLst/>
          </a:prstGeom>
          <a:noFill/>
        </p:spPr>
        <p:txBody>
          <a:bodyPr wrap="square">
            <a:spAutoFit/>
          </a:bodyPr>
          <a:lstStyle/>
          <a:p>
            <a:r>
              <a:rPr lang="en-US" dirty="0"/>
              <a:t>(1) document competition problems in digital markets (specifically with Amazon, Apple, Facebook, Google) </a:t>
            </a:r>
          </a:p>
          <a:p>
            <a:endParaRPr lang="en-US" dirty="0"/>
          </a:p>
          <a:p>
            <a:r>
              <a:rPr lang="en-US" dirty="0"/>
              <a:t>(2) examine whether dominant firms are engaging in anticompetitive conduct</a:t>
            </a:r>
          </a:p>
          <a:p>
            <a:endParaRPr lang="en-US" dirty="0"/>
          </a:p>
          <a:p>
            <a:r>
              <a:rPr lang="en-US" dirty="0"/>
              <a:t>(3) assess whether existing antitrust laws, competition policies, and current enforcement levels are adequate to address these issues.</a:t>
            </a:r>
            <a:endParaRPr lang="fr-FR" dirty="0"/>
          </a:p>
        </p:txBody>
      </p:sp>
    </p:spTree>
    <p:extLst>
      <p:ext uri="{BB962C8B-B14F-4D97-AF65-F5344CB8AC3E}">
        <p14:creationId xmlns:p14="http://schemas.microsoft.com/office/powerpoint/2010/main" val="1034696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539" y="2443164"/>
            <a:ext cx="35909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116337" y="1628800"/>
            <a:ext cx="4185633" cy="369332"/>
          </a:xfrm>
          <a:prstGeom prst="rect">
            <a:avLst/>
          </a:prstGeom>
        </p:spPr>
        <p:txBody>
          <a:bodyPr wrap="none">
            <a:spAutoFit/>
          </a:bodyPr>
          <a:lstStyle/>
          <a:p>
            <a:r>
              <a:rPr lang="en-US" b="1" dirty="0"/>
              <a:t>‘Simplified’ </a:t>
            </a:r>
            <a:r>
              <a:rPr lang="en-US" b="1" dirty="0" err="1"/>
              <a:t>Pólya-Eggenberger</a:t>
            </a:r>
            <a:r>
              <a:rPr lang="en-US" b="1" dirty="0"/>
              <a:t> urn model </a:t>
            </a:r>
          </a:p>
        </p:txBody>
      </p:sp>
      <p:sp>
        <p:nvSpPr>
          <p:cNvPr id="3" name="Rectangle 2"/>
          <p:cNvSpPr/>
          <p:nvPr/>
        </p:nvSpPr>
        <p:spPr>
          <a:xfrm>
            <a:off x="1919536" y="4797152"/>
            <a:ext cx="8490556" cy="369332"/>
          </a:xfrm>
          <a:prstGeom prst="rect">
            <a:avLst/>
          </a:prstGeom>
        </p:spPr>
        <p:txBody>
          <a:bodyPr wrap="square">
            <a:spAutoFit/>
          </a:bodyPr>
          <a:lstStyle/>
          <a:p>
            <a:pPr algn="ctr"/>
            <a:r>
              <a:rPr lang="en-US" dirty="0"/>
              <a:t>(</a:t>
            </a:r>
            <a:r>
              <a:rPr lang="en-US" dirty="0" err="1"/>
              <a:t>Eggenberger</a:t>
            </a:r>
            <a:r>
              <a:rPr lang="en-US" dirty="0"/>
              <a:t> &amp; </a:t>
            </a:r>
            <a:r>
              <a:rPr lang="en-US" dirty="0" err="1"/>
              <a:t>Pólya</a:t>
            </a:r>
            <a:r>
              <a:rPr lang="en-US" dirty="0"/>
              <a:t>, 1923; </a:t>
            </a:r>
            <a:r>
              <a:rPr lang="en-US" dirty="0" err="1"/>
              <a:t>Pólya</a:t>
            </a:r>
            <a:r>
              <a:rPr lang="en-US" dirty="0"/>
              <a:t>, 1930), </a:t>
            </a:r>
          </a:p>
        </p:txBody>
      </p:sp>
      <p:pic>
        <p:nvPicPr>
          <p:cNvPr id="419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346" y="3203352"/>
            <a:ext cx="22193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entagone 3"/>
          <p:cNvSpPr/>
          <p:nvPr/>
        </p:nvSpPr>
        <p:spPr>
          <a:xfrm>
            <a:off x="3503712" y="3664272"/>
            <a:ext cx="936104" cy="26878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C9614990-9694-4CA7-A2FB-0E7F0B77364A}"/>
              </a:ext>
            </a:extLst>
          </p:cNvPr>
          <p:cNvSpPr txBox="1"/>
          <p:nvPr/>
        </p:nvSpPr>
        <p:spPr>
          <a:xfrm>
            <a:off x="1362269" y="266488"/>
            <a:ext cx="9601200" cy="1077218"/>
          </a:xfrm>
          <a:prstGeom prst="rect">
            <a:avLst/>
          </a:prstGeom>
          <a:noFill/>
        </p:spPr>
        <p:txBody>
          <a:bodyPr wrap="square" rtlCol="0">
            <a:spAutoFit/>
          </a:bodyPr>
          <a:lstStyle/>
          <a:p>
            <a:pPr algn="ctr"/>
            <a:r>
              <a:rPr lang="en-US" sz="3200" b="1" dirty="0" err="1"/>
              <a:t>Pólya’s</a:t>
            </a:r>
            <a:r>
              <a:rPr lang="en-US" sz="3200" b="1" dirty="0"/>
              <a:t> urn model and market shares</a:t>
            </a:r>
            <a:r>
              <a:rPr lang="fr-FR" sz="3200" b="1" dirty="0"/>
              <a:t> </a:t>
            </a:r>
            <a:endParaRPr lang="en-US" sz="3200" b="1" dirty="0"/>
          </a:p>
          <a:p>
            <a:pPr algn="ctr"/>
            <a:endParaRPr lang="en-US" sz="3200" b="1" dirty="0"/>
          </a:p>
        </p:txBody>
      </p:sp>
    </p:spTree>
    <p:extLst>
      <p:ext uri="{BB962C8B-B14F-4D97-AF65-F5344CB8AC3E}">
        <p14:creationId xmlns:p14="http://schemas.microsoft.com/office/powerpoint/2010/main" val="16720842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1270" y="2362078"/>
            <a:ext cx="7412029" cy="400110"/>
          </a:xfrm>
          <a:prstGeom prst="rect">
            <a:avLst/>
          </a:prstGeom>
        </p:spPr>
        <p:txBody>
          <a:bodyPr wrap="none">
            <a:spAutoFit/>
          </a:bodyPr>
          <a:lstStyle/>
          <a:p>
            <a:pPr marL="342900" indent="-342900">
              <a:buFont typeface="Arial" pitchFamily="34" charset="0"/>
              <a:buChar char="•"/>
            </a:pPr>
            <a:r>
              <a:rPr lang="en-US" sz="2000" b="1" dirty="0"/>
              <a:t>To study the asymptotic behavior (of market share) after T draws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92" y="3675719"/>
            <a:ext cx="3024336" cy="2244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99922" y="4597902"/>
            <a:ext cx="5441682" cy="400110"/>
          </a:xfrm>
          <a:prstGeom prst="rect">
            <a:avLst/>
          </a:prstGeom>
        </p:spPr>
        <p:txBody>
          <a:bodyPr wrap="none">
            <a:spAutoFit/>
          </a:bodyPr>
          <a:lstStyle/>
          <a:p>
            <a:pPr marL="342900" indent="-342900">
              <a:buFont typeface="Arial" pitchFamily="34" charset="0"/>
              <a:buChar char="•"/>
            </a:pPr>
            <a:r>
              <a:rPr lang="en-US" sz="2000" b="1" dirty="0"/>
              <a:t>To study the stochastic path (of market share) </a:t>
            </a:r>
          </a:p>
        </p:txBody>
      </p:sp>
      <p:pic>
        <p:nvPicPr>
          <p:cNvPr id="430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16" y="1457325"/>
            <a:ext cx="14763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8009401" y="1454137"/>
            <a:ext cx="1005403" cy="2215991"/>
          </a:xfrm>
          <a:prstGeom prst="rect">
            <a:avLst/>
          </a:prstGeom>
          <a:noFill/>
        </p:spPr>
        <p:txBody>
          <a:bodyPr wrap="none" rtlCol="0">
            <a:spAutoFit/>
          </a:bodyPr>
          <a:lstStyle/>
          <a:p>
            <a:r>
              <a:rPr lang="fr-FR" sz="13800" b="1" dirty="0">
                <a:solidFill>
                  <a:srgbClr val="FFFF00"/>
                </a:solidFill>
              </a:rPr>
              <a:t>?</a:t>
            </a:r>
            <a:endParaRPr lang="en-US" sz="13800" b="1" dirty="0">
              <a:solidFill>
                <a:srgbClr val="FFFF00"/>
              </a:solidFill>
            </a:endParaRPr>
          </a:p>
        </p:txBody>
      </p:sp>
      <p:sp>
        <p:nvSpPr>
          <p:cNvPr id="9" name="ZoneTexte 8">
            <a:extLst>
              <a:ext uri="{FF2B5EF4-FFF2-40B4-BE49-F238E27FC236}">
                <a16:creationId xmlns:a16="http://schemas.microsoft.com/office/drawing/2014/main" id="{E8C33EA7-1B9C-4043-91EF-AD5075D253BF}"/>
              </a:ext>
            </a:extLst>
          </p:cNvPr>
          <p:cNvSpPr txBox="1"/>
          <p:nvPr/>
        </p:nvSpPr>
        <p:spPr>
          <a:xfrm>
            <a:off x="1362269" y="266488"/>
            <a:ext cx="9601200" cy="1077218"/>
          </a:xfrm>
          <a:prstGeom prst="rect">
            <a:avLst/>
          </a:prstGeom>
          <a:noFill/>
        </p:spPr>
        <p:txBody>
          <a:bodyPr wrap="square" rtlCol="0">
            <a:spAutoFit/>
          </a:bodyPr>
          <a:lstStyle/>
          <a:p>
            <a:pPr algn="ctr"/>
            <a:r>
              <a:rPr lang="en-US" sz="3200" b="1" dirty="0" err="1"/>
              <a:t>Pólya’s</a:t>
            </a:r>
            <a:r>
              <a:rPr lang="en-US" sz="3200" b="1" dirty="0"/>
              <a:t> urn model and market shares</a:t>
            </a:r>
            <a:r>
              <a:rPr lang="fr-FR" sz="3200" b="1" dirty="0"/>
              <a:t> </a:t>
            </a:r>
            <a:endParaRPr lang="en-US" sz="3200" b="1" dirty="0"/>
          </a:p>
          <a:p>
            <a:pPr algn="ctr"/>
            <a:endParaRPr lang="en-US" sz="3200" b="1" dirty="0"/>
          </a:p>
        </p:txBody>
      </p:sp>
      <p:sp>
        <p:nvSpPr>
          <p:cNvPr id="10" name="ZoneTexte 9">
            <a:extLst>
              <a:ext uri="{FF2B5EF4-FFF2-40B4-BE49-F238E27FC236}">
                <a16:creationId xmlns:a16="http://schemas.microsoft.com/office/drawing/2014/main" id="{CBA452C6-325D-4A15-B65A-77ACE227EDCA}"/>
              </a:ext>
            </a:extLst>
          </p:cNvPr>
          <p:cNvSpPr txBox="1"/>
          <p:nvPr/>
        </p:nvSpPr>
        <p:spPr>
          <a:xfrm>
            <a:off x="3465172" y="911470"/>
            <a:ext cx="4824536" cy="830997"/>
          </a:xfrm>
          <a:prstGeom prst="rect">
            <a:avLst/>
          </a:prstGeom>
          <a:noFill/>
        </p:spPr>
        <p:txBody>
          <a:bodyPr wrap="square" rtlCol="0">
            <a:spAutoFit/>
          </a:bodyPr>
          <a:lstStyle/>
          <a:p>
            <a:pPr algn="ctr"/>
            <a:r>
              <a:rPr lang="en-US" sz="2400" b="1" dirty="0">
                <a:solidFill>
                  <a:srgbClr val="FF0000"/>
                </a:solidFill>
              </a:rPr>
              <a:t>The aims:</a:t>
            </a:r>
            <a:r>
              <a:rPr lang="fr-FR" sz="2400" b="1" dirty="0">
                <a:solidFill>
                  <a:srgbClr val="FF0000"/>
                </a:solidFill>
              </a:rPr>
              <a:t> </a:t>
            </a:r>
            <a:endParaRPr lang="en-US" sz="2400" b="1" dirty="0">
              <a:solidFill>
                <a:srgbClr val="FF0000"/>
              </a:solidFill>
            </a:endParaRPr>
          </a:p>
          <a:p>
            <a:pPr algn="ctr"/>
            <a:endParaRPr lang="en-US" sz="2400" b="1" dirty="0">
              <a:solidFill>
                <a:srgbClr val="FF0000"/>
              </a:solidFill>
            </a:endParaRPr>
          </a:p>
        </p:txBody>
      </p:sp>
    </p:spTree>
    <p:extLst>
      <p:ext uri="{BB962C8B-B14F-4D97-AF65-F5344CB8AC3E}">
        <p14:creationId xmlns:p14="http://schemas.microsoft.com/office/powerpoint/2010/main" val="15942866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p:cNvSpPr txBox="1"/>
          <p:nvPr/>
        </p:nvSpPr>
        <p:spPr>
          <a:xfrm>
            <a:off x="3791744" y="714357"/>
            <a:ext cx="4824536" cy="646331"/>
          </a:xfrm>
          <a:prstGeom prst="rect">
            <a:avLst/>
          </a:prstGeom>
          <a:noFill/>
        </p:spPr>
        <p:txBody>
          <a:bodyPr wrap="square" rtlCol="0">
            <a:spAutoFit/>
          </a:bodyPr>
          <a:lstStyle/>
          <a:p>
            <a:pPr algn="ctr"/>
            <a:r>
              <a:rPr lang="en-US" b="1" dirty="0" err="1">
                <a:solidFill>
                  <a:srgbClr val="FF0000"/>
                </a:solidFill>
              </a:rPr>
              <a:t>Pólya’s</a:t>
            </a:r>
            <a:r>
              <a:rPr lang="en-US" b="1" dirty="0">
                <a:solidFill>
                  <a:srgbClr val="FF0000"/>
                </a:solidFill>
              </a:rPr>
              <a:t> urn model</a:t>
            </a:r>
            <a:r>
              <a:rPr lang="fr-FR" b="1" dirty="0">
                <a:solidFill>
                  <a:srgbClr val="FF0000"/>
                </a:solidFill>
              </a:rPr>
              <a:t> </a:t>
            </a:r>
            <a:endParaRPr lang="en-US" b="1" dirty="0">
              <a:solidFill>
                <a:srgbClr val="FF0000"/>
              </a:solidFill>
            </a:endParaRPr>
          </a:p>
          <a:p>
            <a:pPr algn="ctr"/>
            <a:endParaRPr lang="en-US" b="1" dirty="0">
              <a:solidFill>
                <a:srgbClr val="FF0000"/>
              </a:solidFill>
            </a:endParaRPr>
          </a:p>
        </p:txBody>
      </p:sp>
      <p:sp>
        <p:nvSpPr>
          <p:cNvPr id="6" name="Rectangle 5"/>
          <p:cNvSpPr/>
          <p:nvPr/>
        </p:nvSpPr>
        <p:spPr>
          <a:xfrm>
            <a:off x="385463" y="2570798"/>
            <a:ext cx="6052106" cy="400110"/>
          </a:xfrm>
          <a:prstGeom prst="rect">
            <a:avLst/>
          </a:prstGeom>
        </p:spPr>
        <p:txBody>
          <a:bodyPr wrap="none">
            <a:spAutoFit/>
          </a:bodyPr>
          <a:lstStyle/>
          <a:p>
            <a:r>
              <a:rPr lang="en-US" sz="2000" b="1" dirty="0"/>
              <a:t>1 . Asymptotic behavior (of market share) after T draws </a:t>
            </a:r>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5" y="1469340"/>
            <a:ext cx="14763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7640984" y="1454138"/>
            <a:ext cx="1005403" cy="2215991"/>
          </a:xfrm>
          <a:prstGeom prst="rect">
            <a:avLst/>
          </a:prstGeom>
          <a:noFill/>
        </p:spPr>
        <p:txBody>
          <a:bodyPr wrap="none" rtlCol="0">
            <a:spAutoFit/>
          </a:bodyPr>
          <a:lstStyle/>
          <a:p>
            <a:r>
              <a:rPr lang="fr-FR" sz="13800" b="1" dirty="0">
                <a:solidFill>
                  <a:srgbClr val="FFFF00"/>
                </a:solidFill>
              </a:rPr>
              <a:t>?</a:t>
            </a:r>
            <a:endParaRPr lang="en-US" sz="13800" b="1" dirty="0">
              <a:solidFill>
                <a:srgbClr val="FFFF00"/>
              </a:solidFill>
            </a:endParaRPr>
          </a:p>
        </p:txBody>
      </p:sp>
      <mc:AlternateContent xmlns:mc="http://schemas.openxmlformats.org/markup-compatibility/2006" xmlns:a14="http://schemas.microsoft.com/office/drawing/2010/main">
        <mc:Choice Requires="a14">
          <p:sp>
            <p:nvSpPr>
              <p:cNvPr id="3" name="ZoneTexte 2"/>
              <p:cNvSpPr txBox="1"/>
              <p:nvPr/>
            </p:nvSpPr>
            <p:spPr>
              <a:xfrm>
                <a:off x="4007768" y="4581129"/>
                <a:ext cx="4248472" cy="769441"/>
              </a:xfrm>
              <a:prstGeom prst="rect">
                <a:avLst/>
              </a:prstGeom>
              <a:noFill/>
            </p:spPr>
            <p:txBody>
              <a:bodyPr wrap="square" rtlCol="0">
                <a:spAutoFit/>
              </a:bodyPr>
              <a:lstStyle/>
              <a:p>
                <a:pPr algn="ctr"/>
                <a14:m>
                  <m:oMath xmlns:m="http://schemas.openxmlformats.org/officeDocument/2006/math">
                    <m:r>
                      <a:rPr lang="fr-FR" sz="4400" i="1">
                        <a:latin typeface="Cambria Math"/>
                      </a:rPr>
                      <m:t>𝑃</m:t>
                    </m:r>
                    <m:r>
                      <a:rPr lang="fr-FR" sz="4400" i="1">
                        <a:latin typeface="Cambria Math"/>
                      </a:rPr>
                      <m:t>(</m:t>
                    </m:r>
                    <m:sSub>
                      <m:sSubPr>
                        <m:ctrlPr>
                          <a:rPr lang="fr-FR" sz="4400" i="1">
                            <a:latin typeface="Cambria Math" panose="02040503050406030204" pitchFamily="18" charset="0"/>
                          </a:rPr>
                        </m:ctrlPr>
                      </m:sSubPr>
                      <m:e>
                        <m:r>
                          <a:rPr lang="fr-FR" sz="4400" i="1">
                            <a:latin typeface="Cambria Math"/>
                          </a:rPr>
                          <m:t>𝑊</m:t>
                        </m:r>
                      </m:e>
                      <m:sub>
                        <m:r>
                          <a:rPr lang="fr-FR" sz="4400" i="1">
                            <a:latin typeface="Cambria Math"/>
                          </a:rPr>
                          <m:t>𝑡</m:t>
                        </m:r>
                      </m:sub>
                    </m:sSub>
                  </m:oMath>
                </a14:m>
                <a:r>
                  <a:rPr lang="en-US" sz="4400" dirty="0"/>
                  <a:t>=x)=?</a:t>
                </a:r>
              </a:p>
            </p:txBody>
          </p:sp>
        </mc:Choice>
        <mc:Fallback xmlns="">
          <p:sp>
            <p:nvSpPr>
              <p:cNvPr id="3" name="ZoneTexte 2"/>
              <p:cNvSpPr txBox="1">
                <a:spLocks noRot="1" noChangeAspect="1" noMove="1" noResize="1" noEditPoints="1" noAdjustHandles="1" noChangeArrowheads="1" noChangeShapeType="1" noTextEdit="1"/>
              </p:cNvSpPr>
              <p:nvPr/>
            </p:nvSpPr>
            <p:spPr>
              <a:xfrm>
                <a:off x="4007768" y="4581129"/>
                <a:ext cx="4248472" cy="769441"/>
              </a:xfrm>
              <a:prstGeom prst="rect">
                <a:avLst/>
              </a:prstGeom>
              <a:blipFill>
                <a:blip r:embed="rId4"/>
                <a:stretch>
                  <a:fillRect t="-15748" b="-36220"/>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B8000697-7075-43D3-A15B-03B283AF2CAA}"/>
              </a:ext>
            </a:extLst>
          </p:cNvPr>
          <p:cNvSpPr txBox="1"/>
          <p:nvPr/>
        </p:nvSpPr>
        <p:spPr>
          <a:xfrm>
            <a:off x="1362269" y="266488"/>
            <a:ext cx="9601200" cy="1077218"/>
          </a:xfrm>
          <a:prstGeom prst="rect">
            <a:avLst/>
          </a:prstGeom>
          <a:noFill/>
        </p:spPr>
        <p:txBody>
          <a:bodyPr wrap="square" rtlCol="0">
            <a:spAutoFit/>
          </a:bodyPr>
          <a:lstStyle/>
          <a:p>
            <a:pPr algn="ctr"/>
            <a:r>
              <a:rPr lang="en-US" sz="3200" b="1" dirty="0" err="1"/>
              <a:t>Pólya’s</a:t>
            </a:r>
            <a:r>
              <a:rPr lang="en-US" sz="3200" b="1" dirty="0"/>
              <a:t> urn model and market shares</a:t>
            </a:r>
            <a:r>
              <a:rPr lang="fr-FR" sz="3200" b="1" dirty="0"/>
              <a:t> </a:t>
            </a:r>
            <a:endParaRPr lang="en-US" sz="3200" b="1" dirty="0"/>
          </a:p>
          <a:p>
            <a:pPr algn="ctr"/>
            <a:endParaRPr lang="en-US" sz="3200" b="1" dirty="0"/>
          </a:p>
        </p:txBody>
      </p:sp>
    </p:spTree>
    <p:extLst>
      <p:ext uri="{BB962C8B-B14F-4D97-AF65-F5344CB8AC3E}">
        <p14:creationId xmlns:p14="http://schemas.microsoft.com/office/powerpoint/2010/main" val="42486465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A78A2-6A34-4B3C-8F4A-68CDA0BFFC70}"/>
              </a:ext>
            </a:extLst>
          </p:cNvPr>
          <p:cNvSpPr>
            <a:spLocks noGrp="1"/>
          </p:cNvSpPr>
          <p:nvPr>
            <p:ph type="title"/>
          </p:nvPr>
        </p:nvSpPr>
        <p:spPr>
          <a:xfrm>
            <a:off x="838200" y="96317"/>
            <a:ext cx="10515600" cy="1325563"/>
          </a:xfrm>
        </p:spPr>
        <p:txBody>
          <a:bodyPr/>
          <a:lstStyle/>
          <a:p>
            <a:pPr algn="ctr"/>
            <a:r>
              <a:rPr lang="fr-FR" b="1" dirty="0" err="1"/>
              <a:t>References</a:t>
            </a:r>
            <a:endParaRPr lang="fr-FR" b="1" dirty="0"/>
          </a:p>
        </p:txBody>
      </p:sp>
      <p:pic>
        <p:nvPicPr>
          <p:cNvPr id="5" name="Image 4">
            <a:extLst>
              <a:ext uri="{FF2B5EF4-FFF2-40B4-BE49-F238E27FC236}">
                <a16:creationId xmlns:a16="http://schemas.microsoft.com/office/drawing/2014/main" id="{D1F18E59-5888-44AD-B74D-01B2F748805F}"/>
              </a:ext>
            </a:extLst>
          </p:cNvPr>
          <p:cNvPicPr>
            <a:picLocks noChangeAspect="1"/>
          </p:cNvPicPr>
          <p:nvPr/>
        </p:nvPicPr>
        <p:blipFill>
          <a:blip r:embed="rId2"/>
          <a:stretch>
            <a:fillRect/>
          </a:stretch>
        </p:blipFill>
        <p:spPr>
          <a:xfrm>
            <a:off x="758237" y="2053541"/>
            <a:ext cx="2861243" cy="4031408"/>
          </a:xfrm>
          <a:prstGeom prst="rect">
            <a:avLst/>
          </a:prstGeom>
        </p:spPr>
      </p:pic>
      <p:pic>
        <p:nvPicPr>
          <p:cNvPr id="7" name="Image 6">
            <a:extLst>
              <a:ext uri="{FF2B5EF4-FFF2-40B4-BE49-F238E27FC236}">
                <a16:creationId xmlns:a16="http://schemas.microsoft.com/office/drawing/2014/main" id="{F769EC71-A399-4323-AED6-270CEB2F4734}"/>
              </a:ext>
            </a:extLst>
          </p:cNvPr>
          <p:cNvPicPr>
            <a:picLocks noChangeAspect="1"/>
          </p:cNvPicPr>
          <p:nvPr/>
        </p:nvPicPr>
        <p:blipFill>
          <a:blip r:embed="rId3"/>
          <a:stretch>
            <a:fillRect/>
          </a:stretch>
        </p:blipFill>
        <p:spPr>
          <a:xfrm>
            <a:off x="7225008" y="1953633"/>
            <a:ext cx="4208755" cy="4655974"/>
          </a:xfrm>
          <a:prstGeom prst="rect">
            <a:avLst/>
          </a:prstGeom>
          <a:effectLst>
            <a:outerShdw blurRad="50800" dist="38100" dir="2700000" algn="tl" rotWithShape="0">
              <a:prstClr val="black">
                <a:alpha val="40000"/>
              </a:prstClr>
            </a:outerShdw>
          </a:effectLst>
        </p:spPr>
      </p:pic>
      <p:sp>
        <p:nvSpPr>
          <p:cNvPr id="8" name="ZoneTexte 7">
            <a:extLst>
              <a:ext uri="{FF2B5EF4-FFF2-40B4-BE49-F238E27FC236}">
                <a16:creationId xmlns:a16="http://schemas.microsoft.com/office/drawing/2014/main" id="{9E76A900-5C5F-49B6-8A43-D34D454A3716}"/>
              </a:ext>
            </a:extLst>
          </p:cNvPr>
          <p:cNvSpPr txBox="1"/>
          <p:nvPr/>
        </p:nvSpPr>
        <p:spPr>
          <a:xfrm>
            <a:off x="1373082" y="1684209"/>
            <a:ext cx="1791478" cy="369332"/>
          </a:xfrm>
          <a:prstGeom prst="rect">
            <a:avLst/>
          </a:prstGeom>
          <a:noFill/>
        </p:spPr>
        <p:txBody>
          <a:bodyPr wrap="square" rtlCol="0">
            <a:spAutoFit/>
          </a:bodyPr>
          <a:lstStyle/>
          <a:p>
            <a:r>
              <a:rPr lang="fr-FR" dirty="0" err="1"/>
              <a:t>Joyandeh</a:t>
            </a:r>
            <a:r>
              <a:rPr lang="fr-FR" dirty="0"/>
              <a:t>, 2019</a:t>
            </a:r>
          </a:p>
        </p:txBody>
      </p:sp>
      <p:sp>
        <p:nvSpPr>
          <p:cNvPr id="9" name="ZoneTexte 8">
            <a:extLst>
              <a:ext uri="{FF2B5EF4-FFF2-40B4-BE49-F238E27FC236}">
                <a16:creationId xmlns:a16="http://schemas.microsoft.com/office/drawing/2014/main" id="{0E7CDA1F-8DBA-450C-BDE6-ACAAE1E53A59}"/>
              </a:ext>
            </a:extLst>
          </p:cNvPr>
          <p:cNvSpPr txBox="1"/>
          <p:nvPr/>
        </p:nvSpPr>
        <p:spPr>
          <a:xfrm>
            <a:off x="8433646" y="1499543"/>
            <a:ext cx="1791478" cy="369332"/>
          </a:xfrm>
          <a:prstGeom prst="rect">
            <a:avLst/>
          </a:prstGeom>
          <a:noFill/>
        </p:spPr>
        <p:txBody>
          <a:bodyPr wrap="square" rtlCol="0">
            <a:spAutoFit/>
          </a:bodyPr>
          <a:lstStyle/>
          <a:p>
            <a:pPr algn="ctr"/>
            <a:r>
              <a:rPr lang="fr-FR" dirty="0"/>
              <a:t>Chung, 2003</a:t>
            </a:r>
          </a:p>
        </p:txBody>
      </p:sp>
    </p:spTree>
    <p:extLst>
      <p:ext uri="{BB962C8B-B14F-4D97-AF65-F5344CB8AC3E}">
        <p14:creationId xmlns:p14="http://schemas.microsoft.com/office/powerpoint/2010/main" val="32279465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A78A2-6A34-4B3C-8F4A-68CDA0BFFC70}"/>
              </a:ext>
            </a:extLst>
          </p:cNvPr>
          <p:cNvSpPr>
            <a:spLocks noGrp="1"/>
          </p:cNvSpPr>
          <p:nvPr>
            <p:ph type="title"/>
          </p:nvPr>
        </p:nvSpPr>
        <p:spPr>
          <a:xfrm>
            <a:off x="838200" y="96317"/>
            <a:ext cx="10515600" cy="1325563"/>
          </a:xfrm>
        </p:spPr>
        <p:txBody>
          <a:bodyPr/>
          <a:lstStyle/>
          <a:p>
            <a:pPr algn="ctr"/>
            <a:r>
              <a:rPr lang="fr-FR" b="1" dirty="0" err="1"/>
              <a:t>Mathematical</a:t>
            </a:r>
            <a:r>
              <a:rPr lang="fr-FR" b="1" dirty="0"/>
              <a:t> background</a:t>
            </a:r>
          </a:p>
        </p:txBody>
      </p:sp>
      <p:sp>
        <p:nvSpPr>
          <p:cNvPr id="3" name="ZoneTexte 2">
            <a:extLst>
              <a:ext uri="{FF2B5EF4-FFF2-40B4-BE49-F238E27FC236}">
                <a16:creationId xmlns:a16="http://schemas.microsoft.com/office/drawing/2014/main" id="{8A6193A4-A1CD-473C-8C1B-FA065AD0F5B8}"/>
              </a:ext>
            </a:extLst>
          </p:cNvPr>
          <p:cNvSpPr txBox="1"/>
          <p:nvPr/>
        </p:nvSpPr>
        <p:spPr>
          <a:xfrm>
            <a:off x="1284052" y="1673477"/>
            <a:ext cx="7130374" cy="923330"/>
          </a:xfrm>
          <a:prstGeom prst="rect">
            <a:avLst/>
          </a:prstGeom>
          <a:noFill/>
        </p:spPr>
        <p:txBody>
          <a:bodyPr wrap="square" rtlCol="0">
            <a:spAutoFit/>
          </a:bodyPr>
          <a:lstStyle/>
          <a:p>
            <a:pPr marL="285750" indent="-285750">
              <a:buFont typeface="Arial" panose="020B0604020202020204" pitchFamily="34" charset="0"/>
              <a:buChar char="•"/>
            </a:pPr>
            <a:r>
              <a:rPr lang="fr-FR" dirty="0" err="1"/>
              <a:t>Probability</a:t>
            </a:r>
            <a:r>
              <a:rPr lang="fr-FR" dirty="0"/>
              <a:t> </a:t>
            </a:r>
            <a:r>
              <a:rPr lang="fr-FR" dirty="0" err="1"/>
              <a:t>theory</a:t>
            </a:r>
            <a:endParaRPr lang="fr-FR" dirty="0"/>
          </a:p>
          <a:p>
            <a:pPr marL="285750" indent="-285750">
              <a:buFont typeface="Arial" panose="020B0604020202020204" pitchFamily="34" charset="0"/>
              <a:buChar char="•"/>
            </a:pPr>
            <a:r>
              <a:rPr lang="fr-FR" dirty="0"/>
              <a:t>Gamma and Beta </a:t>
            </a:r>
            <a:r>
              <a:rPr lang="fr-FR" dirty="0" err="1"/>
              <a:t>function</a:t>
            </a:r>
            <a:r>
              <a:rPr lang="fr-FR" dirty="0"/>
              <a:t>/distribution, </a:t>
            </a:r>
            <a:r>
              <a:rPr lang="fr-FR" dirty="0" err="1"/>
              <a:t>Pochhammer</a:t>
            </a:r>
            <a:r>
              <a:rPr lang="fr-FR" dirty="0"/>
              <a:t> </a:t>
            </a:r>
            <a:r>
              <a:rPr lang="fr-FR" dirty="0" err="1"/>
              <a:t>function</a:t>
            </a:r>
            <a:endParaRPr lang="fr-FR" dirty="0"/>
          </a:p>
          <a:p>
            <a:pPr marL="285750" indent="-285750">
              <a:buFont typeface="Arial" panose="020B0604020202020204" pitchFamily="34" charset="0"/>
              <a:buChar char="•"/>
            </a:pPr>
            <a:r>
              <a:rPr lang="fr-FR" dirty="0"/>
              <a:t>Dirichlet distribution/</a:t>
            </a:r>
            <a:r>
              <a:rPr lang="fr-FR" dirty="0" err="1"/>
              <a:t>regression</a:t>
            </a:r>
            <a:endParaRPr lang="fr-FR" dirty="0"/>
          </a:p>
        </p:txBody>
      </p:sp>
      <p:pic>
        <p:nvPicPr>
          <p:cNvPr id="6" name="Image 5">
            <a:extLst>
              <a:ext uri="{FF2B5EF4-FFF2-40B4-BE49-F238E27FC236}">
                <a16:creationId xmlns:a16="http://schemas.microsoft.com/office/drawing/2014/main" id="{CAB1BCF9-C790-41F5-A635-2E5207ED39AD}"/>
              </a:ext>
            </a:extLst>
          </p:cNvPr>
          <p:cNvPicPr>
            <a:picLocks noChangeAspect="1"/>
          </p:cNvPicPr>
          <p:nvPr/>
        </p:nvPicPr>
        <p:blipFill>
          <a:blip r:embed="rId2"/>
          <a:stretch>
            <a:fillRect/>
          </a:stretch>
        </p:blipFill>
        <p:spPr>
          <a:xfrm>
            <a:off x="1492486" y="3163008"/>
            <a:ext cx="8467725" cy="2886075"/>
          </a:xfrm>
          <a:prstGeom prst="rect">
            <a:avLst/>
          </a:prstGeom>
        </p:spPr>
      </p:pic>
    </p:spTree>
    <p:extLst>
      <p:ext uri="{BB962C8B-B14F-4D97-AF65-F5344CB8AC3E}">
        <p14:creationId xmlns:p14="http://schemas.microsoft.com/office/powerpoint/2010/main" val="28588751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A78A2-6A34-4B3C-8F4A-68CDA0BFFC70}"/>
              </a:ext>
            </a:extLst>
          </p:cNvPr>
          <p:cNvSpPr>
            <a:spLocks noGrp="1"/>
          </p:cNvSpPr>
          <p:nvPr>
            <p:ph type="title"/>
          </p:nvPr>
        </p:nvSpPr>
        <p:spPr>
          <a:xfrm>
            <a:off x="838200" y="96317"/>
            <a:ext cx="10515600" cy="1325563"/>
          </a:xfrm>
        </p:spPr>
        <p:txBody>
          <a:bodyPr/>
          <a:lstStyle/>
          <a:p>
            <a:pPr algn="ctr"/>
            <a:r>
              <a:rPr lang="fr-FR" b="1" dirty="0" err="1"/>
              <a:t>Mathematical</a:t>
            </a:r>
            <a:r>
              <a:rPr lang="fr-FR" b="1" dirty="0"/>
              <a:t> background</a:t>
            </a:r>
          </a:p>
        </p:txBody>
      </p:sp>
      <p:sp>
        <p:nvSpPr>
          <p:cNvPr id="3" name="ZoneTexte 2">
            <a:extLst>
              <a:ext uri="{FF2B5EF4-FFF2-40B4-BE49-F238E27FC236}">
                <a16:creationId xmlns:a16="http://schemas.microsoft.com/office/drawing/2014/main" id="{8A6193A4-A1CD-473C-8C1B-FA065AD0F5B8}"/>
              </a:ext>
            </a:extLst>
          </p:cNvPr>
          <p:cNvSpPr txBox="1"/>
          <p:nvPr/>
        </p:nvSpPr>
        <p:spPr>
          <a:xfrm>
            <a:off x="1284052" y="1673477"/>
            <a:ext cx="7130374" cy="923330"/>
          </a:xfrm>
          <a:prstGeom prst="rect">
            <a:avLst/>
          </a:prstGeom>
          <a:noFill/>
        </p:spPr>
        <p:txBody>
          <a:bodyPr wrap="square" rtlCol="0">
            <a:spAutoFit/>
          </a:bodyPr>
          <a:lstStyle/>
          <a:p>
            <a:pPr marL="285750" indent="-285750">
              <a:buFont typeface="Arial" panose="020B0604020202020204" pitchFamily="34" charset="0"/>
              <a:buChar char="•"/>
            </a:pPr>
            <a:r>
              <a:rPr lang="fr-FR" dirty="0" err="1"/>
              <a:t>Probability</a:t>
            </a:r>
            <a:r>
              <a:rPr lang="fr-FR" dirty="0"/>
              <a:t> </a:t>
            </a:r>
            <a:r>
              <a:rPr lang="fr-FR" dirty="0" err="1"/>
              <a:t>theory</a:t>
            </a:r>
            <a:endParaRPr lang="fr-FR" dirty="0"/>
          </a:p>
          <a:p>
            <a:pPr marL="285750" indent="-285750">
              <a:buFont typeface="Arial" panose="020B0604020202020204" pitchFamily="34" charset="0"/>
              <a:buChar char="•"/>
            </a:pPr>
            <a:r>
              <a:rPr lang="fr-FR" dirty="0"/>
              <a:t>Gamma and Beta </a:t>
            </a:r>
            <a:r>
              <a:rPr lang="fr-FR" dirty="0" err="1"/>
              <a:t>function</a:t>
            </a:r>
            <a:r>
              <a:rPr lang="fr-FR" dirty="0"/>
              <a:t>/distribution, </a:t>
            </a:r>
            <a:r>
              <a:rPr lang="fr-FR" dirty="0" err="1"/>
              <a:t>Pochhammer</a:t>
            </a:r>
            <a:r>
              <a:rPr lang="fr-FR" dirty="0"/>
              <a:t> </a:t>
            </a:r>
            <a:r>
              <a:rPr lang="fr-FR" dirty="0" err="1"/>
              <a:t>function</a:t>
            </a:r>
            <a:endParaRPr lang="fr-FR" dirty="0"/>
          </a:p>
          <a:p>
            <a:pPr marL="285750" indent="-285750">
              <a:buFont typeface="Arial" panose="020B0604020202020204" pitchFamily="34" charset="0"/>
              <a:buChar char="•"/>
            </a:pPr>
            <a:r>
              <a:rPr lang="fr-FR" dirty="0"/>
              <a:t>Dirichlet distribution/</a:t>
            </a:r>
            <a:r>
              <a:rPr lang="fr-FR" dirty="0" err="1"/>
              <a:t>regression</a:t>
            </a:r>
            <a:endParaRPr lang="fr-FR" dirty="0"/>
          </a:p>
        </p:txBody>
      </p:sp>
      <p:pic>
        <p:nvPicPr>
          <p:cNvPr id="5" name="Image 4">
            <a:extLst>
              <a:ext uri="{FF2B5EF4-FFF2-40B4-BE49-F238E27FC236}">
                <a16:creationId xmlns:a16="http://schemas.microsoft.com/office/drawing/2014/main" id="{243AC5E9-FF16-4608-90F3-C57136EF88C2}"/>
              </a:ext>
            </a:extLst>
          </p:cNvPr>
          <p:cNvPicPr>
            <a:picLocks noChangeAspect="1"/>
          </p:cNvPicPr>
          <p:nvPr/>
        </p:nvPicPr>
        <p:blipFill>
          <a:blip r:embed="rId2"/>
          <a:stretch>
            <a:fillRect/>
          </a:stretch>
        </p:blipFill>
        <p:spPr>
          <a:xfrm>
            <a:off x="3043237" y="3038475"/>
            <a:ext cx="6105525" cy="781050"/>
          </a:xfrm>
          <a:prstGeom prst="rect">
            <a:avLst/>
          </a:prstGeom>
        </p:spPr>
      </p:pic>
    </p:spTree>
    <p:extLst>
      <p:ext uri="{BB962C8B-B14F-4D97-AF65-F5344CB8AC3E}">
        <p14:creationId xmlns:p14="http://schemas.microsoft.com/office/powerpoint/2010/main" val="20663978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A78A2-6A34-4B3C-8F4A-68CDA0BFFC70}"/>
              </a:ext>
            </a:extLst>
          </p:cNvPr>
          <p:cNvSpPr>
            <a:spLocks noGrp="1"/>
          </p:cNvSpPr>
          <p:nvPr>
            <p:ph type="title"/>
          </p:nvPr>
        </p:nvSpPr>
        <p:spPr>
          <a:xfrm>
            <a:off x="838200" y="96317"/>
            <a:ext cx="10515600" cy="1325563"/>
          </a:xfrm>
        </p:spPr>
        <p:txBody>
          <a:bodyPr/>
          <a:lstStyle/>
          <a:p>
            <a:pPr algn="ctr"/>
            <a:r>
              <a:rPr lang="fr-FR" b="1" dirty="0" err="1"/>
              <a:t>Mathematical</a:t>
            </a:r>
            <a:r>
              <a:rPr lang="fr-FR" b="1" dirty="0"/>
              <a:t> background</a:t>
            </a:r>
          </a:p>
        </p:txBody>
      </p:sp>
      <p:sp>
        <p:nvSpPr>
          <p:cNvPr id="3" name="ZoneTexte 2">
            <a:extLst>
              <a:ext uri="{FF2B5EF4-FFF2-40B4-BE49-F238E27FC236}">
                <a16:creationId xmlns:a16="http://schemas.microsoft.com/office/drawing/2014/main" id="{8A6193A4-A1CD-473C-8C1B-FA065AD0F5B8}"/>
              </a:ext>
            </a:extLst>
          </p:cNvPr>
          <p:cNvSpPr txBox="1"/>
          <p:nvPr/>
        </p:nvSpPr>
        <p:spPr>
          <a:xfrm>
            <a:off x="1284052" y="1673477"/>
            <a:ext cx="7130374" cy="923330"/>
          </a:xfrm>
          <a:prstGeom prst="rect">
            <a:avLst/>
          </a:prstGeom>
          <a:noFill/>
        </p:spPr>
        <p:txBody>
          <a:bodyPr wrap="square" rtlCol="0">
            <a:spAutoFit/>
          </a:bodyPr>
          <a:lstStyle/>
          <a:p>
            <a:pPr marL="285750" indent="-285750">
              <a:buFont typeface="Arial" panose="020B0604020202020204" pitchFamily="34" charset="0"/>
              <a:buChar char="•"/>
            </a:pPr>
            <a:r>
              <a:rPr lang="fr-FR" dirty="0" err="1"/>
              <a:t>Probability</a:t>
            </a:r>
            <a:r>
              <a:rPr lang="fr-FR" dirty="0"/>
              <a:t> </a:t>
            </a:r>
            <a:r>
              <a:rPr lang="fr-FR" dirty="0" err="1"/>
              <a:t>theory</a:t>
            </a:r>
            <a:endParaRPr lang="fr-FR" dirty="0"/>
          </a:p>
          <a:p>
            <a:pPr marL="285750" indent="-285750">
              <a:buFont typeface="Arial" panose="020B0604020202020204" pitchFamily="34" charset="0"/>
              <a:buChar char="•"/>
            </a:pPr>
            <a:r>
              <a:rPr lang="fr-FR" dirty="0"/>
              <a:t>Gamma and Beta </a:t>
            </a:r>
            <a:r>
              <a:rPr lang="fr-FR" dirty="0" err="1"/>
              <a:t>function</a:t>
            </a:r>
            <a:r>
              <a:rPr lang="fr-FR" dirty="0"/>
              <a:t>/distribution, </a:t>
            </a:r>
            <a:r>
              <a:rPr lang="fr-FR" dirty="0" err="1"/>
              <a:t>Pochhammer</a:t>
            </a:r>
            <a:r>
              <a:rPr lang="fr-FR" dirty="0"/>
              <a:t> </a:t>
            </a:r>
            <a:r>
              <a:rPr lang="fr-FR" dirty="0" err="1"/>
              <a:t>function</a:t>
            </a:r>
            <a:endParaRPr lang="fr-FR" dirty="0"/>
          </a:p>
          <a:p>
            <a:pPr marL="285750" indent="-285750">
              <a:buFont typeface="Arial" panose="020B0604020202020204" pitchFamily="34" charset="0"/>
              <a:buChar char="•"/>
            </a:pPr>
            <a:r>
              <a:rPr lang="fr-FR" dirty="0"/>
              <a:t>Dirichlet distribution</a:t>
            </a:r>
          </a:p>
        </p:txBody>
      </p:sp>
      <p:pic>
        <p:nvPicPr>
          <p:cNvPr id="6" name="Image 5">
            <a:extLst>
              <a:ext uri="{FF2B5EF4-FFF2-40B4-BE49-F238E27FC236}">
                <a16:creationId xmlns:a16="http://schemas.microsoft.com/office/drawing/2014/main" id="{BEF1B04E-6A3F-41C0-8EDC-2E6BC257F78E}"/>
              </a:ext>
            </a:extLst>
          </p:cNvPr>
          <p:cNvPicPr>
            <a:picLocks noChangeAspect="1"/>
          </p:cNvPicPr>
          <p:nvPr/>
        </p:nvPicPr>
        <p:blipFill>
          <a:blip r:embed="rId2"/>
          <a:stretch>
            <a:fillRect/>
          </a:stretch>
        </p:blipFill>
        <p:spPr>
          <a:xfrm>
            <a:off x="1814512" y="2848404"/>
            <a:ext cx="8562975" cy="3238500"/>
          </a:xfrm>
          <a:prstGeom prst="rect">
            <a:avLst/>
          </a:prstGeom>
        </p:spPr>
      </p:pic>
    </p:spTree>
    <p:extLst>
      <p:ext uri="{BB962C8B-B14F-4D97-AF65-F5344CB8AC3E}">
        <p14:creationId xmlns:p14="http://schemas.microsoft.com/office/powerpoint/2010/main" val="1461297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ZoneTexte 2"/>
              <p:cNvSpPr txBox="1"/>
              <p:nvPr/>
            </p:nvSpPr>
            <p:spPr>
              <a:xfrm>
                <a:off x="3967825" y="346531"/>
                <a:ext cx="4248472" cy="769441"/>
              </a:xfrm>
              <a:prstGeom prst="rect">
                <a:avLst/>
              </a:prstGeom>
              <a:noFill/>
            </p:spPr>
            <p:txBody>
              <a:bodyPr wrap="square" rtlCol="0">
                <a:spAutoFit/>
              </a:bodyPr>
              <a:lstStyle/>
              <a:p>
                <a:pPr algn="ctr"/>
                <a14:m>
                  <m:oMath xmlns:m="http://schemas.openxmlformats.org/officeDocument/2006/math">
                    <m:r>
                      <a:rPr lang="fr-FR" sz="4400" i="1">
                        <a:latin typeface="Cambria Math"/>
                      </a:rPr>
                      <m:t>𝑃</m:t>
                    </m:r>
                    <m:r>
                      <a:rPr lang="fr-FR" sz="4400" i="1">
                        <a:latin typeface="Cambria Math"/>
                      </a:rPr>
                      <m:t>(</m:t>
                    </m:r>
                    <m:sSub>
                      <m:sSubPr>
                        <m:ctrlPr>
                          <a:rPr lang="fr-FR" sz="4400" i="1">
                            <a:latin typeface="Cambria Math" panose="02040503050406030204" pitchFamily="18" charset="0"/>
                          </a:rPr>
                        </m:ctrlPr>
                      </m:sSubPr>
                      <m:e>
                        <m:r>
                          <a:rPr lang="fr-FR" sz="4400" i="1">
                            <a:latin typeface="Cambria Math"/>
                          </a:rPr>
                          <m:t>𝑊</m:t>
                        </m:r>
                      </m:e>
                      <m:sub>
                        <m:r>
                          <a:rPr lang="fr-FR" sz="4400" i="1">
                            <a:latin typeface="Cambria Math"/>
                          </a:rPr>
                          <m:t>𝑡</m:t>
                        </m:r>
                      </m:sub>
                    </m:sSub>
                  </m:oMath>
                </a14:m>
                <a:r>
                  <a:rPr lang="en-US" sz="4400" dirty="0"/>
                  <a:t>=x)=?</a:t>
                </a:r>
              </a:p>
            </p:txBody>
          </p:sp>
        </mc:Choice>
        <mc:Fallback xmlns="">
          <p:sp>
            <p:nvSpPr>
              <p:cNvPr id="3" name="ZoneTexte 2"/>
              <p:cNvSpPr txBox="1">
                <a:spLocks noRot="1" noChangeAspect="1" noMove="1" noResize="1" noEditPoints="1" noAdjustHandles="1" noChangeArrowheads="1" noChangeShapeType="1" noTextEdit="1"/>
              </p:cNvSpPr>
              <p:nvPr/>
            </p:nvSpPr>
            <p:spPr>
              <a:xfrm>
                <a:off x="3967825" y="346531"/>
                <a:ext cx="4248472" cy="769441"/>
              </a:xfrm>
              <a:prstGeom prst="rect">
                <a:avLst/>
              </a:prstGeom>
              <a:blipFill>
                <a:blip r:embed="rId3"/>
                <a:stretch>
                  <a:fillRect t="-16667" b="-37302"/>
                </a:stretch>
              </a:blipFill>
            </p:spPr>
            <p:txBody>
              <a:bodyPr/>
              <a:lstStyle/>
              <a:p>
                <a:r>
                  <a:rPr lang="fr-FR">
                    <a:noFill/>
                  </a:rPr>
                  <a:t> </a:t>
                </a:r>
              </a:p>
            </p:txBody>
          </p:sp>
        </mc:Fallback>
      </mc:AlternateContent>
      <p:pic>
        <p:nvPicPr>
          <p:cNvPr id="450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381" y="2204864"/>
            <a:ext cx="913936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5380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ZoneTexte 2"/>
              <p:cNvSpPr txBox="1"/>
              <p:nvPr/>
            </p:nvSpPr>
            <p:spPr>
              <a:xfrm>
                <a:off x="4045630" y="321220"/>
                <a:ext cx="4248472" cy="584775"/>
              </a:xfrm>
              <a:prstGeom prst="rect">
                <a:avLst/>
              </a:prstGeom>
              <a:noFill/>
            </p:spPr>
            <p:txBody>
              <a:bodyPr wrap="square" rtlCol="0">
                <a:spAutoFit/>
              </a:bodyPr>
              <a:lstStyle/>
              <a:p>
                <a:pPr algn="ctr"/>
                <a14:m>
                  <m:oMath xmlns:m="http://schemas.openxmlformats.org/officeDocument/2006/math">
                    <m:r>
                      <a:rPr lang="fr-FR" sz="3200" i="1">
                        <a:latin typeface="Cambria Math"/>
                      </a:rPr>
                      <m:t>𝑃</m:t>
                    </m:r>
                    <m:r>
                      <a:rPr lang="fr-FR" sz="3200" i="1">
                        <a:latin typeface="Cambria Math"/>
                      </a:rPr>
                      <m:t>(</m:t>
                    </m:r>
                    <m:sSub>
                      <m:sSubPr>
                        <m:ctrlPr>
                          <a:rPr lang="fr-FR" sz="3200" i="1">
                            <a:latin typeface="Cambria Math" panose="02040503050406030204" pitchFamily="18" charset="0"/>
                          </a:rPr>
                        </m:ctrlPr>
                      </m:sSubPr>
                      <m:e>
                        <m:r>
                          <a:rPr lang="fr-FR" sz="3200" i="1">
                            <a:latin typeface="Cambria Math"/>
                          </a:rPr>
                          <m:t>𝑊</m:t>
                        </m:r>
                      </m:e>
                      <m:sub>
                        <m:r>
                          <a:rPr lang="fr-FR" sz="3200" i="1">
                            <a:latin typeface="Cambria Math"/>
                          </a:rPr>
                          <m:t>𝑡</m:t>
                        </m:r>
                      </m:sub>
                    </m:sSub>
                  </m:oMath>
                </a14:m>
                <a:r>
                  <a:rPr lang="en-US" sz="3200" dirty="0"/>
                  <a:t>=x)=?</a:t>
                </a:r>
              </a:p>
            </p:txBody>
          </p:sp>
        </mc:Choice>
        <mc:Fallback xmlns="">
          <p:sp>
            <p:nvSpPr>
              <p:cNvPr id="3" name="ZoneTexte 2"/>
              <p:cNvSpPr txBox="1">
                <a:spLocks noRot="1" noChangeAspect="1" noMove="1" noResize="1" noEditPoints="1" noAdjustHandles="1" noChangeArrowheads="1" noChangeShapeType="1" noTextEdit="1"/>
              </p:cNvSpPr>
              <p:nvPr/>
            </p:nvSpPr>
            <p:spPr>
              <a:xfrm>
                <a:off x="4045630" y="321220"/>
                <a:ext cx="4248472" cy="584775"/>
              </a:xfrm>
              <a:prstGeom prst="rect">
                <a:avLst/>
              </a:prstGeom>
              <a:blipFill>
                <a:blip r:embed="rId3"/>
                <a:stretch>
                  <a:fillRect t="-12500" b="-34375"/>
                </a:stretch>
              </a:blipFill>
            </p:spPr>
            <p:txBody>
              <a:bodyPr/>
              <a:lstStyle/>
              <a:p>
                <a:r>
                  <a:rPr lang="fr-FR">
                    <a:noFill/>
                  </a:rPr>
                  <a:t> </a:t>
                </a:r>
              </a:p>
            </p:txBody>
          </p:sp>
        </mc:Fallback>
      </mc:AlternateContent>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8" y="2348881"/>
            <a:ext cx="61436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894" y="5085184"/>
            <a:ext cx="83629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701451" y="1556792"/>
            <a:ext cx="2936830" cy="369332"/>
          </a:xfrm>
          <a:prstGeom prst="rect">
            <a:avLst/>
          </a:prstGeom>
        </p:spPr>
        <p:txBody>
          <a:bodyPr wrap="none">
            <a:spAutoFit/>
          </a:bodyPr>
          <a:lstStyle/>
          <a:p>
            <a:r>
              <a:rPr lang="en-US" b="1" dirty="0" err="1"/>
              <a:t>Pochhammer’s</a:t>
            </a:r>
            <a:r>
              <a:rPr lang="en-US" b="1" dirty="0"/>
              <a:t> polynomials: </a:t>
            </a:r>
          </a:p>
        </p:txBody>
      </p:sp>
      <p:pic>
        <p:nvPicPr>
          <p:cNvPr id="460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5720" y="6165305"/>
            <a:ext cx="34099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Image 5">
            <a:extLst>
              <a:ext uri="{FF2B5EF4-FFF2-40B4-BE49-F238E27FC236}">
                <a16:creationId xmlns:a16="http://schemas.microsoft.com/office/drawing/2014/main" id="{6AB2553C-68CA-4F7D-9D86-20302941AE4E}"/>
              </a:ext>
            </a:extLst>
          </p:cNvPr>
          <p:cNvPicPr>
            <a:picLocks noChangeAspect="1"/>
          </p:cNvPicPr>
          <p:nvPr/>
        </p:nvPicPr>
        <p:blipFill>
          <a:blip r:embed="rId7"/>
          <a:stretch>
            <a:fillRect/>
          </a:stretch>
        </p:blipFill>
        <p:spPr>
          <a:xfrm>
            <a:off x="2400732" y="3459857"/>
            <a:ext cx="7019925" cy="1400175"/>
          </a:xfrm>
          <a:prstGeom prst="rect">
            <a:avLst/>
          </a:prstGeom>
        </p:spPr>
      </p:pic>
      <p:sp>
        <p:nvSpPr>
          <p:cNvPr id="7" name="ZoneTexte 6">
            <a:extLst>
              <a:ext uri="{FF2B5EF4-FFF2-40B4-BE49-F238E27FC236}">
                <a16:creationId xmlns:a16="http://schemas.microsoft.com/office/drawing/2014/main" id="{401EB30D-42F7-4EEB-8A3F-5F9CC169B845}"/>
              </a:ext>
            </a:extLst>
          </p:cNvPr>
          <p:cNvSpPr txBox="1"/>
          <p:nvPr/>
        </p:nvSpPr>
        <p:spPr>
          <a:xfrm>
            <a:off x="1498058" y="2607127"/>
            <a:ext cx="2033081" cy="369332"/>
          </a:xfrm>
          <a:prstGeom prst="rect">
            <a:avLst/>
          </a:prstGeom>
          <a:noFill/>
        </p:spPr>
        <p:txBody>
          <a:bodyPr wrap="square" rtlCol="0">
            <a:spAutoFit/>
          </a:bodyPr>
          <a:lstStyle/>
          <a:p>
            <a:r>
              <a:rPr lang="fr-FR" dirty="0" err="1"/>
              <a:t>Nominator</a:t>
            </a:r>
            <a:r>
              <a:rPr lang="fr-FR" dirty="0"/>
              <a:t> 1:</a:t>
            </a:r>
          </a:p>
        </p:txBody>
      </p:sp>
      <p:sp>
        <p:nvSpPr>
          <p:cNvPr id="12" name="ZoneTexte 11">
            <a:extLst>
              <a:ext uri="{FF2B5EF4-FFF2-40B4-BE49-F238E27FC236}">
                <a16:creationId xmlns:a16="http://schemas.microsoft.com/office/drawing/2014/main" id="{94B00B9B-D703-4BE5-A058-5125E0A53F85}"/>
              </a:ext>
            </a:extLst>
          </p:cNvPr>
          <p:cNvSpPr txBox="1"/>
          <p:nvPr/>
        </p:nvSpPr>
        <p:spPr>
          <a:xfrm>
            <a:off x="1189638" y="4104402"/>
            <a:ext cx="2033081" cy="369332"/>
          </a:xfrm>
          <a:prstGeom prst="rect">
            <a:avLst/>
          </a:prstGeom>
          <a:noFill/>
        </p:spPr>
        <p:txBody>
          <a:bodyPr wrap="square" rtlCol="0">
            <a:spAutoFit/>
          </a:bodyPr>
          <a:lstStyle/>
          <a:p>
            <a:r>
              <a:rPr lang="fr-FR" dirty="0" err="1"/>
              <a:t>Nominator</a:t>
            </a:r>
            <a:r>
              <a:rPr lang="fr-FR" dirty="0"/>
              <a:t> 2:</a:t>
            </a:r>
          </a:p>
        </p:txBody>
      </p:sp>
      <p:sp>
        <p:nvSpPr>
          <p:cNvPr id="13" name="ZoneTexte 12">
            <a:extLst>
              <a:ext uri="{FF2B5EF4-FFF2-40B4-BE49-F238E27FC236}">
                <a16:creationId xmlns:a16="http://schemas.microsoft.com/office/drawing/2014/main" id="{FBFE3C6B-992E-4F2A-8194-13A2CB688FFC}"/>
              </a:ext>
            </a:extLst>
          </p:cNvPr>
          <p:cNvSpPr txBox="1"/>
          <p:nvPr/>
        </p:nvSpPr>
        <p:spPr>
          <a:xfrm>
            <a:off x="599871" y="5188517"/>
            <a:ext cx="2033081" cy="369332"/>
          </a:xfrm>
          <a:prstGeom prst="rect">
            <a:avLst/>
          </a:prstGeom>
          <a:noFill/>
        </p:spPr>
        <p:txBody>
          <a:bodyPr wrap="square" rtlCol="0">
            <a:spAutoFit/>
          </a:bodyPr>
          <a:lstStyle/>
          <a:p>
            <a:r>
              <a:rPr lang="fr-FR" dirty="0" err="1"/>
              <a:t>Denominator</a:t>
            </a:r>
            <a:r>
              <a:rPr lang="fr-FR" dirty="0"/>
              <a:t> :</a:t>
            </a:r>
          </a:p>
        </p:txBody>
      </p:sp>
    </p:spTree>
    <p:extLst>
      <p:ext uri="{BB962C8B-B14F-4D97-AF65-F5344CB8AC3E}">
        <p14:creationId xmlns:p14="http://schemas.microsoft.com/office/powerpoint/2010/main" val="24853716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ZoneTexte 2"/>
              <p:cNvSpPr txBox="1"/>
              <p:nvPr/>
            </p:nvSpPr>
            <p:spPr>
              <a:xfrm>
                <a:off x="3971764" y="267626"/>
                <a:ext cx="4248472" cy="584775"/>
              </a:xfrm>
              <a:prstGeom prst="rect">
                <a:avLst/>
              </a:prstGeom>
              <a:noFill/>
            </p:spPr>
            <p:txBody>
              <a:bodyPr wrap="square" rtlCol="0">
                <a:spAutoFit/>
              </a:bodyPr>
              <a:lstStyle/>
              <a:p>
                <a:pPr algn="ctr"/>
                <a14:m>
                  <m:oMath xmlns:m="http://schemas.openxmlformats.org/officeDocument/2006/math">
                    <m:r>
                      <a:rPr lang="fr-FR" sz="3200" i="1">
                        <a:latin typeface="Cambria Math"/>
                      </a:rPr>
                      <m:t>𝑃</m:t>
                    </m:r>
                    <m:r>
                      <a:rPr lang="fr-FR" sz="3200" i="1">
                        <a:latin typeface="Cambria Math"/>
                      </a:rPr>
                      <m:t>(</m:t>
                    </m:r>
                    <m:sSub>
                      <m:sSubPr>
                        <m:ctrlPr>
                          <a:rPr lang="fr-FR" sz="3200" i="1">
                            <a:latin typeface="Cambria Math" panose="02040503050406030204" pitchFamily="18" charset="0"/>
                          </a:rPr>
                        </m:ctrlPr>
                      </m:sSubPr>
                      <m:e>
                        <m:r>
                          <a:rPr lang="fr-FR" sz="3200" i="1">
                            <a:latin typeface="Cambria Math"/>
                          </a:rPr>
                          <m:t>𝑊</m:t>
                        </m:r>
                      </m:e>
                      <m:sub>
                        <m:r>
                          <a:rPr lang="fr-FR" sz="3200" i="1">
                            <a:latin typeface="Cambria Math"/>
                          </a:rPr>
                          <m:t>𝑡</m:t>
                        </m:r>
                      </m:sub>
                    </m:sSub>
                  </m:oMath>
                </a14:m>
                <a:r>
                  <a:rPr lang="en-US" sz="3200" dirty="0"/>
                  <a:t>=x)=?</a:t>
                </a:r>
              </a:p>
            </p:txBody>
          </p:sp>
        </mc:Choice>
        <mc:Fallback xmlns="">
          <p:sp>
            <p:nvSpPr>
              <p:cNvPr id="3" name="ZoneTexte 2"/>
              <p:cNvSpPr txBox="1">
                <a:spLocks noRot="1" noChangeAspect="1" noMove="1" noResize="1" noEditPoints="1" noAdjustHandles="1" noChangeArrowheads="1" noChangeShapeType="1" noTextEdit="1"/>
              </p:cNvSpPr>
              <p:nvPr/>
            </p:nvSpPr>
            <p:spPr>
              <a:xfrm>
                <a:off x="3971764" y="267626"/>
                <a:ext cx="4248472" cy="584775"/>
              </a:xfrm>
              <a:prstGeom prst="rect">
                <a:avLst/>
              </a:prstGeom>
              <a:blipFill>
                <a:blip r:embed="rId3"/>
                <a:stretch>
                  <a:fillRect t="-12500" b="-34375"/>
                </a:stretch>
              </a:blipFill>
            </p:spPr>
            <p:txBody>
              <a:bodyPr/>
              <a:lstStyle/>
              <a:p>
                <a:r>
                  <a:rPr lang="fr-FR">
                    <a:noFill/>
                  </a:rPr>
                  <a:t> </a:t>
                </a:r>
              </a:p>
            </p:txBody>
          </p:sp>
        </mc:Fallback>
      </mc:AlternateContent>
      <p:pic>
        <p:nvPicPr>
          <p:cNvPr id="471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9" y="1412776"/>
            <a:ext cx="663892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628" y="2295239"/>
            <a:ext cx="29241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310" y="2800096"/>
            <a:ext cx="52768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1689" y="4005064"/>
            <a:ext cx="624205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llipse 3"/>
          <p:cNvSpPr/>
          <p:nvPr/>
        </p:nvSpPr>
        <p:spPr>
          <a:xfrm>
            <a:off x="7128758" y="5445224"/>
            <a:ext cx="792088" cy="7061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26310" y="6239106"/>
            <a:ext cx="7272808" cy="646331"/>
          </a:xfrm>
          <a:prstGeom prst="rect">
            <a:avLst/>
          </a:prstGeom>
        </p:spPr>
        <p:txBody>
          <a:bodyPr wrap="square">
            <a:spAutoFit/>
          </a:bodyPr>
          <a:lstStyle/>
          <a:p>
            <a:r>
              <a:rPr lang="en-US" b="1" dirty="0"/>
              <a:t>The </a:t>
            </a:r>
            <a:r>
              <a:rPr lang="en-US" b="1" dirty="0" err="1"/>
              <a:t>Pólya-Eggenberger</a:t>
            </a:r>
            <a:r>
              <a:rPr lang="en-US" b="1" dirty="0"/>
              <a:t> distribution is reduced to a </a:t>
            </a:r>
            <a:r>
              <a:rPr lang="en-US" b="1" dirty="0">
                <a:solidFill>
                  <a:srgbClr val="FF0000"/>
                </a:solidFill>
              </a:rPr>
              <a:t>uniform distribution WHEN W0=1 and B0=1</a:t>
            </a:r>
            <a:r>
              <a:rPr lang="en-US" b="1" dirty="0"/>
              <a:t>.</a:t>
            </a:r>
          </a:p>
        </p:txBody>
      </p:sp>
      <p:pic>
        <p:nvPicPr>
          <p:cNvPr id="4711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0768" y="5508533"/>
            <a:ext cx="22193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a:extLst>
              <a:ext uri="{FF2B5EF4-FFF2-40B4-BE49-F238E27FC236}">
                <a16:creationId xmlns:a16="http://schemas.microsoft.com/office/drawing/2014/main" id="{494100BF-FE24-4290-A098-DE18EC9D7766}"/>
              </a:ext>
            </a:extLst>
          </p:cNvPr>
          <p:cNvSpPr txBox="1"/>
          <p:nvPr/>
        </p:nvSpPr>
        <p:spPr>
          <a:xfrm>
            <a:off x="9662808" y="3066078"/>
            <a:ext cx="2529192" cy="646331"/>
          </a:xfrm>
          <a:prstGeom prst="rect">
            <a:avLst/>
          </a:prstGeom>
          <a:noFill/>
        </p:spPr>
        <p:txBody>
          <a:bodyPr wrap="square" rtlCol="0">
            <a:spAutoFit/>
          </a:bodyPr>
          <a:lstStyle/>
          <a:p>
            <a:pPr algn="ctr"/>
            <a:r>
              <a:rPr lang="fr-FR" dirty="0" err="1"/>
              <a:t>Binary</a:t>
            </a:r>
            <a:r>
              <a:rPr lang="fr-FR" dirty="0"/>
              <a:t> </a:t>
            </a:r>
            <a:r>
              <a:rPr lang="fr-FR" dirty="0" err="1"/>
              <a:t>sequence</a:t>
            </a:r>
            <a:r>
              <a:rPr lang="fr-FR" dirty="0"/>
              <a:t> of x </a:t>
            </a:r>
            <a:r>
              <a:rPr lang="fr-FR" dirty="0" err="1"/>
              <a:t>successes</a:t>
            </a:r>
            <a:r>
              <a:rPr lang="fr-FR" dirty="0"/>
              <a:t> in t trials</a:t>
            </a:r>
          </a:p>
        </p:txBody>
      </p:sp>
      <p:pic>
        <p:nvPicPr>
          <p:cNvPr id="8" name="Image 7">
            <a:extLst>
              <a:ext uri="{FF2B5EF4-FFF2-40B4-BE49-F238E27FC236}">
                <a16:creationId xmlns:a16="http://schemas.microsoft.com/office/drawing/2014/main" id="{8A5D0C22-93FA-4FA7-BBAE-F6BD1A37D535}"/>
              </a:ext>
            </a:extLst>
          </p:cNvPr>
          <p:cNvPicPr>
            <a:picLocks noChangeAspect="1"/>
          </p:cNvPicPr>
          <p:nvPr/>
        </p:nvPicPr>
        <p:blipFill>
          <a:blip r:embed="rId9"/>
          <a:stretch>
            <a:fillRect/>
          </a:stretch>
        </p:blipFill>
        <p:spPr>
          <a:xfrm>
            <a:off x="9400870" y="3013005"/>
            <a:ext cx="523875" cy="752475"/>
          </a:xfrm>
          <a:prstGeom prst="rect">
            <a:avLst/>
          </a:prstGeom>
        </p:spPr>
      </p:pic>
      <p:sp>
        <p:nvSpPr>
          <p:cNvPr id="9" name="ZoneTexte 8">
            <a:extLst>
              <a:ext uri="{FF2B5EF4-FFF2-40B4-BE49-F238E27FC236}">
                <a16:creationId xmlns:a16="http://schemas.microsoft.com/office/drawing/2014/main" id="{B67DBE88-B478-4C9D-AEAF-EEAB0A609EF3}"/>
              </a:ext>
            </a:extLst>
          </p:cNvPr>
          <p:cNvSpPr txBox="1"/>
          <p:nvPr/>
        </p:nvSpPr>
        <p:spPr>
          <a:xfrm>
            <a:off x="8852811" y="3207099"/>
            <a:ext cx="846307" cy="369651"/>
          </a:xfrm>
          <a:prstGeom prst="rect">
            <a:avLst/>
          </a:prstGeom>
          <a:noFill/>
        </p:spPr>
        <p:txBody>
          <a:bodyPr wrap="square" rtlCol="0">
            <a:spAutoFit/>
          </a:bodyPr>
          <a:lstStyle/>
          <a:p>
            <a:r>
              <a:rPr lang="fr-FR" dirty="0" err="1"/>
              <a:t>with</a:t>
            </a:r>
            <a:endParaRPr lang="fr-FR" dirty="0"/>
          </a:p>
        </p:txBody>
      </p:sp>
    </p:spTree>
    <p:extLst>
      <p:ext uri="{BB962C8B-B14F-4D97-AF65-F5344CB8AC3E}">
        <p14:creationId xmlns:p14="http://schemas.microsoft.com/office/powerpoint/2010/main" val="254168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705035" y="227522"/>
            <a:ext cx="10515600" cy="1325563"/>
          </a:xfrm>
        </p:spPr>
        <p:txBody>
          <a:bodyPr>
            <a:normAutofit/>
          </a:bodyPr>
          <a:lstStyle/>
          <a:p>
            <a:pPr algn="ctr"/>
            <a:r>
              <a:rPr lang="fr-FR" b="1" dirty="0"/>
              <a:t>I. </a:t>
            </a:r>
            <a:r>
              <a:rPr lang="fr-FR" b="1" dirty="0" err="1"/>
              <a:t>Context</a:t>
            </a:r>
            <a:br>
              <a:rPr lang="fr-FR" b="1" dirty="0"/>
            </a:b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Competition</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in digital </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markets</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market</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power</a:t>
            </a:r>
            <a:endParaRPr lang="fr-FR" i="1" dirty="0"/>
          </a:p>
        </p:txBody>
      </p:sp>
      <p:pic>
        <p:nvPicPr>
          <p:cNvPr id="4" name="Image 3">
            <a:extLst>
              <a:ext uri="{FF2B5EF4-FFF2-40B4-BE49-F238E27FC236}">
                <a16:creationId xmlns:a16="http://schemas.microsoft.com/office/drawing/2014/main" id="{481A7D88-C2AC-4C2E-A73C-5CB4718F9D36}"/>
              </a:ext>
            </a:extLst>
          </p:cNvPr>
          <p:cNvPicPr>
            <a:picLocks noChangeAspect="1"/>
          </p:cNvPicPr>
          <p:nvPr/>
        </p:nvPicPr>
        <p:blipFill>
          <a:blip r:embed="rId2"/>
          <a:stretch>
            <a:fillRect/>
          </a:stretch>
        </p:blipFill>
        <p:spPr>
          <a:xfrm>
            <a:off x="1568542" y="1553085"/>
            <a:ext cx="3276685" cy="4980562"/>
          </a:xfrm>
          <a:prstGeom prst="rect">
            <a:avLst/>
          </a:prstGeom>
        </p:spPr>
      </p:pic>
      <p:sp>
        <p:nvSpPr>
          <p:cNvPr id="9" name="ZoneTexte 8">
            <a:extLst>
              <a:ext uri="{FF2B5EF4-FFF2-40B4-BE49-F238E27FC236}">
                <a16:creationId xmlns:a16="http://schemas.microsoft.com/office/drawing/2014/main" id="{5193C195-B6D4-481D-885C-0FC2909786CF}"/>
              </a:ext>
            </a:extLst>
          </p:cNvPr>
          <p:cNvSpPr txBox="1"/>
          <p:nvPr/>
        </p:nvSpPr>
        <p:spPr>
          <a:xfrm>
            <a:off x="5372099" y="2036271"/>
            <a:ext cx="6094378" cy="4247317"/>
          </a:xfrm>
          <a:prstGeom prst="rect">
            <a:avLst/>
          </a:prstGeom>
          <a:noFill/>
        </p:spPr>
        <p:txBody>
          <a:bodyPr wrap="square">
            <a:spAutoFit/>
          </a:bodyPr>
          <a:lstStyle/>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“During the investigation, Subcommittee staff found </a:t>
            </a:r>
            <a:r>
              <a:rPr lang="en-US" sz="1800" b="0" i="0" u="none" strike="noStrike" baseline="0" dirty="0">
                <a:solidFill>
                  <a:srgbClr val="FF0000"/>
                </a:solidFill>
                <a:latin typeface="Times New Roman" panose="02020603050405020304" pitchFamily="18" charset="0"/>
              </a:rPr>
              <a:t>evidence of monopolization and monopoly power</a:t>
            </a:r>
            <a:r>
              <a:rPr lang="en-US" sz="1800" b="0" i="0" u="none" strike="noStrike" baseline="0" dirty="0">
                <a:solidFill>
                  <a:srgbClr val="000000"/>
                </a:solidFill>
                <a:latin typeface="Times New Roman" panose="02020603050405020304" pitchFamily="18" charset="0"/>
              </a:rPr>
              <a:t>.”</a:t>
            </a:r>
          </a:p>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“In interviews with Subcommittee staff, numerous businesses described how dominant platforms exploit their gatekeeper power to </a:t>
            </a:r>
            <a:r>
              <a:rPr lang="en-US" sz="1800" b="0" i="0" u="none" strike="noStrike" baseline="0" dirty="0">
                <a:solidFill>
                  <a:srgbClr val="FF0000"/>
                </a:solidFill>
                <a:latin typeface="Times New Roman" panose="02020603050405020304" pitchFamily="18" charset="0"/>
              </a:rPr>
              <a:t>dictate terms and extract concessions </a:t>
            </a:r>
            <a:r>
              <a:rPr lang="en-US" sz="1800" b="0" i="0" u="none" strike="noStrike" baseline="0" dirty="0">
                <a:solidFill>
                  <a:srgbClr val="000000"/>
                </a:solidFill>
                <a:latin typeface="Times New Roman" panose="02020603050405020304" pitchFamily="18" charset="0"/>
              </a:rPr>
              <a:t>that no one would reasonably consent to in a competitive market.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Market participants that spoke with Subcommittee staff indicated that their dependence on these gatekeepers to access users and markets requires concessions and demands that carry significant economic harm, but that are “</a:t>
            </a:r>
            <a:r>
              <a:rPr lang="en-US" sz="1800" b="0" i="0" u="none" strike="noStrike" baseline="0" dirty="0">
                <a:solidFill>
                  <a:srgbClr val="FF0000"/>
                </a:solidFill>
                <a:latin typeface="Times New Roman" panose="02020603050405020304" pitchFamily="18" charset="0"/>
              </a:rPr>
              <a:t>the cost of doing business</a:t>
            </a:r>
            <a:r>
              <a:rPr lang="en-US" sz="1800" b="0" i="0" u="none" strike="noStrike" baseline="0" dirty="0">
                <a:solidFill>
                  <a:srgbClr val="000000"/>
                </a:solidFill>
                <a:latin typeface="Times New Roman" panose="02020603050405020304" pitchFamily="18" charset="0"/>
              </a:rPr>
              <a:t>” given the lack of options.”</a:t>
            </a:r>
          </a:p>
          <a:p>
            <a:endParaRPr lang="fr-FR" dirty="0"/>
          </a:p>
        </p:txBody>
      </p:sp>
    </p:spTree>
    <p:extLst>
      <p:ext uri="{BB962C8B-B14F-4D97-AF65-F5344CB8AC3E}">
        <p14:creationId xmlns:p14="http://schemas.microsoft.com/office/powerpoint/2010/main" val="25151879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p:cNvSpPr txBox="1"/>
          <p:nvPr/>
        </p:nvSpPr>
        <p:spPr>
          <a:xfrm>
            <a:off x="3791744" y="714357"/>
            <a:ext cx="4824536" cy="646331"/>
          </a:xfrm>
          <a:prstGeom prst="rect">
            <a:avLst/>
          </a:prstGeom>
          <a:noFill/>
        </p:spPr>
        <p:txBody>
          <a:bodyPr wrap="square" rtlCol="0">
            <a:spAutoFit/>
          </a:bodyPr>
          <a:lstStyle/>
          <a:p>
            <a:pPr algn="ctr"/>
            <a:r>
              <a:rPr lang="en-US" b="1" dirty="0" err="1">
                <a:solidFill>
                  <a:srgbClr val="FF0000"/>
                </a:solidFill>
              </a:rPr>
              <a:t>Pólya’s</a:t>
            </a:r>
            <a:r>
              <a:rPr lang="en-US" b="1" dirty="0">
                <a:solidFill>
                  <a:srgbClr val="FF0000"/>
                </a:solidFill>
              </a:rPr>
              <a:t> urn model</a:t>
            </a:r>
            <a:r>
              <a:rPr lang="fr-FR" b="1" dirty="0">
                <a:solidFill>
                  <a:srgbClr val="FF0000"/>
                </a:solidFill>
              </a:rPr>
              <a:t> </a:t>
            </a:r>
            <a:endParaRPr lang="en-US" b="1" dirty="0">
              <a:solidFill>
                <a:srgbClr val="FF0000"/>
              </a:solidFill>
            </a:endParaRPr>
          </a:p>
          <a:p>
            <a:pPr algn="ctr"/>
            <a:endParaRPr lang="en-US" b="1" dirty="0">
              <a:solidFill>
                <a:srgbClr val="FF0000"/>
              </a:solidFill>
            </a:endParaRPr>
          </a:p>
        </p:txBody>
      </p:sp>
      <p:sp>
        <p:nvSpPr>
          <p:cNvPr id="5" name="Rectangle 4"/>
          <p:cNvSpPr/>
          <p:nvPr/>
        </p:nvSpPr>
        <p:spPr>
          <a:xfrm>
            <a:off x="1919536" y="116633"/>
            <a:ext cx="8490556" cy="584775"/>
          </a:xfrm>
          <a:prstGeom prst="rect">
            <a:avLst/>
          </a:prstGeom>
        </p:spPr>
        <p:txBody>
          <a:bodyPr wrap="square">
            <a:spAutoFit/>
          </a:bodyPr>
          <a:lstStyle/>
          <a:p>
            <a:pPr algn="ctr"/>
            <a:r>
              <a:rPr lang="en-US" sz="3200" b="1" dirty="0"/>
              <a:t>Dynamics: Stochastic paths</a:t>
            </a:r>
            <a:endParaRPr lang="en-US" sz="3200"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896" y="2132857"/>
            <a:ext cx="5394362" cy="40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279577" y="3861048"/>
            <a:ext cx="2119747" cy="400110"/>
          </a:xfrm>
          <a:prstGeom prst="rect">
            <a:avLst/>
          </a:prstGeom>
        </p:spPr>
        <p:txBody>
          <a:bodyPr wrap="none">
            <a:spAutoFit/>
          </a:bodyPr>
          <a:lstStyle/>
          <a:p>
            <a:r>
              <a:rPr lang="en-US" sz="2000" b="1" dirty="0"/>
              <a:t>2. Stochastic path </a:t>
            </a:r>
          </a:p>
        </p:txBody>
      </p:sp>
    </p:spTree>
    <p:extLst>
      <p:ext uri="{BB962C8B-B14F-4D97-AF65-F5344CB8AC3E}">
        <p14:creationId xmlns:p14="http://schemas.microsoft.com/office/powerpoint/2010/main" val="9689835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215680" y="1916832"/>
            <a:ext cx="5616624" cy="2123658"/>
          </a:xfrm>
          <a:prstGeom prst="rect">
            <a:avLst/>
          </a:prstGeom>
          <a:noFill/>
        </p:spPr>
        <p:txBody>
          <a:bodyPr wrap="square" rtlCol="0">
            <a:spAutoFit/>
          </a:bodyPr>
          <a:lstStyle/>
          <a:p>
            <a:pPr algn="ctr"/>
            <a:r>
              <a:rPr lang="fr-FR" sz="6600" dirty="0"/>
              <a:t>Simulations </a:t>
            </a:r>
            <a:r>
              <a:rPr lang="fr-FR" sz="6600" dirty="0" err="1"/>
              <a:t>with</a:t>
            </a:r>
            <a:r>
              <a:rPr lang="fr-FR" sz="6600" dirty="0"/>
              <a:t> Python</a:t>
            </a:r>
            <a:endParaRPr lang="en-US" sz="6600" dirty="0"/>
          </a:p>
        </p:txBody>
      </p:sp>
      <p:sp>
        <p:nvSpPr>
          <p:cNvPr id="4" name="Rectangle 3">
            <a:extLst>
              <a:ext uri="{FF2B5EF4-FFF2-40B4-BE49-F238E27FC236}">
                <a16:creationId xmlns:a16="http://schemas.microsoft.com/office/drawing/2014/main" id="{942B649B-E453-40C2-8B7C-B9C437679852}"/>
              </a:ext>
            </a:extLst>
          </p:cNvPr>
          <p:cNvSpPr/>
          <p:nvPr/>
        </p:nvSpPr>
        <p:spPr>
          <a:xfrm>
            <a:off x="1919536" y="116633"/>
            <a:ext cx="8490556" cy="584775"/>
          </a:xfrm>
          <a:prstGeom prst="rect">
            <a:avLst/>
          </a:prstGeom>
        </p:spPr>
        <p:txBody>
          <a:bodyPr wrap="square">
            <a:spAutoFit/>
          </a:bodyPr>
          <a:lstStyle/>
          <a:p>
            <a:pPr algn="ctr"/>
            <a:r>
              <a:rPr lang="en-US" sz="3200" b="1" dirty="0"/>
              <a:t>Dynamics: Stochastic paths</a:t>
            </a:r>
            <a:endParaRPr lang="en-US" sz="3200" dirty="0"/>
          </a:p>
        </p:txBody>
      </p:sp>
    </p:spTree>
    <p:extLst>
      <p:ext uri="{BB962C8B-B14F-4D97-AF65-F5344CB8AC3E}">
        <p14:creationId xmlns:p14="http://schemas.microsoft.com/office/powerpoint/2010/main" val="30864886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19536" y="116633"/>
            <a:ext cx="8490556" cy="584775"/>
          </a:xfrm>
          <a:prstGeom prst="rect">
            <a:avLst/>
          </a:prstGeom>
        </p:spPr>
        <p:txBody>
          <a:bodyPr wrap="square">
            <a:spAutoFit/>
          </a:bodyPr>
          <a:lstStyle/>
          <a:p>
            <a:pPr algn="ctr"/>
            <a:r>
              <a:rPr lang="fr-FR" sz="3200" b="1" dirty="0"/>
              <a:t>Python </a:t>
            </a:r>
            <a:endParaRPr lang="en-US" sz="3200" b="1" dirty="0"/>
          </a:p>
        </p:txBody>
      </p:sp>
      <p:sp>
        <p:nvSpPr>
          <p:cNvPr id="3" name="ZoneTexte 2"/>
          <p:cNvSpPr txBox="1"/>
          <p:nvPr/>
        </p:nvSpPr>
        <p:spPr>
          <a:xfrm>
            <a:off x="1831976" y="1052737"/>
            <a:ext cx="8578117" cy="461665"/>
          </a:xfrm>
          <a:prstGeom prst="rect">
            <a:avLst/>
          </a:prstGeom>
          <a:noFill/>
        </p:spPr>
        <p:txBody>
          <a:bodyPr wrap="square" rtlCol="0">
            <a:spAutoFit/>
          </a:bodyPr>
          <a:lstStyle/>
          <a:p>
            <a:pPr algn="ctr"/>
            <a:r>
              <a:rPr lang="en-US" sz="2400" b="1" i="1" dirty="0"/>
              <a:t>Python is a</a:t>
            </a:r>
            <a:r>
              <a:rPr lang="en-US" sz="2400" b="1" dirty="0"/>
              <a:t> widely used general-purpose programming language</a:t>
            </a:r>
          </a:p>
        </p:txBody>
      </p:sp>
      <p:sp>
        <p:nvSpPr>
          <p:cNvPr id="4" name="ZoneTexte 3"/>
          <p:cNvSpPr txBox="1"/>
          <p:nvPr/>
        </p:nvSpPr>
        <p:spPr>
          <a:xfrm>
            <a:off x="3138881" y="2060848"/>
            <a:ext cx="6051866" cy="923330"/>
          </a:xfrm>
          <a:prstGeom prst="rect">
            <a:avLst/>
          </a:prstGeom>
          <a:noFill/>
        </p:spPr>
        <p:txBody>
          <a:bodyPr wrap="square" rtlCol="0">
            <a:spAutoFit/>
          </a:bodyPr>
          <a:lstStyle/>
          <a:p>
            <a:pPr algn="ctr"/>
            <a:r>
              <a:rPr lang="en-US" b="1" dirty="0"/>
              <a:t>Python can be used for computational economics, agent based modeling, computational econometrics, web scraping, machine learning, etc…</a:t>
            </a:r>
          </a:p>
        </p:txBody>
      </p:sp>
      <p:sp>
        <p:nvSpPr>
          <p:cNvPr id="5" name="AutoShape 2" descr="Résultats de recherche d'images pour « python »"/>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Résultats de recherche d'images pour « python »"/>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06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0096" y="19969"/>
            <a:ext cx="79208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664" y="3270049"/>
            <a:ext cx="6972300" cy="320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3870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19536" y="116633"/>
            <a:ext cx="8490556" cy="646331"/>
          </a:xfrm>
          <a:prstGeom prst="rect">
            <a:avLst/>
          </a:prstGeom>
        </p:spPr>
        <p:txBody>
          <a:bodyPr wrap="square">
            <a:spAutoFit/>
          </a:bodyPr>
          <a:lstStyle/>
          <a:p>
            <a:pPr algn="ctr"/>
            <a:r>
              <a:rPr lang="fr-FR" sz="3600" b="1" dirty="0" err="1"/>
              <a:t>Why</a:t>
            </a:r>
            <a:r>
              <a:rPr lang="fr-FR" sz="3600" b="1" dirty="0"/>
              <a:t> Python ? </a:t>
            </a:r>
            <a:endParaRPr lang="en-US" sz="3600" b="1" dirty="0"/>
          </a:p>
        </p:txBody>
      </p:sp>
      <p:sp>
        <p:nvSpPr>
          <p:cNvPr id="5" name="AutoShape 2" descr="Résultats de recherche d'images pour « python »"/>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Résultats de recherche d'images pour « python »"/>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ZoneTexte 1"/>
          <p:cNvSpPr txBox="1"/>
          <p:nvPr/>
        </p:nvSpPr>
        <p:spPr>
          <a:xfrm>
            <a:off x="2924454" y="5517233"/>
            <a:ext cx="6480720" cy="646331"/>
          </a:xfrm>
          <a:prstGeom prst="rect">
            <a:avLst/>
          </a:prstGeom>
          <a:noFill/>
        </p:spPr>
        <p:txBody>
          <a:bodyPr wrap="square" rtlCol="0">
            <a:spAutoFit/>
          </a:bodyPr>
          <a:lstStyle/>
          <a:p>
            <a:pPr algn="ctr"/>
            <a:r>
              <a:rPr lang="fr-FR" dirty="0" err="1"/>
              <a:t>See</a:t>
            </a:r>
            <a:r>
              <a:rPr lang="fr-FR" dirty="0"/>
              <a:t> : </a:t>
            </a:r>
            <a:r>
              <a:rPr lang="en-US" dirty="0"/>
              <a:t>Edelman, Benjamin. 2012. "Using Internet Data for Economic Research." </a:t>
            </a:r>
            <a:r>
              <a:rPr lang="en-US" i="1" dirty="0"/>
              <a:t>Journal of Economic Perspectives</a:t>
            </a:r>
            <a:r>
              <a:rPr lang="en-US" dirty="0"/>
              <a:t>, 26(2): 189-206.</a:t>
            </a:r>
          </a:p>
        </p:txBody>
      </p:sp>
      <p:sp>
        <p:nvSpPr>
          <p:cNvPr id="11" name="Flèche droite 10"/>
          <p:cNvSpPr/>
          <p:nvPr/>
        </p:nvSpPr>
        <p:spPr>
          <a:xfrm>
            <a:off x="1530649" y="3217292"/>
            <a:ext cx="2383433" cy="166456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p:cNvSpPr txBox="1"/>
          <p:nvPr/>
        </p:nvSpPr>
        <p:spPr>
          <a:xfrm>
            <a:off x="2136775" y="3746650"/>
            <a:ext cx="1080120" cy="646331"/>
          </a:xfrm>
          <a:prstGeom prst="rect">
            <a:avLst/>
          </a:prstGeom>
          <a:noFill/>
        </p:spPr>
        <p:txBody>
          <a:bodyPr wrap="square" rtlCol="0">
            <a:spAutoFit/>
          </a:bodyPr>
          <a:lstStyle/>
          <a:p>
            <a:pPr algn="ctr"/>
            <a:r>
              <a:rPr lang="fr-FR" dirty="0"/>
              <a:t>Internet </a:t>
            </a:r>
          </a:p>
          <a:p>
            <a:pPr algn="ctr"/>
            <a:r>
              <a:rPr lang="fr-FR" dirty="0" err="1"/>
              <a:t>scraping</a:t>
            </a:r>
            <a:endParaRPr lang="en-US" dirty="0"/>
          </a:p>
        </p:txBody>
      </p:sp>
      <p:sp>
        <p:nvSpPr>
          <p:cNvPr id="10" name="ZoneTexte 9"/>
          <p:cNvSpPr txBox="1"/>
          <p:nvPr/>
        </p:nvSpPr>
        <p:spPr>
          <a:xfrm>
            <a:off x="6251488" y="3713835"/>
            <a:ext cx="2091184" cy="646331"/>
          </a:xfrm>
          <a:prstGeom prst="rect">
            <a:avLst/>
          </a:prstGeom>
          <a:noFill/>
        </p:spPr>
        <p:txBody>
          <a:bodyPr wrap="square" rtlCol="0">
            <a:spAutoFit/>
          </a:bodyPr>
          <a:lstStyle/>
          <a:p>
            <a:pPr algn="ctr"/>
            <a:r>
              <a:rPr lang="fr-FR" dirty="0"/>
              <a:t>Information </a:t>
            </a:r>
            <a:r>
              <a:rPr lang="fr-FR" dirty="0" err="1"/>
              <a:t>processing</a:t>
            </a:r>
            <a:endParaRPr lang="en-US" dirty="0"/>
          </a:p>
        </p:txBody>
      </p:sp>
      <p:sp>
        <p:nvSpPr>
          <p:cNvPr id="13" name="ZoneTexte 12"/>
          <p:cNvSpPr txBox="1"/>
          <p:nvPr/>
        </p:nvSpPr>
        <p:spPr>
          <a:xfrm>
            <a:off x="8299600" y="3608149"/>
            <a:ext cx="2368400" cy="923330"/>
          </a:xfrm>
          <a:prstGeom prst="rect">
            <a:avLst/>
          </a:prstGeom>
          <a:noFill/>
        </p:spPr>
        <p:txBody>
          <a:bodyPr wrap="square" rtlCol="0">
            <a:spAutoFit/>
          </a:bodyPr>
          <a:lstStyle/>
          <a:p>
            <a:pPr algn="ctr"/>
            <a:r>
              <a:rPr lang="en-US"/>
              <a:t>Results of your analysis, recommendations</a:t>
            </a:r>
          </a:p>
        </p:txBody>
      </p:sp>
      <p:sp>
        <p:nvSpPr>
          <p:cNvPr id="14" name="ZoneTexte 13"/>
          <p:cNvSpPr txBox="1"/>
          <p:nvPr/>
        </p:nvSpPr>
        <p:spPr>
          <a:xfrm>
            <a:off x="3943301" y="3726411"/>
            <a:ext cx="1719808" cy="646331"/>
          </a:xfrm>
          <a:prstGeom prst="rect">
            <a:avLst/>
          </a:prstGeom>
          <a:noFill/>
        </p:spPr>
        <p:txBody>
          <a:bodyPr wrap="square" rtlCol="0">
            <a:spAutoFit/>
          </a:bodyPr>
          <a:lstStyle/>
          <a:p>
            <a:pPr algn="ctr"/>
            <a:r>
              <a:rPr lang="fr-FR" dirty="0"/>
              <a:t>Information </a:t>
            </a:r>
            <a:r>
              <a:rPr lang="fr-FR" dirty="0" err="1"/>
              <a:t>storage</a:t>
            </a:r>
            <a:endParaRPr lang="en-US" dirty="0"/>
          </a:p>
        </p:txBody>
      </p:sp>
      <p:sp>
        <p:nvSpPr>
          <p:cNvPr id="17" name="Flèche droite 16"/>
          <p:cNvSpPr/>
          <p:nvPr/>
        </p:nvSpPr>
        <p:spPr>
          <a:xfrm>
            <a:off x="3943302" y="3204716"/>
            <a:ext cx="2383433" cy="166456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èche droite 17"/>
          <p:cNvSpPr/>
          <p:nvPr/>
        </p:nvSpPr>
        <p:spPr>
          <a:xfrm>
            <a:off x="6337575" y="3237530"/>
            <a:ext cx="2383433" cy="166456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èche droite 18"/>
          <p:cNvSpPr/>
          <p:nvPr/>
        </p:nvSpPr>
        <p:spPr>
          <a:xfrm>
            <a:off x="8721008" y="3204716"/>
            <a:ext cx="1946993" cy="166456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p:cNvSpPr txBox="1"/>
          <p:nvPr/>
        </p:nvSpPr>
        <p:spPr>
          <a:xfrm>
            <a:off x="1530648" y="1043445"/>
            <a:ext cx="9137352" cy="461665"/>
          </a:xfrm>
          <a:prstGeom prst="rect">
            <a:avLst/>
          </a:prstGeom>
          <a:noFill/>
        </p:spPr>
        <p:txBody>
          <a:bodyPr wrap="square" rtlCol="0">
            <a:spAutoFit/>
          </a:bodyPr>
          <a:lstStyle/>
          <a:p>
            <a:pPr algn="ctr"/>
            <a:r>
              <a:rPr lang="en-US" sz="2400" b="1" dirty="0"/>
              <a:t>With Python you can fully manage the ‘information value chain’</a:t>
            </a:r>
          </a:p>
        </p:txBody>
      </p:sp>
      <p:sp>
        <p:nvSpPr>
          <p:cNvPr id="20" name="ZoneTexte 19"/>
          <p:cNvSpPr txBox="1"/>
          <p:nvPr/>
        </p:nvSpPr>
        <p:spPr>
          <a:xfrm>
            <a:off x="4177382" y="2492897"/>
            <a:ext cx="3974864" cy="461665"/>
          </a:xfrm>
          <a:prstGeom prst="rect">
            <a:avLst/>
          </a:prstGeom>
          <a:noFill/>
        </p:spPr>
        <p:txBody>
          <a:bodyPr wrap="square" rtlCol="0">
            <a:spAutoFit/>
          </a:bodyPr>
          <a:lstStyle/>
          <a:p>
            <a:pPr algn="ctr"/>
            <a:r>
              <a:rPr lang="fr-FR" sz="2400" b="1" dirty="0">
                <a:solidFill>
                  <a:srgbClr val="FF0000"/>
                </a:solidFill>
              </a:rPr>
              <a:t>The ‘information value </a:t>
            </a:r>
            <a:r>
              <a:rPr lang="fr-FR" sz="2400" b="1" dirty="0" err="1">
                <a:solidFill>
                  <a:srgbClr val="FF0000"/>
                </a:solidFill>
              </a:rPr>
              <a:t>chain</a:t>
            </a:r>
            <a:r>
              <a:rPr lang="fr-FR" sz="2400" b="1" dirty="0">
                <a:solidFill>
                  <a:srgbClr val="FF0000"/>
                </a:solidFill>
              </a:rPr>
              <a:t>’</a:t>
            </a:r>
            <a:endParaRPr lang="en-US" sz="2400" b="1" dirty="0">
              <a:solidFill>
                <a:srgbClr val="FF0000"/>
              </a:solidFill>
            </a:endParaRPr>
          </a:p>
        </p:txBody>
      </p:sp>
    </p:spTree>
    <p:extLst>
      <p:ext uri="{BB962C8B-B14F-4D97-AF65-F5344CB8AC3E}">
        <p14:creationId xmlns:p14="http://schemas.microsoft.com/office/powerpoint/2010/main" val="40455529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19536" y="116633"/>
            <a:ext cx="8490556" cy="646331"/>
          </a:xfrm>
          <a:prstGeom prst="rect">
            <a:avLst/>
          </a:prstGeom>
        </p:spPr>
        <p:txBody>
          <a:bodyPr wrap="square">
            <a:spAutoFit/>
          </a:bodyPr>
          <a:lstStyle/>
          <a:p>
            <a:pPr algn="ctr"/>
            <a:r>
              <a:rPr lang="fr-FR" sz="3600" b="1" dirty="0" err="1"/>
              <a:t>Why</a:t>
            </a:r>
            <a:r>
              <a:rPr lang="fr-FR" sz="3600" b="1" dirty="0"/>
              <a:t> Python ? </a:t>
            </a:r>
            <a:endParaRPr lang="en-US" sz="3600" b="1" dirty="0"/>
          </a:p>
        </p:txBody>
      </p:sp>
      <p:sp>
        <p:nvSpPr>
          <p:cNvPr id="5" name="AutoShape 2" descr="Résultats de recherche d'images pour « python »"/>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Résultats de recherche d'images pour « python »"/>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lèche droite 10"/>
          <p:cNvSpPr/>
          <p:nvPr/>
        </p:nvSpPr>
        <p:spPr>
          <a:xfrm>
            <a:off x="1530649" y="3217292"/>
            <a:ext cx="2383433" cy="166456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p:cNvSpPr txBox="1"/>
          <p:nvPr/>
        </p:nvSpPr>
        <p:spPr>
          <a:xfrm>
            <a:off x="2136775" y="3746650"/>
            <a:ext cx="1080120" cy="646331"/>
          </a:xfrm>
          <a:prstGeom prst="rect">
            <a:avLst/>
          </a:prstGeom>
          <a:noFill/>
        </p:spPr>
        <p:txBody>
          <a:bodyPr wrap="square" rtlCol="0">
            <a:spAutoFit/>
          </a:bodyPr>
          <a:lstStyle/>
          <a:p>
            <a:pPr algn="ctr"/>
            <a:r>
              <a:rPr lang="fr-FR" dirty="0"/>
              <a:t>Internet </a:t>
            </a:r>
          </a:p>
          <a:p>
            <a:pPr algn="ctr"/>
            <a:r>
              <a:rPr lang="fr-FR" dirty="0" err="1"/>
              <a:t>scraping</a:t>
            </a:r>
            <a:endParaRPr lang="en-US" dirty="0"/>
          </a:p>
        </p:txBody>
      </p:sp>
      <p:sp>
        <p:nvSpPr>
          <p:cNvPr id="10" name="ZoneTexte 9"/>
          <p:cNvSpPr txBox="1"/>
          <p:nvPr/>
        </p:nvSpPr>
        <p:spPr>
          <a:xfrm>
            <a:off x="6251488" y="3713835"/>
            <a:ext cx="2091184" cy="646331"/>
          </a:xfrm>
          <a:prstGeom prst="rect">
            <a:avLst/>
          </a:prstGeom>
          <a:noFill/>
        </p:spPr>
        <p:txBody>
          <a:bodyPr wrap="square" rtlCol="0">
            <a:spAutoFit/>
          </a:bodyPr>
          <a:lstStyle/>
          <a:p>
            <a:pPr algn="ctr"/>
            <a:r>
              <a:rPr lang="fr-FR" dirty="0"/>
              <a:t>Information </a:t>
            </a:r>
            <a:r>
              <a:rPr lang="fr-FR" dirty="0" err="1"/>
              <a:t>processing</a:t>
            </a:r>
            <a:endParaRPr lang="en-US" dirty="0"/>
          </a:p>
        </p:txBody>
      </p:sp>
      <p:sp>
        <p:nvSpPr>
          <p:cNvPr id="13" name="ZoneTexte 12"/>
          <p:cNvSpPr txBox="1"/>
          <p:nvPr/>
        </p:nvSpPr>
        <p:spPr>
          <a:xfrm>
            <a:off x="8299600" y="3608149"/>
            <a:ext cx="2368400" cy="923330"/>
          </a:xfrm>
          <a:prstGeom prst="rect">
            <a:avLst/>
          </a:prstGeom>
          <a:noFill/>
        </p:spPr>
        <p:txBody>
          <a:bodyPr wrap="square" rtlCol="0">
            <a:spAutoFit/>
          </a:bodyPr>
          <a:lstStyle/>
          <a:p>
            <a:pPr algn="ctr"/>
            <a:r>
              <a:rPr lang="en-US" dirty="0"/>
              <a:t>Results of your analysis, recommendations</a:t>
            </a:r>
          </a:p>
        </p:txBody>
      </p:sp>
      <p:sp>
        <p:nvSpPr>
          <p:cNvPr id="14" name="ZoneTexte 13"/>
          <p:cNvSpPr txBox="1"/>
          <p:nvPr/>
        </p:nvSpPr>
        <p:spPr>
          <a:xfrm>
            <a:off x="3943301" y="3726411"/>
            <a:ext cx="1719808" cy="646331"/>
          </a:xfrm>
          <a:prstGeom prst="rect">
            <a:avLst/>
          </a:prstGeom>
          <a:noFill/>
        </p:spPr>
        <p:txBody>
          <a:bodyPr wrap="square" rtlCol="0">
            <a:spAutoFit/>
          </a:bodyPr>
          <a:lstStyle/>
          <a:p>
            <a:pPr algn="ctr"/>
            <a:r>
              <a:rPr lang="fr-FR" dirty="0"/>
              <a:t>Information </a:t>
            </a:r>
            <a:r>
              <a:rPr lang="fr-FR" dirty="0" err="1"/>
              <a:t>storage</a:t>
            </a:r>
            <a:endParaRPr lang="en-US" dirty="0"/>
          </a:p>
        </p:txBody>
      </p:sp>
      <p:sp>
        <p:nvSpPr>
          <p:cNvPr id="17" name="Flèche droite 16"/>
          <p:cNvSpPr/>
          <p:nvPr/>
        </p:nvSpPr>
        <p:spPr>
          <a:xfrm>
            <a:off x="3943302" y="3204716"/>
            <a:ext cx="2383433" cy="166456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èche droite 17"/>
          <p:cNvSpPr/>
          <p:nvPr/>
        </p:nvSpPr>
        <p:spPr>
          <a:xfrm>
            <a:off x="6337575" y="3237530"/>
            <a:ext cx="2383433" cy="166456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èche droite 18"/>
          <p:cNvSpPr/>
          <p:nvPr/>
        </p:nvSpPr>
        <p:spPr>
          <a:xfrm>
            <a:off x="8721008" y="3204716"/>
            <a:ext cx="1946993" cy="166456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p:cNvSpPr txBox="1"/>
          <p:nvPr/>
        </p:nvSpPr>
        <p:spPr>
          <a:xfrm>
            <a:off x="1530648" y="1043445"/>
            <a:ext cx="9137352" cy="461665"/>
          </a:xfrm>
          <a:prstGeom prst="rect">
            <a:avLst/>
          </a:prstGeom>
          <a:noFill/>
        </p:spPr>
        <p:txBody>
          <a:bodyPr wrap="square" rtlCol="0">
            <a:spAutoFit/>
          </a:bodyPr>
          <a:lstStyle/>
          <a:p>
            <a:pPr algn="ctr"/>
            <a:r>
              <a:rPr lang="en-US" sz="2400" b="1" dirty="0"/>
              <a:t>With Python you can fully manage the ‘information value chain’</a:t>
            </a:r>
          </a:p>
        </p:txBody>
      </p:sp>
      <p:sp>
        <p:nvSpPr>
          <p:cNvPr id="20" name="ZoneTexte 19"/>
          <p:cNvSpPr txBox="1"/>
          <p:nvPr/>
        </p:nvSpPr>
        <p:spPr>
          <a:xfrm>
            <a:off x="4177382" y="2492897"/>
            <a:ext cx="3974864" cy="461665"/>
          </a:xfrm>
          <a:prstGeom prst="rect">
            <a:avLst/>
          </a:prstGeom>
          <a:noFill/>
        </p:spPr>
        <p:txBody>
          <a:bodyPr wrap="square" rtlCol="0">
            <a:spAutoFit/>
          </a:bodyPr>
          <a:lstStyle/>
          <a:p>
            <a:pPr algn="ctr"/>
            <a:r>
              <a:rPr lang="fr-FR" sz="2400" b="1" dirty="0">
                <a:solidFill>
                  <a:srgbClr val="FF0000"/>
                </a:solidFill>
              </a:rPr>
              <a:t>The ‘information value </a:t>
            </a:r>
            <a:r>
              <a:rPr lang="fr-FR" sz="2400" b="1" dirty="0" err="1">
                <a:solidFill>
                  <a:srgbClr val="FF0000"/>
                </a:solidFill>
              </a:rPr>
              <a:t>chain</a:t>
            </a:r>
            <a:r>
              <a:rPr lang="fr-FR" sz="2400" b="1" dirty="0">
                <a:solidFill>
                  <a:srgbClr val="FF0000"/>
                </a:solidFill>
              </a:rPr>
              <a:t>’</a:t>
            </a:r>
            <a:endParaRPr lang="en-US" sz="2400" b="1" dirty="0">
              <a:solidFill>
                <a:srgbClr val="FF0000"/>
              </a:solidFill>
            </a:endParaRPr>
          </a:p>
        </p:txBody>
      </p:sp>
      <p:sp>
        <p:nvSpPr>
          <p:cNvPr id="3" name="ZoneTexte 2"/>
          <p:cNvSpPr txBox="1"/>
          <p:nvPr/>
        </p:nvSpPr>
        <p:spPr>
          <a:xfrm>
            <a:off x="1652812" y="5532041"/>
            <a:ext cx="2193007" cy="1200329"/>
          </a:xfrm>
          <a:prstGeom prst="rect">
            <a:avLst/>
          </a:prstGeom>
          <a:noFill/>
        </p:spPr>
        <p:txBody>
          <a:bodyPr wrap="square" rtlCol="0">
            <a:spAutoFit/>
          </a:bodyPr>
          <a:lstStyle/>
          <a:p>
            <a:pPr algn="ctr"/>
            <a:r>
              <a:rPr lang="fr-FR" dirty="0" err="1">
                <a:solidFill>
                  <a:schemeClr val="accent1"/>
                </a:solidFill>
              </a:rPr>
              <a:t>urllib</a:t>
            </a:r>
            <a:r>
              <a:rPr lang="fr-FR" dirty="0">
                <a:solidFill>
                  <a:schemeClr val="accent1"/>
                </a:solidFill>
              </a:rPr>
              <a:t>, </a:t>
            </a:r>
            <a:r>
              <a:rPr lang="fr-FR" dirty="0" err="1">
                <a:solidFill>
                  <a:schemeClr val="accent1"/>
                </a:solidFill>
              </a:rPr>
              <a:t>BeautifullSoup</a:t>
            </a:r>
            <a:r>
              <a:rPr lang="fr-FR" dirty="0">
                <a:solidFill>
                  <a:schemeClr val="accent1"/>
                </a:solidFill>
              </a:rPr>
              <a:t>, </a:t>
            </a:r>
            <a:r>
              <a:rPr lang="fr-FR" dirty="0" err="1">
                <a:solidFill>
                  <a:schemeClr val="accent1"/>
                </a:solidFill>
              </a:rPr>
              <a:t>re</a:t>
            </a:r>
            <a:r>
              <a:rPr lang="fr-FR" dirty="0">
                <a:solidFill>
                  <a:schemeClr val="accent1"/>
                </a:solidFill>
              </a:rPr>
              <a:t> (</a:t>
            </a:r>
            <a:r>
              <a:rPr lang="fr-FR" dirty="0" err="1">
                <a:solidFill>
                  <a:schemeClr val="accent1"/>
                </a:solidFill>
              </a:rPr>
              <a:t>regular</a:t>
            </a:r>
            <a:r>
              <a:rPr lang="fr-FR" dirty="0">
                <a:solidFill>
                  <a:schemeClr val="accent1"/>
                </a:solidFill>
              </a:rPr>
              <a:t> expression), </a:t>
            </a:r>
            <a:r>
              <a:rPr lang="fr-FR" dirty="0" err="1">
                <a:solidFill>
                  <a:schemeClr val="accent1"/>
                </a:solidFill>
              </a:rPr>
              <a:t>selenium</a:t>
            </a:r>
            <a:endParaRPr lang="en-US" dirty="0">
              <a:solidFill>
                <a:schemeClr val="accent1"/>
              </a:solidFill>
            </a:endParaRPr>
          </a:p>
        </p:txBody>
      </p:sp>
      <p:sp>
        <p:nvSpPr>
          <p:cNvPr id="21" name="ZoneTexte 20"/>
          <p:cNvSpPr txBox="1"/>
          <p:nvPr/>
        </p:nvSpPr>
        <p:spPr>
          <a:xfrm>
            <a:off x="4368304" y="5070376"/>
            <a:ext cx="3974864" cy="461665"/>
          </a:xfrm>
          <a:prstGeom prst="rect">
            <a:avLst/>
          </a:prstGeom>
          <a:noFill/>
        </p:spPr>
        <p:txBody>
          <a:bodyPr wrap="square" rtlCol="0">
            <a:spAutoFit/>
          </a:bodyPr>
          <a:lstStyle/>
          <a:p>
            <a:pPr algn="ctr"/>
            <a:r>
              <a:rPr lang="en-US" sz="2400" b="1">
                <a:solidFill>
                  <a:schemeClr val="accent1"/>
                </a:solidFill>
              </a:rPr>
              <a:t>Python dependencies</a:t>
            </a:r>
          </a:p>
        </p:txBody>
      </p:sp>
      <p:sp>
        <p:nvSpPr>
          <p:cNvPr id="22" name="ZoneTexte 21"/>
          <p:cNvSpPr txBox="1"/>
          <p:nvPr/>
        </p:nvSpPr>
        <p:spPr>
          <a:xfrm>
            <a:off x="4038514" y="5800088"/>
            <a:ext cx="2394273" cy="923330"/>
          </a:xfrm>
          <a:prstGeom prst="rect">
            <a:avLst/>
          </a:prstGeom>
          <a:noFill/>
        </p:spPr>
        <p:txBody>
          <a:bodyPr wrap="square" rtlCol="0">
            <a:spAutoFit/>
          </a:bodyPr>
          <a:lstStyle/>
          <a:p>
            <a:pPr algn="ctr"/>
            <a:r>
              <a:rPr lang="fr-FR" dirty="0">
                <a:solidFill>
                  <a:schemeClr val="accent1"/>
                </a:solidFill>
              </a:rPr>
              <a:t>SQLite3, </a:t>
            </a:r>
            <a:r>
              <a:rPr lang="fr-FR" dirty="0" err="1">
                <a:solidFill>
                  <a:schemeClr val="accent1"/>
                </a:solidFill>
              </a:rPr>
              <a:t>xml.etree.ElementTree</a:t>
            </a:r>
            <a:r>
              <a:rPr lang="fr-FR" dirty="0">
                <a:solidFill>
                  <a:schemeClr val="accent1"/>
                </a:solidFill>
              </a:rPr>
              <a:t> etc…</a:t>
            </a:r>
            <a:endParaRPr lang="en-US" dirty="0">
              <a:solidFill>
                <a:schemeClr val="accent1"/>
              </a:solidFill>
            </a:endParaRPr>
          </a:p>
        </p:txBody>
      </p:sp>
      <p:sp>
        <p:nvSpPr>
          <p:cNvPr id="23" name="ZoneTexte 22"/>
          <p:cNvSpPr txBox="1"/>
          <p:nvPr/>
        </p:nvSpPr>
        <p:spPr>
          <a:xfrm>
            <a:off x="6432787" y="5569256"/>
            <a:ext cx="2193007" cy="1200329"/>
          </a:xfrm>
          <a:prstGeom prst="rect">
            <a:avLst/>
          </a:prstGeom>
          <a:noFill/>
        </p:spPr>
        <p:txBody>
          <a:bodyPr wrap="square" rtlCol="0">
            <a:spAutoFit/>
          </a:bodyPr>
          <a:lstStyle/>
          <a:p>
            <a:pPr algn="ctr"/>
            <a:r>
              <a:rPr lang="fr-FR" dirty="0" err="1">
                <a:solidFill>
                  <a:schemeClr val="accent1"/>
                </a:solidFill>
              </a:rPr>
              <a:t>Numpy</a:t>
            </a:r>
            <a:r>
              <a:rPr lang="fr-FR" dirty="0">
                <a:solidFill>
                  <a:schemeClr val="accent1"/>
                </a:solidFill>
              </a:rPr>
              <a:t>, </a:t>
            </a:r>
            <a:r>
              <a:rPr lang="fr-FR" dirty="0" err="1">
                <a:solidFill>
                  <a:schemeClr val="accent1"/>
                </a:solidFill>
              </a:rPr>
              <a:t>Scipy</a:t>
            </a:r>
            <a:r>
              <a:rPr lang="fr-FR" dirty="0">
                <a:solidFill>
                  <a:schemeClr val="accent1"/>
                </a:solidFill>
              </a:rPr>
              <a:t>, </a:t>
            </a:r>
            <a:r>
              <a:rPr lang="fr-FR" dirty="0" err="1">
                <a:solidFill>
                  <a:schemeClr val="accent1"/>
                </a:solidFill>
              </a:rPr>
              <a:t>Matplotlib</a:t>
            </a:r>
            <a:r>
              <a:rPr lang="fr-FR" dirty="0">
                <a:solidFill>
                  <a:schemeClr val="accent1"/>
                </a:solidFill>
              </a:rPr>
              <a:t>, </a:t>
            </a:r>
            <a:r>
              <a:rPr lang="fr-FR" dirty="0" err="1">
                <a:solidFill>
                  <a:schemeClr val="accent1"/>
                </a:solidFill>
              </a:rPr>
              <a:t>NetworkX</a:t>
            </a:r>
            <a:r>
              <a:rPr lang="fr-FR" dirty="0">
                <a:solidFill>
                  <a:schemeClr val="accent1"/>
                </a:solidFill>
              </a:rPr>
              <a:t>, Rpy2, etc…</a:t>
            </a:r>
            <a:endParaRPr lang="en-US" dirty="0">
              <a:solidFill>
                <a:schemeClr val="accent1"/>
              </a:solidFill>
            </a:endParaRPr>
          </a:p>
        </p:txBody>
      </p:sp>
    </p:spTree>
    <p:extLst>
      <p:ext uri="{BB962C8B-B14F-4D97-AF65-F5344CB8AC3E}">
        <p14:creationId xmlns:p14="http://schemas.microsoft.com/office/powerpoint/2010/main" val="28992177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19536" y="116633"/>
            <a:ext cx="8490556" cy="646331"/>
          </a:xfrm>
          <a:prstGeom prst="rect">
            <a:avLst/>
          </a:prstGeom>
        </p:spPr>
        <p:txBody>
          <a:bodyPr wrap="square">
            <a:spAutoFit/>
          </a:bodyPr>
          <a:lstStyle/>
          <a:p>
            <a:pPr algn="ctr"/>
            <a:r>
              <a:rPr lang="fr-FR" sz="3600" b="1" dirty="0" err="1"/>
              <a:t>Why</a:t>
            </a:r>
            <a:r>
              <a:rPr lang="fr-FR" sz="3600" b="1" dirty="0"/>
              <a:t> Python ? </a:t>
            </a:r>
            <a:endParaRPr lang="en-US" sz="3600" b="1" dirty="0"/>
          </a:p>
        </p:txBody>
      </p:sp>
      <p:sp>
        <p:nvSpPr>
          <p:cNvPr id="5" name="AutoShape 2" descr="Résultats de recherche d'images pour « python »"/>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Résultats de recherche d'images pour « python »"/>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7826" name="Picture 2" descr="http://ecx.images-amazon.com/images/I/51KtREf6R7L._SX399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1383593"/>
            <a:ext cx="3819525" cy="47625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FECB675-850B-484F-B623-461E486224A5}"/>
              </a:ext>
            </a:extLst>
          </p:cNvPr>
          <p:cNvSpPr txBox="1"/>
          <p:nvPr/>
        </p:nvSpPr>
        <p:spPr>
          <a:xfrm>
            <a:off x="6805950" y="2260981"/>
            <a:ext cx="4507318" cy="1938992"/>
          </a:xfrm>
          <a:prstGeom prst="rect">
            <a:avLst/>
          </a:prstGeom>
          <a:noFill/>
        </p:spPr>
        <p:txBody>
          <a:bodyPr wrap="square" rtlCol="0">
            <a:spAutoFit/>
          </a:bodyPr>
          <a:lstStyle/>
          <a:p>
            <a:pPr algn="ctr"/>
            <a:r>
              <a:rPr lang="en-US" sz="2400" b="1" dirty="0"/>
              <a:t>Because our society is an ‘Information Society’ and now, our society becomes a ‘society of big data’ (also called ‘Social Physics’ by Pentland – MIT)</a:t>
            </a:r>
          </a:p>
        </p:txBody>
      </p:sp>
    </p:spTree>
    <p:extLst>
      <p:ext uri="{BB962C8B-B14F-4D97-AF65-F5344CB8AC3E}">
        <p14:creationId xmlns:p14="http://schemas.microsoft.com/office/powerpoint/2010/main" val="15749079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Python 2.7</a:t>
            </a:r>
          </a:p>
        </p:txBody>
      </p:sp>
      <p:sp>
        <p:nvSpPr>
          <p:cNvPr id="3" name="Espace réservé du contenu 2"/>
          <p:cNvSpPr>
            <a:spLocks noGrp="1"/>
          </p:cNvSpPr>
          <p:nvPr>
            <p:ph idx="1"/>
          </p:nvPr>
        </p:nvSpPr>
        <p:spPr/>
        <p:txBody>
          <a:bodyPr/>
          <a:lstStyle/>
          <a:p>
            <a:r>
              <a:rPr lang="en-US" dirty="0"/>
              <a:t>Visit https://www.python.org/downloads/</a:t>
            </a:r>
          </a:p>
          <a:p>
            <a:r>
              <a:rPr lang="en-US" dirty="0"/>
              <a:t>Search for Python version 2.7.x</a:t>
            </a:r>
            <a:endParaRPr lang="fr-FR" dirty="0"/>
          </a:p>
          <a:p>
            <a:pPr marL="0" indent="0">
              <a:buNone/>
            </a:pPr>
            <a:endParaRPr lang="en-US" dirty="0"/>
          </a:p>
        </p:txBody>
      </p:sp>
      <p:pic>
        <p:nvPicPr>
          <p:cNvPr id="317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729" y="2924944"/>
            <a:ext cx="4994895" cy="331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77643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Python dependencies</a:t>
            </a:r>
          </a:p>
        </p:txBody>
      </p:sp>
      <p:sp>
        <p:nvSpPr>
          <p:cNvPr id="3" name="Espace réservé du contenu 2"/>
          <p:cNvSpPr>
            <a:spLocks noGrp="1"/>
          </p:cNvSpPr>
          <p:nvPr>
            <p:ph idx="1"/>
          </p:nvPr>
        </p:nvSpPr>
        <p:spPr/>
        <p:txBody>
          <a:bodyPr/>
          <a:lstStyle/>
          <a:p>
            <a:r>
              <a:rPr lang="fr-FR" dirty="0"/>
              <a:t>Go to http://matplotlib.org/downloads.html</a:t>
            </a:r>
          </a:p>
          <a:p>
            <a:r>
              <a:rPr lang="fr-FR" dirty="0"/>
              <a:t>Install </a:t>
            </a:r>
            <a:r>
              <a:rPr lang="fr-FR" b="1" dirty="0" err="1">
                <a:solidFill>
                  <a:srgbClr val="FF0000"/>
                </a:solidFill>
              </a:rPr>
              <a:t>Matplotlib</a:t>
            </a:r>
            <a:r>
              <a:rPr lang="fr-FR" b="1" dirty="0">
                <a:solidFill>
                  <a:srgbClr val="FF0000"/>
                </a:solidFill>
              </a:rPr>
              <a:t> </a:t>
            </a:r>
          </a:p>
          <a:p>
            <a:endParaRPr lang="fr-FR" dirty="0"/>
          </a:p>
          <a:p>
            <a:pPr marL="0" indent="0">
              <a:buNone/>
            </a:pPr>
            <a:endParaRPr lang="en-US" dirty="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704" y="4005065"/>
            <a:ext cx="5415566" cy="483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356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sz="4000" dirty="0"/>
              <a:t>Python dependencies</a:t>
            </a:r>
            <a:br>
              <a:rPr lang="en-US" sz="2400" dirty="0"/>
            </a:br>
            <a:r>
              <a:rPr lang="en-US" sz="2400" dirty="0"/>
              <a:t>install </a:t>
            </a:r>
            <a:r>
              <a:rPr lang="en-US" sz="2400" b="1" dirty="0" err="1">
                <a:solidFill>
                  <a:srgbClr val="FF0000"/>
                </a:solidFill>
              </a:rPr>
              <a:t>dateutil</a:t>
            </a:r>
            <a:r>
              <a:rPr lang="en-US" sz="2400" dirty="0">
                <a:solidFill>
                  <a:srgbClr val="FF0000"/>
                </a:solidFill>
              </a:rPr>
              <a:t> </a:t>
            </a:r>
            <a:r>
              <a:rPr lang="en-US" sz="2400" dirty="0"/>
              <a:t>: https://pypi.python.org/pypi/python-dateutil</a:t>
            </a:r>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396353"/>
            <a:ext cx="6388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1919536" y="1916832"/>
            <a:ext cx="8352928" cy="1477328"/>
          </a:xfrm>
          <a:prstGeom prst="rect">
            <a:avLst/>
          </a:prstGeom>
          <a:noFill/>
        </p:spPr>
        <p:txBody>
          <a:bodyPr wrap="square" rtlCol="0">
            <a:spAutoFit/>
          </a:bodyPr>
          <a:lstStyle/>
          <a:p>
            <a:pPr marL="285750" indent="-285750" algn="just">
              <a:buFont typeface="Arial" pitchFamily="34" charset="0"/>
              <a:buChar char="•"/>
            </a:pPr>
            <a:r>
              <a:rPr lang="en-US" dirty="0"/>
              <a:t>From within the python-</a:t>
            </a:r>
            <a:r>
              <a:rPr lang="en-US" dirty="0" err="1"/>
              <a:t>dateutil</a:t>
            </a:r>
            <a:r>
              <a:rPr lang="en-US" dirty="0"/>
              <a:t> 2.1 folder copy the folder “</a:t>
            </a:r>
            <a:r>
              <a:rPr lang="en-US" dirty="0" err="1"/>
              <a:t>dateutil</a:t>
            </a:r>
            <a:r>
              <a:rPr lang="en-US" dirty="0"/>
              <a:t>” to “C:\Python27\Lib\site-packages”</a:t>
            </a:r>
          </a:p>
          <a:p>
            <a:endParaRPr lang="en-US" dirty="0"/>
          </a:p>
          <a:p>
            <a:pPr marL="285750" indent="-285750" algn="just">
              <a:buFont typeface="Arial" pitchFamily="34" charset="0"/>
              <a:buChar char="•"/>
            </a:pPr>
            <a:r>
              <a:rPr lang="en-US" dirty="0"/>
              <a:t>The “C:\Python27\Lib\site-packages” folder is where 3rd party packages are to be installed</a:t>
            </a:r>
          </a:p>
        </p:txBody>
      </p:sp>
      <p:pic>
        <p:nvPicPr>
          <p:cNvPr id="32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3437295"/>
            <a:ext cx="5688632" cy="302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cteur droit avec flèche 8"/>
          <p:cNvCxnSpPr/>
          <p:nvPr/>
        </p:nvCxnSpPr>
        <p:spPr>
          <a:xfrm flipH="1">
            <a:off x="5663952" y="4725144"/>
            <a:ext cx="1368152" cy="5040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6037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3552" y="620688"/>
            <a:ext cx="8229600" cy="1143000"/>
          </a:xfrm>
        </p:spPr>
        <p:txBody>
          <a:bodyPr>
            <a:noAutofit/>
          </a:bodyPr>
          <a:lstStyle/>
          <a:p>
            <a:r>
              <a:rPr lang="en-US" dirty="0"/>
              <a:t>Python dependencies</a:t>
            </a:r>
            <a:br>
              <a:rPr lang="en-US" sz="2400" dirty="0"/>
            </a:br>
            <a:r>
              <a:rPr lang="en-US" sz="2400" dirty="0"/>
              <a:t>install </a:t>
            </a:r>
            <a:r>
              <a:rPr lang="en-US" sz="2400" b="1" dirty="0" err="1">
                <a:solidFill>
                  <a:srgbClr val="FF0000"/>
                </a:solidFill>
              </a:rPr>
              <a:t>Numpy</a:t>
            </a:r>
            <a:r>
              <a:rPr lang="en-US" sz="2400" dirty="0">
                <a:solidFill>
                  <a:srgbClr val="FF0000"/>
                </a:solidFill>
              </a:rPr>
              <a:t> </a:t>
            </a:r>
            <a:r>
              <a:rPr lang="en-US" sz="2400" dirty="0"/>
              <a:t>: </a:t>
            </a:r>
            <a:br>
              <a:rPr lang="en-US" sz="2400" dirty="0"/>
            </a:br>
            <a:br>
              <a:rPr lang="en-US" sz="2400" dirty="0"/>
            </a:br>
            <a:br>
              <a:rPr lang="en-US" sz="2400" dirty="0"/>
            </a:br>
            <a:endParaRPr lang="en-US" sz="2400" dirty="0"/>
          </a:p>
        </p:txBody>
      </p:sp>
      <p:sp>
        <p:nvSpPr>
          <p:cNvPr id="3" name="Rectangle 2"/>
          <p:cNvSpPr/>
          <p:nvPr/>
        </p:nvSpPr>
        <p:spPr>
          <a:xfrm>
            <a:off x="2423592" y="2348881"/>
            <a:ext cx="7488832" cy="646331"/>
          </a:xfrm>
          <a:prstGeom prst="rect">
            <a:avLst/>
          </a:prstGeom>
        </p:spPr>
        <p:txBody>
          <a:bodyPr wrap="square">
            <a:spAutoFit/>
          </a:bodyPr>
          <a:lstStyle/>
          <a:p>
            <a:pPr algn="ctr"/>
            <a:r>
              <a:rPr lang="en-US" dirty="0"/>
              <a:t>http://sourceforge.net/projects/numpy/files/NumPy/1.6.2/numpy-1.6.2-win32-superpack-python2.7.exe/download</a:t>
            </a:r>
          </a:p>
        </p:txBody>
      </p:sp>
    </p:spTree>
    <p:extLst>
      <p:ext uri="{BB962C8B-B14F-4D97-AF65-F5344CB8AC3E}">
        <p14:creationId xmlns:p14="http://schemas.microsoft.com/office/powerpoint/2010/main" val="189378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pple Mac 1984">
            <a:hlinkClick r:id="" action="ppaction://media"/>
            <a:extLst>
              <a:ext uri="{FF2B5EF4-FFF2-40B4-BE49-F238E27FC236}">
                <a16:creationId xmlns:a16="http://schemas.microsoft.com/office/drawing/2014/main" id="{A08955EF-7939-4B05-900E-699EDD837BF0}"/>
              </a:ext>
            </a:extLst>
          </p:cNvPr>
          <p:cNvPicPr>
            <a:picLocks noRot="1" noChangeAspect="1"/>
          </p:cNvPicPr>
          <p:nvPr>
            <a:videoFile r:link="rId1"/>
          </p:nvPr>
        </p:nvPicPr>
        <p:blipFill>
          <a:blip r:embed="rId3"/>
          <a:stretch>
            <a:fillRect/>
          </a:stretch>
        </p:blipFill>
        <p:spPr>
          <a:xfrm>
            <a:off x="1790700" y="650081"/>
            <a:ext cx="7829550" cy="5872163"/>
          </a:xfrm>
          <a:prstGeom prst="rect">
            <a:avLst/>
          </a:prstGeom>
        </p:spPr>
      </p:pic>
    </p:spTree>
    <p:extLst>
      <p:ext uri="{BB962C8B-B14F-4D97-AF65-F5344CB8AC3E}">
        <p14:creationId xmlns:p14="http://schemas.microsoft.com/office/powerpoint/2010/main" val="37372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705035" y="227522"/>
            <a:ext cx="10515600" cy="1325563"/>
          </a:xfrm>
        </p:spPr>
        <p:txBody>
          <a:bodyPr>
            <a:normAutofit/>
          </a:bodyPr>
          <a:lstStyle/>
          <a:p>
            <a:pPr algn="ctr"/>
            <a:r>
              <a:rPr lang="fr-FR" b="1" dirty="0"/>
              <a:t>I. </a:t>
            </a:r>
            <a:r>
              <a:rPr lang="fr-FR" b="1" dirty="0" err="1"/>
              <a:t>Context</a:t>
            </a:r>
            <a:br>
              <a:rPr lang="fr-FR" b="1" dirty="0"/>
            </a:b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Competition</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in digital </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markets</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market</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power</a:t>
            </a:r>
            <a:endParaRPr lang="fr-FR" i="1" dirty="0"/>
          </a:p>
        </p:txBody>
      </p:sp>
      <p:pic>
        <p:nvPicPr>
          <p:cNvPr id="4" name="Image 3">
            <a:extLst>
              <a:ext uri="{FF2B5EF4-FFF2-40B4-BE49-F238E27FC236}">
                <a16:creationId xmlns:a16="http://schemas.microsoft.com/office/drawing/2014/main" id="{481A7D88-C2AC-4C2E-A73C-5CB4718F9D36}"/>
              </a:ext>
            </a:extLst>
          </p:cNvPr>
          <p:cNvPicPr>
            <a:picLocks noChangeAspect="1"/>
          </p:cNvPicPr>
          <p:nvPr/>
        </p:nvPicPr>
        <p:blipFill>
          <a:blip r:embed="rId2"/>
          <a:stretch>
            <a:fillRect/>
          </a:stretch>
        </p:blipFill>
        <p:spPr>
          <a:xfrm>
            <a:off x="1568542" y="1553085"/>
            <a:ext cx="3276685" cy="4980562"/>
          </a:xfrm>
          <a:prstGeom prst="rect">
            <a:avLst/>
          </a:prstGeom>
        </p:spPr>
      </p:pic>
      <p:sp>
        <p:nvSpPr>
          <p:cNvPr id="5" name="ZoneTexte 4">
            <a:extLst>
              <a:ext uri="{FF2B5EF4-FFF2-40B4-BE49-F238E27FC236}">
                <a16:creationId xmlns:a16="http://schemas.microsoft.com/office/drawing/2014/main" id="{8AFA1CAD-5A97-4071-B34B-F09D495F4866}"/>
              </a:ext>
            </a:extLst>
          </p:cNvPr>
          <p:cNvSpPr txBox="1"/>
          <p:nvPr/>
        </p:nvSpPr>
        <p:spPr>
          <a:xfrm>
            <a:off x="5372099" y="2036271"/>
            <a:ext cx="6094378" cy="2308324"/>
          </a:xfrm>
          <a:prstGeom prst="rect">
            <a:avLst/>
          </a:prstGeom>
          <a:noFill/>
        </p:spPr>
        <p:txBody>
          <a:bodyPr wrap="square">
            <a:spAutoFit/>
          </a:bodyPr>
          <a:lstStyle/>
          <a:p>
            <a:endParaRPr lang="en-US"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“This significant and durable market power is due to several factors, including a high volume of </a:t>
            </a:r>
            <a:r>
              <a:rPr lang="en-US" sz="1800" b="0" i="0" u="none" strike="noStrike" baseline="0" dirty="0">
                <a:solidFill>
                  <a:srgbClr val="FF0000"/>
                </a:solidFill>
                <a:latin typeface="Times New Roman" panose="02020603050405020304" pitchFamily="18" charset="0"/>
              </a:rPr>
              <a:t>acquisitions</a:t>
            </a:r>
            <a:r>
              <a:rPr lang="en-US" sz="1800" b="0" i="0" u="none" strike="noStrike" baseline="0" dirty="0">
                <a:solidFill>
                  <a:srgbClr val="000000"/>
                </a:solidFill>
                <a:latin typeface="Times New Roman" panose="02020603050405020304" pitchFamily="18" charset="0"/>
              </a:rPr>
              <a:t> by the dominant platforms”…</a:t>
            </a:r>
          </a:p>
          <a:p>
            <a:endParaRPr lang="en-US" sz="1800" b="0" i="0" u="none" strike="noStrike" baseline="0"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a:t>
            </a:r>
            <a:r>
              <a:rPr lang="en-US" sz="1800" b="0" i="0" u="none" strike="noStrike" baseline="0" dirty="0">
                <a:solidFill>
                  <a:srgbClr val="000000"/>
                </a:solidFill>
                <a:latin typeface="Times New Roman" panose="02020603050405020304" pitchFamily="18" charset="0"/>
              </a:rPr>
              <a:t>plus “</a:t>
            </a:r>
            <a:r>
              <a:rPr lang="en-US" sz="1800" b="0" i="0" u="none" strike="noStrike" baseline="0" dirty="0">
                <a:solidFill>
                  <a:srgbClr val="FF0000"/>
                </a:solidFill>
                <a:latin typeface="Times New Roman" panose="02020603050405020304" pitchFamily="18" charset="0"/>
              </a:rPr>
              <a:t>strong network effects</a:t>
            </a:r>
            <a:r>
              <a:rPr lang="en-US" sz="1800" b="0" i="0" u="none" strike="noStrike" baseline="0" dirty="0">
                <a:solidFill>
                  <a:srgbClr val="000000"/>
                </a:solidFill>
                <a:latin typeface="Times New Roman" panose="02020603050405020304" pitchFamily="18" charset="0"/>
              </a:rPr>
              <a:t>”…</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 leading to </a:t>
            </a:r>
            <a:r>
              <a:rPr lang="en-US" dirty="0">
                <a:solidFill>
                  <a:srgbClr val="FF0000"/>
                </a:solidFill>
                <a:latin typeface="Times New Roman" panose="02020603050405020304" pitchFamily="18" charset="0"/>
              </a:rPr>
              <a:t>data-</a:t>
            </a:r>
            <a:r>
              <a:rPr lang="en-US" dirty="0" err="1">
                <a:solidFill>
                  <a:srgbClr val="FF0000"/>
                </a:solidFill>
                <a:latin typeface="Times New Roman" panose="02020603050405020304" pitchFamily="18" charset="0"/>
              </a:rPr>
              <a:t>opolies</a:t>
            </a:r>
            <a:endParaRPr lang="fr-FR" dirty="0">
              <a:solidFill>
                <a:srgbClr val="FF0000"/>
              </a:solidFill>
            </a:endParaRPr>
          </a:p>
        </p:txBody>
      </p:sp>
    </p:spTree>
    <p:extLst>
      <p:ext uri="{BB962C8B-B14F-4D97-AF65-F5344CB8AC3E}">
        <p14:creationId xmlns:p14="http://schemas.microsoft.com/office/powerpoint/2010/main" val="4685580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3552" y="620688"/>
            <a:ext cx="8229600" cy="1143000"/>
          </a:xfrm>
        </p:spPr>
        <p:txBody>
          <a:bodyPr>
            <a:noAutofit/>
          </a:bodyPr>
          <a:lstStyle/>
          <a:p>
            <a:r>
              <a:rPr lang="en-US" dirty="0"/>
              <a:t>Python dependencies</a:t>
            </a:r>
            <a:br>
              <a:rPr lang="en-US" sz="2400" dirty="0"/>
            </a:br>
            <a:r>
              <a:rPr lang="en-US" sz="2400" dirty="0"/>
              <a:t>Graphs: </a:t>
            </a:r>
            <a:r>
              <a:rPr lang="en-US" sz="2400" b="1" dirty="0" err="1">
                <a:solidFill>
                  <a:srgbClr val="FF0000"/>
                </a:solidFill>
              </a:rPr>
              <a:t>networkX</a:t>
            </a:r>
            <a:br>
              <a:rPr lang="en-US" sz="2400" dirty="0"/>
            </a:br>
            <a:br>
              <a:rPr lang="en-US" sz="2400" dirty="0"/>
            </a:br>
            <a:br>
              <a:rPr lang="en-US" sz="2400" dirty="0"/>
            </a:br>
            <a:endParaRPr lang="en-US" sz="2400" dirty="0"/>
          </a:p>
        </p:txBody>
      </p:sp>
      <p:sp>
        <p:nvSpPr>
          <p:cNvPr id="4" name="Rectangle 3"/>
          <p:cNvSpPr/>
          <p:nvPr/>
        </p:nvSpPr>
        <p:spPr>
          <a:xfrm>
            <a:off x="2351584" y="1635170"/>
            <a:ext cx="6912768" cy="646331"/>
          </a:xfrm>
          <a:prstGeom prst="rect">
            <a:avLst/>
          </a:prstGeom>
        </p:spPr>
        <p:txBody>
          <a:bodyPr wrap="square">
            <a:spAutoFit/>
          </a:bodyPr>
          <a:lstStyle/>
          <a:p>
            <a:pPr marL="285750" indent="-285750">
              <a:buFont typeface="Arial" pitchFamily="34" charset="0"/>
              <a:buChar char="•"/>
            </a:pPr>
            <a:r>
              <a:rPr lang="en-US" b="1" dirty="0"/>
              <a:t>GO TO : networkx.lanl.gov/download/</a:t>
            </a:r>
            <a:r>
              <a:rPr lang="en-US" b="1" dirty="0" err="1"/>
              <a:t>networkx</a:t>
            </a:r>
            <a:r>
              <a:rPr lang="en-US" b="1" dirty="0"/>
              <a:t>/networkx-1.7.zip and download the zip file</a:t>
            </a: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300" y="2636912"/>
            <a:ext cx="60674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231" y="4869161"/>
            <a:ext cx="802957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2351584" y="3645024"/>
            <a:ext cx="7344816" cy="923330"/>
          </a:xfrm>
          <a:prstGeom prst="rect">
            <a:avLst/>
          </a:prstGeom>
          <a:noFill/>
        </p:spPr>
        <p:txBody>
          <a:bodyPr wrap="square" rtlCol="0">
            <a:spAutoFit/>
          </a:bodyPr>
          <a:lstStyle/>
          <a:p>
            <a:pPr marL="285750" indent="-285750">
              <a:buFont typeface="Arial" pitchFamily="34" charset="0"/>
              <a:buChar char="•"/>
            </a:pPr>
            <a:r>
              <a:rPr lang="fr-FR" b="1" dirty="0" err="1"/>
              <a:t>Unzip</a:t>
            </a:r>
            <a:r>
              <a:rPr lang="fr-FR" b="1" dirty="0"/>
              <a:t>, drag and drop networkx-1.7.zip in C:\\</a:t>
            </a:r>
          </a:p>
          <a:p>
            <a:pPr marL="285750" indent="-285750">
              <a:buFont typeface="Arial" pitchFamily="34" charset="0"/>
              <a:buChar char="•"/>
            </a:pPr>
            <a:endParaRPr lang="fr-FR" b="1" dirty="0"/>
          </a:p>
          <a:p>
            <a:pPr marL="285750" indent="-285750">
              <a:buFont typeface="Arial" pitchFamily="34" charset="0"/>
              <a:buChar char="•"/>
            </a:pPr>
            <a:r>
              <a:rPr lang="fr-FR" b="1" dirty="0"/>
              <a:t>Open the Windows command line and </a:t>
            </a:r>
            <a:r>
              <a:rPr lang="fr-FR" b="1" dirty="0" err="1"/>
              <a:t>write</a:t>
            </a:r>
            <a:r>
              <a:rPr lang="fr-FR" b="1" dirty="0"/>
              <a:t> :</a:t>
            </a:r>
            <a:endParaRPr lang="en-US" b="1" dirty="0"/>
          </a:p>
        </p:txBody>
      </p:sp>
      <p:sp>
        <p:nvSpPr>
          <p:cNvPr id="9" name="ZoneTexte 8"/>
          <p:cNvSpPr txBox="1"/>
          <p:nvPr/>
        </p:nvSpPr>
        <p:spPr>
          <a:xfrm>
            <a:off x="2404609" y="5918083"/>
            <a:ext cx="7344816" cy="369332"/>
          </a:xfrm>
          <a:prstGeom prst="rect">
            <a:avLst/>
          </a:prstGeom>
          <a:noFill/>
        </p:spPr>
        <p:txBody>
          <a:bodyPr wrap="square" rtlCol="0">
            <a:spAutoFit/>
          </a:bodyPr>
          <a:lstStyle/>
          <a:p>
            <a:pPr marL="285750" indent="-285750">
              <a:buFont typeface="Arial" pitchFamily="34" charset="0"/>
              <a:buChar char="•"/>
            </a:pPr>
            <a:r>
              <a:rPr lang="en-US" b="1"/>
              <a:t>NetworkX should be installed</a:t>
            </a:r>
          </a:p>
        </p:txBody>
      </p:sp>
    </p:spTree>
    <p:extLst>
      <p:ext uri="{BB962C8B-B14F-4D97-AF65-F5344CB8AC3E}">
        <p14:creationId xmlns:p14="http://schemas.microsoft.com/office/powerpoint/2010/main" val="7612945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5680" y="1340768"/>
            <a:ext cx="7020322" cy="1143000"/>
          </a:xfrm>
        </p:spPr>
        <p:txBody>
          <a:bodyPr>
            <a:noAutofit/>
          </a:bodyPr>
          <a:lstStyle/>
          <a:p>
            <a:r>
              <a:rPr lang="en-US" sz="3200" dirty="0"/>
              <a:t>Run Python IDLE (GUI)</a:t>
            </a:r>
            <a:br>
              <a:rPr lang="en-US" sz="1600" dirty="0"/>
            </a:br>
            <a:br>
              <a:rPr lang="en-US" sz="1600" dirty="0"/>
            </a:br>
            <a:br>
              <a:rPr lang="en-US" sz="1600" dirty="0"/>
            </a:br>
            <a:br>
              <a:rPr lang="en-US" sz="1600" dirty="0"/>
            </a:br>
            <a:endParaRPr lang="en-US" sz="1600" dirty="0"/>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628801"/>
            <a:ext cx="24765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752" y="3808174"/>
            <a:ext cx="6372250" cy="236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cteur droit avec flèche 5"/>
          <p:cNvCxnSpPr/>
          <p:nvPr/>
        </p:nvCxnSpPr>
        <p:spPr>
          <a:xfrm flipH="1">
            <a:off x="3863752" y="1772816"/>
            <a:ext cx="1728192" cy="504056"/>
          </a:xfrm>
          <a:prstGeom prst="straightConnector1">
            <a:avLst/>
          </a:prstGeom>
          <a:ln w="476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5631421" y="3194738"/>
            <a:ext cx="3024336" cy="369332"/>
          </a:xfrm>
          <a:prstGeom prst="rect">
            <a:avLst/>
          </a:prstGeom>
          <a:noFill/>
        </p:spPr>
        <p:txBody>
          <a:bodyPr wrap="square" rtlCol="0">
            <a:spAutoFit/>
          </a:bodyPr>
          <a:lstStyle/>
          <a:p>
            <a:pPr algn="ctr"/>
            <a:r>
              <a:rPr lang="fr-FR" b="1" dirty="0"/>
              <a:t>The interactive </a:t>
            </a:r>
            <a:r>
              <a:rPr lang="fr-FR" b="1" dirty="0" err="1"/>
              <a:t>interpreter</a:t>
            </a:r>
            <a:endParaRPr lang="en-US" b="1" dirty="0"/>
          </a:p>
        </p:txBody>
      </p:sp>
      <p:sp>
        <p:nvSpPr>
          <p:cNvPr id="10" name="ZoneTexte 9"/>
          <p:cNvSpPr txBox="1"/>
          <p:nvPr/>
        </p:nvSpPr>
        <p:spPr>
          <a:xfrm>
            <a:off x="1775520" y="188641"/>
            <a:ext cx="8568952" cy="830997"/>
          </a:xfrm>
          <a:prstGeom prst="rect">
            <a:avLst/>
          </a:prstGeom>
          <a:noFill/>
        </p:spPr>
        <p:txBody>
          <a:bodyPr wrap="square" rtlCol="0">
            <a:spAutoFit/>
          </a:bodyPr>
          <a:lstStyle/>
          <a:p>
            <a:pPr algn="ctr"/>
            <a:r>
              <a:rPr lang="en-US" sz="4800" dirty="0"/>
              <a:t>How Python works ? </a:t>
            </a:r>
          </a:p>
        </p:txBody>
      </p:sp>
    </p:spTree>
    <p:extLst>
      <p:ext uri="{BB962C8B-B14F-4D97-AF65-F5344CB8AC3E}">
        <p14:creationId xmlns:p14="http://schemas.microsoft.com/office/powerpoint/2010/main" val="2110868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888" y="1295182"/>
            <a:ext cx="6711950"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824" y="2780929"/>
            <a:ext cx="2799310" cy="268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088" y="5013177"/>
            <a:ext cx="3171416" cy="154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eur droit avec flèche 9"/>
          <p:cNvCxnSpPr/>
          <p:nvPr/>
        </p:nvCxnSpPr>
        <p:spPr>
          <a:xfrm>
            <a:off x="3143672" y="2132856"/>
            <a:ext cx="1224136" cy="1656184"/>
          </a:xfrm>
          <a:prstGeom prst="straightConnector1">
            <a:avLst/>
          </a:prstGeom>
          <a:ln w="476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5" name="ZoneTexte 4"/>
          <p:cNvSpPr txBox="1"/>
          <p:nvPr/>
        </p:nvSpPr>
        <p:spPr>
          <a:xfrm>
            <a:off x="9192344" y="1700808"/>
            <a:ext cx="1296144" cy="923330"/>
          </a:xfrm>
          <a:prstGeom prst="rect">
            <a:avLst/>
          </a:prstGeom>
          <a:noFill/>
        </p:spPr>
        <p:txBody>
          <a:bodyPr wrap="square" rtlCol="0">
            <a:spAutoFit/>
          </a:bodyPr>
          <a:lstStyle/>
          <a:p>
            <a:pPr algn="ctr"/>
            <a:r>
              <a:rPr lang="fr-FR" b="1" dirty="0" err="1"/>
              <a:t>Window</a:t>
            </a:r>
            <a:r>
              <a:rPr lang="fr-FR" b="1" dirty="0"/>
              <a:t> 1: Python Shell</a:t>
            </a:r>
            <a:endParaRPr lang="en-US" b="1" dirty="0"/>
          </a:p>
        </p:txBody>
      </p:sp>
      <p:sp>
        <p:nvSpPr>
          <p:cNvPr id="14" name="ZoneTexte 13"/>
          <p:cNvSpPr txBox="1"/>
          <p:nvPr/>
        </p:nvSpPr>
        <p:spPr>
          <a:xfrm>
            <a:off x="5807968" y="3663813"/>
            <a:ext cx="1296144" cy="923330"/>
          </a:xfrm>
          <a:prstGeom prst="rect">
            <a:avLst/>
          </a:prstGeom>
          <a:noFill/>
        </p:spPr>
        <p:txBody>
          <a:bodyPr wrap="square" rtlCol="0">
            <a:spAutoFit/>
          </a:bodyPr>
          <a:lstStyle/>
          <a:p>
            <a:pPr algn="ctr"/>
            <a:r>
              <a:rPr lang="fr-FR" b="1" dirty="0" err="1"/>
              <a:t>Window</a:t>
            </a:r>
            <a:r>
              <a:rPr lang="fr-FR" b="1" dirty="0"/>
              <a:t> 2: Python Program</a:t>
            </a:r>
            <a:endParaRPr lang="en-US" b="1" dirty="0"/>
          </a:p>
        </p:txBody>
      </p:sp>
      <p:sp>
        <p:nvSpPr>
          <p:cNvPr id="15" name="ZoneTexte 14"/>
          <p:cNvSpPr txBox="1"/>
          <p:nvPr/>
        </p:nvSpPr>
        <p:spPr>
          <a:xfrm>
            <a:off x="8776716" y="3663813"/>
            <a:ext cx="1296144" cy="923330"/>
          </a:xfrm>
          <a:prstGeom prst="rect">
            <a:avLst/>
          </a:prstGeom>
          <a:noFill/>
        </p:spPr>
        <p:txBody>
          <a:bodyPr wrap="square" rtlCol="0">
            <a:spAutoFit/>
          </a:bodyPr>
          <a:lstStyle/>
          <a:p>
            <a:pPr algn="ctr"/>
            <a:r>
              <a:rPr lang="fr-FR" b="1" dirty="0"/>
              <a:t>If </a:t>
            </a:r>
            <a:r>
              <a:rPr lang="fr-FR" b="1" dirty="0" err="1"/>
              <a:t>you</a:t>
            </a:r>
            <a:r>
              <a:rPr lang="fr-FR" b="1" dirty="0"/>
              <a:t> </a:t>
            </a:r>
            <a:r>
              <a:rPr lang="fr-FR" b="1" dirty="0" err="1"/>
              <a:t>want</a:t>
            </a:r>
            <a:r>
              <a:rPr lang="fr-FR" b="1" dirty="0"/>
              <a:t> to </a:t>
            </a:r>
            <a:r>
              <a:rPr lang="fr-FR" b="1" dirty="0" err="1"/>
              <a:t>run</a:t>
            </a:r>
            <a:r>
              <a:rPr lang="fr-FR" b="1" dirty="0"/>
              <a:t> </a:t>
            </a:r>
            <a:r>
              <a:rPr lang="fr-FR" b="1" dirty="0" err="1"/>
              <a:t>your</a:t>
            </a:r>
            <a:r>
              <a:rPr lang="fr-FR" b="1" dirty="0"/>
              <a:t> program</a:t>
            </a:r>
            <a:endParaRPr lang="en-US" b="1" dirty="0"/>
          </a:p>
        </p:txBody>
      </p:sp>
      <p:cxnSp>
        <p:nvCxnSpPr>
          <p:cNvPr id="16" name="Connecteur droit avec flèche 15"/>
          <p:cNvCxnSpPr/>
          <p:nvPr/>
        </p:nvCxnSpPr>
        <p:spPr>
          <a:xfrm flipH="1">
            <a:off x="7896200" y="4560250"/>
            <a:ext cx="1017638" cy="596943"/>
          </a:xfrm>
          <a:prstGeom prst="straightConnector1">
            <a:avLst/>
          </a:prstGeom>
          <a:ln w="47625">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7662174" y="5065188"/>
            <a:ext cx="468052" cy="44966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p:cNvSpPr txBox="1"/>
          <p:nvPr/>
        </p:nvSpPr>
        <p:spPr>
          <a:xfrm>
            <a:off x="1775520" y="188641"/>
            <a:ext cx="8568952" cy="830997"/>
          </a:xfrm>
          <a:prstGeom prst="rect">
            <a:avLst/>
          </a:prstGeom>
          <a:noFill/>
        </p:spPr>
        <p:txBody>
          <a:bodyPr wrap="square" rtlCol="0">
            <a:spAutoFit/>
          </a:bodyPr>
          <a:lstStyle/>
          <a:p>
            <a:pPr algn="ctr"/>
            <a:r>
              <a:rPr lang="en-US" sz="4800" dirty="0"/>
              <a:t>How Python works ? </a:t>
            </a:r>
          </a:p>
        </p:txBody>
      </p:sp>
    </p:spTree>
    <p:extLst>
      <p:ext uri="{BB962C8B-B14F-4D97-AF65-F5344CB8AC3E}">
        <p14:creationId xmlns:p14="http://schemas.microsoft.com/office/powerpoint/2010/main" val="10015965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0206C-E018-45E2-A2F3-268328F3DA92}"/>
              </a:ext>
            </a:extLst>
          </p:cNvPr>
          <p:cNvSpPr>
            <a:spLocks noGrp="1"/>
          </p:cNvSpPr>
          <p:nvPr>
            <p:ph type="title"/>
          </p:nvPr>
        </p:nvSpPr>
        <p:spPr>
          <a:xfrm>
            <a:off x="2185480" y="2412459"/>
            <a:ext cx="8229600" cy="1143000"/>
          </a:xfrm>
        </p:spPr>
        <p:txBody>
          <a:bodyPr/>
          <a:lstStyle/>
          <a:p>
            <a:pPr algn="ctr"/>
            <a:r>
              <a:rPr lang="fr-FR" dirty="0"/>
              <a:t>How to </a:t>
            </a:r>
            <a:r>
              <a:rPr lang="fr-FR" dirty="0" err="1"/>
              <a:t>easily</a:t>
            </a:r>
            <a:r>
              <a:rPr lang="fr-FR" dirty="0"/>
              <a:t> use Python ?</a:t>
            </a:r>
          </a:p>
        </p:txBody>
      </p:sp>
    </p:spTree>
    <p:extLst>
      <p:ext uri="{BB962C8B-B14F-4D97-AF65-F5344CB8AC3E}">
        <p14:creationId xmlns:p14="http://schemas.microsoft.com/office/powerpoint/2010/main" val="36173942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6AD132-AB92-4BB7-AD79-118A7A3561F2}"/>
              </a:ext>
            </a:extLst>
          </p:cNvPr>
          <p:cNvSpPr>
            <a:spLocks noGrp="1"/>
          </p:cNvSpPr>
          <p:nvPr>
            <p:ph type="title"/>
          </p:nvPr>
        </p:nvSpPr>
        <p:spPr/>
        <p:txBody>
          <a:bodyPr/>
          <a:lstStyle/>
          <a:p>
            <a:r>
              <a:rPr lang="fr-FR" dirty="0"/>
              <a:t>Go to : https://jupyter.org/try</a:t>
            </a:r>
          </a:p>
        </p:txBody>
      </p:sp>
      <p:pic>
        <p:nvPicPr>
          <p:cNvPr id="5" name="Image 4">
            <a:extLst>
              <a:ext uri="{FF2B5EF4-FFF2-40B4-BE49-F238E27FC236}">
                <a16:creationId xmlns:a16="http://schemas.microsoft.com/office/drawing/2014/main" id="{54150B5E-78BB-409B-A6E2-AAE923D80461}"/>
              </a:ext>
            </a:extLst>
          </p:cNvPr>
          <p:cNvPicPr>
            <a:picLocks noChangeAspect="1"/>
          </p:cNvPicPr>
          <p:nvPr/>
        </p:nvPicPr>
        <p:blipFill>
          <a:blip r:embed="rId2"/>
          <a:stretch>
            <a:fillRect/>
          </a:stretch>
        </p:blipFill>
        <p:spPr>
          <a:xfrm>
            <a:off x="2351585" y="1772816"/>
            <a:ext cx="5474191" cy="4571560"/>
          </a:xfrm>
          <a:prstGeom prst="rect">
            <a:avLst/>
          </a:prstGeom>
          <a:effectLst>
            <a:outerShdw blurRad="50800" dist="38100" dir="2700000" algn="tl" rotWithShape="0">
              <a:prstClr val="black">
                <a:alpha val="40000"/>
              </a:prstClr>
            </a:outerShdw>
          </a:effectLst>
        </p:spPr>
      </p:pic>
      <p:cxnSp>
        <p:nvCxnSpPr>
          <p:cNvPr id="7" name="Connecteur droit avec flèche 6">
            <a:extLst>
              <a:ext uri="{FF2B5EF4-FFF2-40B4-BE49-F238E27FC236}">
                <a16:creationId xmlns:a16="http://schemas.microsoft.com/office/drawing/2014/main" id="{750A1F6C-F4BB-4F04-A9F1-021FBBB32066}"/>
              </a:ext>
            </a:extLst>
          </p:cNvPr>
          <p:cNvCxnSpPr>
            <a:cxnSpLocks/>
          </p:cNvCxnSpPr>
          <p:nvPr/>
        </p:nvCxnSpPr>
        <p:spPr>
          <a:xfrm flipH="1">
            <a:off x="5735960" y="4058596"/>
            <a:ext cx="3456384" cy="15306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C533DE61-C3B1-4424-9CDA-C7F63E865605}"/>
              </a:ext>
            </a:extLst>
          </p:cNvPr>
          <p:cNvSpPr txBox="1"/>
          <p:nvPr/>
        </p:nvSpPr>
        <p:spPr>
          <a:xfrm>
            <a:off x="9192344" y="3861048"/>
            <a:ext cx="1475656" cy="523220"/>
          </a:xfrm>
          <a:prstGeom prst="rect">
            <a:avLst/>
          </a:prstGeom>
          <a:noFill/>
        </p:spPr>
        <p:txBody>
          <a:bodyPr wrap="square" rtlCol="0">
            <a:spAutoFit/>
          </a:bodyPr>
          <a:lstStyle/>
          <a:p>
            <a:r>
              <a:rPr lang="fr-FR" sz="2800" b="1" dirty="0">
                <a:solidFill>
                  <a:srgbClr val="FF0000"/>
                </a:solidFill>
              </a:rPr>
              <a:t>Click on</a:t>
            </a:r>
          </a:p>
        </p:txBody>
      </p:sp>
    </p:spTree>
    <p:extLst>
      <p:ext uri="{BB962C8B-B14F-4D97-AF65-F5344CB8AC3E}">
        <p14:creationId xmlns:p14="http://schemas.microsoft.com/office/powerpoint/2010/main" val="94556741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A524B8-A878-493E-89A5-72C0FF10C821}"/>
              </a:ext>
            </a:extLst>
          </p:cNvPr>
          <p:cNvSpPr>
            <a:spLocks noGrp="1"/>
          </p:cNvSpPr>
          <p:nvPr>
            <p:ph type="title"/>
          </p:nvPr>
        </p:nvSpPr>
        <p:spPr/>
        <p:txBody>
          <a:bodyPr/>
          <a:lstStyle/>
          <a:p>
            <a:r>
              <a:rPr lang="fr-FR" dirty="0"/>
              <a:t>File &gt; New Notebook &gt; Python 3</a:t>
            </a:r>
          </a:p>
        </p:txBody>
      </p:sp>
      <p:pic>
        <p:nvPicPr>
          <p:cNvPr id="5" name="Image 4">
            <a:extLst>
              <a:ext uri="{FF2B5EF4-FFF2-40B4-BE49-F238E27FC236}">
                <a16:creationId xmlns:a16="http://schemas.microsoft.com/office/drawing/2014/main" id="{AAA0944B-31C9-4100-9ED7-82CEFD3CC327}"/>
              </a:ext>
            </a:extLst>
          </p:cNvPr>
          <p:cNvPicPr>
            <a:picLocks noChangeAspect="1"/>
          </p:cNvPicPr>
          <p:nvPr/>
        </p:nvPicPr>
        <p:blipFill>
          <a:blip r:embed="rId2"/>
          <a:stretch>
            <a:fillRect/>
          </a:stretch>
        </p:blipFill>
        <p:spPr>
          <a:xfrm>
            <a:off x="1991140" y="2492897"/>
            <a:ext cx="7908871" cy="307204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121091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7D5C67-B1D5-4D4E-8768-88DB11B35B4C}"/>
              </a:ext>
            </a:extLst>
          </p:cNvPr>
          <p:cNvSpPr>
            <a:spLocks noGrp="1"/>
          </p:cNvSpPr>
          <p:nvPr>
            <p:ph type="title"/>
          </p:nvPr>
        </p:nvSpPr>
        <p:spPr/>
        <p:txBody>
          <a:bodyPr/>
          <a:lstStyle/>
          <a:p>
            <a:r>
              <a:rPr lang="fr-FR" dirty="0"/>
              <a:t>Paste ISE.py</a:t>
            </a:r>
          </a:p>
        </p:txBody>
      </p:sp>
      <p:pic>
        <p:nvPicPr>
          <p:cNvPr id="5" name="Image 4">
            <a:extLst>
              <a:ext uri="{FF2B5EF4-FFF2-40B4-BE49-F238E27FC236}">
                <a16:creationId xmlns:a16="http://schemas.microsoft.com/office/drawing/2014/main" id="{E7D0BD79-4DDF-4B3C-8614-C851E3C93A0F}"/>
              </a:ext>
            </a:extLst>
          </p:cNvPr>
          <p:cNvPicPr>
            <a:picLocks noChangeAspect="1"/>
          </p:cNvPicPr>
          <p:nvPr/>
        </p:nvPicPr>
        <p:blipFill>
          <a:blip r:embed="rId2"/>
          <a:stretch>
            <a:fillRect/>
          </a:stretch>
        </p:blipFill>
        <p:spPr>
          <a:xfrm>
            <a:off x="1981200" y="1971062"/>
            <a:ext cx="4536504" cy="2915877"/>
          </a:xfrm>
          <a:prstGeom prst="rect">
            <a:avLst/>
          </a:prstGeom>
        </p:spPr>
      </p:pic>
      <p:pic>
        <p:nvPicPr>
          <p:cNvPr id="7" name="Image 6">
            <a:extLst>
              <a:ext uri="{FF2B5EF4-FFF2-40B4-BE49-F238E27FC236}">
                <a16:creationId xmlns:a16="http://schemas.microsoft.com/office/drawing/2014/main" id="{EE529B01-113E-4C40-9A67-AF5C64F43F1C}"/>
              </a:ext>
            </a:extLst>
          </p:cNvPr>
          <p:cNvPicPr>
            <a:picLocks noChangeAspect="1"/>
          </p:cNvPicPr>
          <p:nvPr/>
        </p:nvPicPr>
        <p:blipFill>
          <a:blip r:embed="rId3"/>
          <a:stretch>
            <a:fillRect/>
          </a:stretch>
        </p:blipFill>
        <p:spPr>
          <a:xfrm>
            <a:off x="6744073" y="3573017"/>
            <a:ext cx="3647437" cy="3163441"/>
          </a:xfrm>
          <a:prstGeom prst="rect">
            <a:avLst/>
          </a:prstGeom>
          <a:effectLst>
            <a:outerShdw blurRad="50800" dist="38100" dir="2700000" algn="tl" rotWithShape="0">
              <a:prstClr val="black">
                <a:alpha val="40000"/>
              </a:prstClr>
            </a:outerShdw>
          </a:effectLst>
        </p:spPr>
      </p:pic>
      <p:cxnSp>
        <p:nvCxnSpPr>
          <p:cNvPr id="9" name="Connecteur droit avec flèche 8">
            <a:extLst>
              <a:ext uri="{FF2B5EF4-FFF2-40B4-BE49-F238E27FC236}">
                <a16:creationId xmlns:a16="http://schemas.microsoft.com/office/drawing/2014/main" id="{A2A0248B-F94E-4056-912C-A8E7F2F0968B}"/>
              </a:ext>
            </a:extLst>
          </p:cNvPr>
          <p:cNvCxnSpPr/>
          <p:nvPr/>
        </p:nvCxnSpPr>
        <p:spPr>
          <a:xfrm flipH="1" flipV="1">
            <a:off x="3503712" y="3284984"/>
            <a:ext cx="3240360" cy="144016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970787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DCF2F0-286E-4D79-B591-2585016B9AE1}"/>
              </a:ext>
            </a:extLst>
          </p:cNvPr>
          <p:cNvSpPr>
            <a:spLocks noGrp="1"/>
          </p:cNvSpPr>
          <p:nvPr>
            <p:ph type="title"/>
          </p:nvPr>
        </p:nvSpPr>
        <p:spPr/>
        <p:txBody>
          <a:bodyPr/>
          <a:lstStyle/>
          <a:p>
            <a:r>
              <a:rPr lang="fr-FR" dirty="0" err="1"/>
              <a:t>Then</a:t>
            </a:r>
            <a:r>
              <a:rPr lang="fr-FR" dirty="0"/>
              <a:t> run the program</a:t>
            </a:r>
          </a:p>
        </p:txBody>
      </p:sp>
      <p:pic>
        <p:nvPicPr>
          <p:cNvPr id="7" name="Image 6">
            <a:extLst>
              <a:ext uri="{FF2B5EF4-FFF2-40B4-BE49-F238E27FC236}">
                <a16:creationId xmlns:a16="http://schemas.microsoft.com/office/drawing/2014/main" id="{F7AA0796-E568-4290-A101-0B0F587F3268}"/>
              </a:ext>
            </a:extLst>
          </p:cNvPr>
          <p:cNvPicPr>
            <a:picLocks noChangeAspect="1"/>
          </p:cNvPicPr>
          <p:nvPr/>
        </p:nvPicPr>
        <p:blipFill>
          <a:blip r:embed="rId2"/>
          <a:stretch>
            <a:fillRect/>
          </a:stretch>
        </p:blipFill>
        <p:spPr>
          <a:xfrm>
            <a:off x="2423593" y="1844824"/>
            <a:ext cx="5951959" cy="4592642"/>
          </a:xfrm>
          <a:prstGeom prst="rect">
            <a:avLst/>
          </a:prstGeom>
          <a:effectLst>
            <a:outerShdw blurRad="50800" dist="38100" dir="2700000" algn="tl" rotWithShape="0">
              <a:prstClr val="black">
                <a:alpha val="40000"/>
              </a:prstClr>
            </a:outerShdw>
          </a:effectLst>
        </p:spPr>
      </p:pic>
      <p:cxnSp>
        <p:nvCxnSpPr>
          <p:cNvPr id="10" name="Connecteur droit avec flèche 9">
            <a:extLst>
              <a:ext uri="{FF2B5EF4-FFF2-40B4-BE49-F238E27FC236}">
                <a16:creationId xmlns:a16="http://schemas.microsoft.com/office/drawing/2014/main" id="{931AF3FB-25B9-4536-9FD5-BD94626D4EC7}"/>
              </a:ext>
            </a:extLst>
          </p:cNvPr>
          <p:cNvCxnSpPr>
            <a:cxnSpLocks/>
          </p:cNvCxnSpPr>
          <p:nvPr/>
        </p:nvCxnSpPr>
        <p:spPr>
          <a:xfrm flipH="1">
            <a:off x="4943872" y="1417638"/>
            <a:ext cx="720080" cy="1147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8745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8C23E2-581F-480E-AAB4-9B2244E0E754}"/>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BA6FB020-9037-41F8-8875-FE08D397F1F7}"/>
              </a:ext>
            </a:extLst>
          </p:cNvPr>
          <p:cNvPicPr>
            <a:picLocks noChangeAspect="1"/>
          </p:cNvPicPr>
          <p:nvPr/>
        </p:nvPicPr>
        <p:blipFill>
          <a:blip r:embed="rId2"/>
          <a:stretch>
            <a:fillRect/>
          </a:stretch>
        </p:blipFill>
        <p:spPr>
          <a:xfrm>
            <a:off x="1981200" y="1772817"/>
            <a:ext cx="4845826" cy="4588007"/>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36D63061-CF35-42AE-9BA2-B5D7D013B1F9}"/>
              </a:ext>
            </a:extLst>
          </p:cNvPr>
          <p:cNvSpPr txBox="1"/>
          <p:nvPr/>
        </p:nvSpPr>
        <p:spPr>
          <a:xfrm>
            <a:off x="7392144" y="2828835"/>
            <a:ext cx="2952328" cy="1754326"/>
          </a:xfrm>
          <a:prstGeom prst="rect">
            <a:avLst/>
          </a:prstGeom>
          <a:noFill/>
        </p:spPr>
        <p:txBody>
          <a:bodyPr wrap="square">
            <a:spAutoFit/>
          </a:bodyPr>
          <a:lstStyle/>
          <a:p>
            <a:pPr algn="just"/>
            <a:r>
              <a:rPr lang="en-US" b="1" dirty="0">
                <a:solidFill>
                  <a:srgbClr val="FF0000"/>
                </a:solidFill>
              </a:rPr>
              <a:t>Look at the result at the bottom. </a:t>
            </a:r>
          </a:p>
          <a:p>
            <a:pPr algn="just"/>
            <a:endParaRPr lang="en-US" b="1" dirty="0">
              <a:solidFill>
                <a:srgbClr val="FF0000"/>
              </a:solidFill>
            </a:endParaRPr>
          </a:p>
          <a:p>
            <a:pPr algn="just"/>
            <a:endParaRPr lang="en-US" b="1" dirty="0">
              <a:solidFill>
                <a:srgbClr val="FF0000"/>
              </a:solidFill>
            </a:endParaRPr>
          </a:p>
          <a:p>
            <a:pPr algn="just"/>
            <a:r>
              <a:rPr lang="en-US" b="1" dirty="0">
                <a:solidFill>
                  <a:srgbClr val="FF0000"/>
                </a:solidFill>
              </a:rPr>
              <a:t>Change the parameters and run the program again. </a:t>
            </a:r>
            <a:endParaRPr lang="fr-FR" b="1" dirty="0">
              <a:solidFill>
                <a:srgbClr val="FF0000"/>
              </a:solidFill>
            </a:endParaRPr>
          </a:p>
        </p:txBody>
      </p:sp>
      <p:cxnSp>
        <p:nvCxnSpPr>
          <p:cNvPr id="9" name="Connecteur droit avec flèche 8">
            <a:extLst>
              <a:ext uri="{FF2B5EF4-FFF2-40B4-BE49-F238E27FC236}">
                <a16:creationId xmlns:a16="http://schemas.microsoft.com/office/drawing/2014/main" id="{27E6B1D1-4392-4AF9-81C7-5F9886D51FA2}"/>
              </a:ext>
            </a:extLst>
          </p:cNvPr>
          <p:cNvCxnSpPr/>
          <p:nvPr/>
        </p:nvCxnSpPr>
        <p:spPr>
          <a:xfrm flipH="1">
            <a:off x="5087888" y="3212977"/>
            <a:ext cx="2304256" cy="137018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372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2"/>
          <p:cNvSpPr txBox="1">
            <a:spLocks/>
          </p:cNvSpPr>
          <p:nvPr/>
        </p:nvSpPr>
        <p:spPr>
          <a:xfrm>
            <a:off x="1524000" y="0"/>
            <a:ext cx="90364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3600" b="1"/>
              <a:t>Try to understand ISE.py</a:t>
            </a:r>
            <a:endParaRPr lang="en-US" sz="3600" b="1" dirty="0"/>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621" y="1890713"/>
            <a:ext cx="7235254" cy="3914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073" y="3252675"/>
            <a:ext cx="22193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846004" y="983556"/>
            <a:ext cx="4392488" cy="261610"/>
          </a:xfrm>
          <a:prstGeom prst="rect">
            <a:avLst/>
          </a:prstGeom>
        </p:spPr>
        <p:txBody>
          <a:bodyPr wrap="square">
            <a:spAutoFit/>
          </a:bodyPr>
          <a:lstStyle/>
          <a:p>
            <a:r>
              <a:rPr lang="fr-FR" sz="1100" dirty="0"/>
              <a:t>C:\Users\Fabrice\Documents\Travail en cours\Cours\M2 Information\clé</a:t>
            </a:r>
            <a:endParaRPr lang="en-US" sz="1100" dirty="0"/>
          </a:p>
        </p:txBody>
      </p:sp>
    </p:spTree>
    <p:extLst>
      <p:ext uri="{BB962C8B-B14F-4D97-AF65-F5344CB8AC3E}">
        <p14:creationId xmlns:p14="http://schemas.microsoft.com/office/powerpoint/2010/main" val="2742784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705035" y="227522"/>
            <a:ext cx="10515600" cy="1325563"/>
          </a:xfrm>
        </p:spPr>
        <p:txBody>
          <a:bodyPr>
            <a:normAutofit/>
          </a:bodyPr>
          <a:lstStyle/>
          <a:p>
            <a:pPr algn="ctr"/>
            <a:r>
              <a:rPr lang="fr-FR" b="1" dirty="0"/>
              <a:t>I. </a:t>
            </a:r>
            <a:r>
              <a:rPr lang="fr-FR" b="1" dirty="0" err="1"/>
              <a:t>Context</a:t>
            </a:r>
            <a:br>
              <a:rPr lang="fr-FR" b="1" dirty="0"/>
            </a:br>
            <a:r>
              <a:rPr lang="fr-FR" sz="3200" b="1" i="1" dirty="0" err="1">
                <a:latin typeface="Times New Roman" panose="02020603050405020304" pitchFamily="18" charset="0"/>
                <a:cs typeface="Times New Roman" panose="02020603050405020304" pitchFamily="18" charset="0"/>
              </a:rPr>
              <a:t>Competition</a:t>
            </a:r>
            <a:r>
              <a:rPr lang="fr-FR" sz="3200" b="1" i="1" dirty="0">
                <a:latin typeface="Times New Roman" panose="02020603050405020304" pitchFamily="18" charset="0"/>
                <a:cs typeface="Times New Roman" panose="02020603050405020304" pitchFamily="18" charset="0"/>
              </a:rPr>
              <a:t> </a:t>
            </a:r>
            <a:r>
              <a:rPr lang="fr-FR" sz="3200" b="1" i="1" dirty="0" err="1">
                <a:latin typeface="Times New Roman" panose="02020603050405020304" pitchFamily="18" charset="0"/>
                <a:cs typeface="Times New Roman" panose="02020603050405020304" pitchFamily="18" charset="0"/>
              </a:rPr>
              <a:t>policy</a:t>
            </a:r>
            <a:r>
              <a:rPr lang="fr-FR" sz="3200" b="1" i="1" dirty="0">
                <a:latin typeface="Times New Roman" panose="02020603050405020304" pitchFamily="18" charset="0"/>
                <a:cs typeface="Times New Roman" panose="02020603050405020304" pitchFamily="18" charset="0"/>
              </a:rPr>
              <a:t> for the Digital </a:t>
            </a:r>
            <a:r>
              <a:rPr lang="fr-FR" sz="3200" b="1" i="1" dirty="0" err="1">
                <a:latin typeface="Times New Roman" panose="02020603050405020304" pitchFamily="18" charset="0"/>
                <a:cs typeface="Times New Roman" panose="02020603050405020304" pitchFamily="18" charset="0"/>
              </a:rPr>
              <a:t>Era</a:t>
            </a:r>
            <a:r>
              <a:rPr lang="fr-FR" sz="3200" b="1" i="1" dirty="0">
                <a:latin typeface="Times New Roman" panose="02020603050405020304" pitchFamily="18" charset="0"/>
                <a:cs typeface="Times New Roman" panose="02020603050405020304" pitchFamily="18" charset="0"/>
              </a:rPr>
              <a:t> (Crémer et al. 2019)</a:t>
            </a:r>
            <a:endParaRPr lang="fr-FR" i="1" dirty="0"/>
          </a:p>
        </p:txBody>
      </p:sp>
      <p:pic>
        <p:nvPicPr>
          <p:cNvPr id="6" name="Picture 5">
            <a:extLst>
              <a:ext uri="{FF2B5EF4-FFF2-40B4-BE49-F238E27FC236}">
                <a16:creationId xmlns:a16="http://schemas.microsoft.com/office/drawing/2014/main" id="{2FF48AD0-78F3-4502-A7C8-BA6FA4951B9F}"/>
              </a:ext>
            </a:extLst>
          </p:cNvPr>
          <p:cNvPicPr>
            <a:picLocks noChangeAspect="1"/>
          </p:cNvPicPr>
          <p:nvPr/>
        </p:nvPicPr>
        <p:blipFill>
          <a:blip r:embed="rId2"/>
          <a:stretch>
            <a:fillRect/>
          </a:stretch>
        </p:blipFill>
        <p:spPr>
          <a:xfrm>
            <a:off x="2580644" y="1676692"/>
            <a:ext cx="7030711" cy="5095829"/>
          </a:xfrm>
          <a:prstGeom prst="rect">
            <a:avLst/>
          </a:prstGeom>
        </p:spPr>
      </p:pic>
    </p:spTree>
    <p:extLst>
      <p:ext uri="{BB962C8B-B14F-4D97-AF65-F5344CB8AC3E}">
        <p14:creationId xmlns:p14="http://schemas.microsoft.com/office/powerpoint/2010/main" val="33339037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fr-FR" sz="3600" b="1" dirty="0" err="1"/>
              <a:t>Try</a:t>
            </a:r>
            <a:r>
              <a:rPr lang="fr-FR" sz="3600" b="1" dirty="0"/>
              <a:t> to </a:t>
            </a:r>
            <a:r>
              <a:rPr lang="fr-FR" sz="3600" b="1" dirty="0" err="1"/>
              <a:t>understand</a:t>
            </a:r>
            <a:r>
              <a:rPr lang="fr-FR" sz="3600" b="1" dirty="0"/>
              <a:t> ISE.py</a:t>
            </a:r>
            <a:endParaRPr lang="en-US" sz="3600" b="1"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748" y="764705"/>
            <a:ext cx="5873734" cy="5993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5879976" y="3299923"/>
            <a:ext cx="1944216" cy="1200329"/>
          </a:xfrm>
          <a:prstGeom prst="rect">
            <a:avLst/>
          </a:prstGeom>
          <a:noFill/>
        </p:spPr>
        <p:txBody>
          <a:bodyPr wrap="square" rtlCol="0">
            <a:spAutoFit/>
          </a:bodyPr>
          <a:lstStyle/>
          <a:p>
            <a:pPr algn="ctr"/>
            <a:r>
              <a:rPr lang="en-US" b="1" dirty="0"/>
              <a:t>Simulation of market share dynamics (two competitors)</a:t>
            </a:r>
          </a:p>
        </p:txBody>
      </p:sp>
      <p:sp>
        <p:nvSpPr>
          <p:cNvPr id="5" name="Accolade fermante 4"/>
          <p:cNvSpPr/>
          <p:nvPr/>
        </p:nvSpPr>
        <p:spPr>
          <a:xfrm>
            <a:off x="5275247" y="2141408"/>
            <a:ext cx="504056" cy="324036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167310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fr-FR" sz="3600" b="1" dirty="0" err="1"/>
              <a:t>Try</a:t>
            </a:r>
            <a:r>
              <a:rPr lang="fr-FR" sz="3600" b="1" dirty="0"/>
              <a:t> to </a:t>
            </a:r>
            <a:r>
              <a:rPr lang="fr-FR" sz="3600" b="1" dirty="0" err="1"/>
              <a:t>understand</a:t>
            </a:r>
            <a:r>
              <a:rPr lang="fr-FR" sz="3600" b="1" dirty="0"/>
              <a:t> ISE.py</a:t>
            </a:r>
            <a:endParaRPr lang="en-US" sz="3600" b="1"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764704"/>
            <a:ext cx="5873734" cy="5993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5807968" y="1772817"/>
            <a:ext cx="4248472" cy="646331"/>
          </a:xfrm>
          <a:prstGeom prst="rect">
            <a:avLst/>
          </a:prstGeom>
          <a:noFill/>
        </p:spPr>
        <p:txBody>
          <a:bodyPr wrap="square" rtlCol="0">
            <a:spAutoFit/>
          </a:bodyPr>
          <a:lstStyle/>
          <a:p>
            <a:r>
              <a:rPr lang="fr-FR" dirty="0"/>
              <a:t>u : </a:t>
            </a:r>
            <a:r>
              <a:rPr lang="en-US" dirty="0"/>
              <a:t>uniformly distributed random variable between [0;1]</a:t>
            </a:r>
            <a:r>
              <a:rPr lang="fr-FR" dirty="0"/>
              <a:t> </a:t>
            </a:r>
            <a:endParaRPr lang="en-US" dirty="0"/>
          </a:p>
        </p:txBody>
      </p:sp>
      <p:pic>
        <p:nvPicPr>
          <p:cNvPr id="727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529" y="2841086"/>
            <a:ext cx="470535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ZoneTexte 5"/>
              <p:cNvSpPr txBox="1"/>
              <p:nvPr/>
            </p:nvSpPr>
            <p:spPr>
              <a:xfrm>
                <a:off x="7461050" y="2841086"/>
                <a:ext cx="9423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fr-FR" i="1">
                              <a:latin typeface="Cambria Math"/>
                            </a:rPr>
                            <m:t>𝐴𝑙𝑝h𝑎</m:t>
                          </m:r>
                        </m:e>
                        <m:sub>
                          <m:r>
                            <a:rPr lang="fr-FR" i="1">
                              <a:latin typeface="Cambria Math"/>
                            </a:rPr>
                            <m:t>1</m:t>
                          </m:r>
                        </m:sub>
                      </m:sSub>
                    </m:oMath>
                  </m:oMathPara>
                </a14:m>
                <a:endParaRPr lang="en-US" dirty="0"/>
              </a:p>
            </p:txBody>
          </p:sp>
        </mc:Choice>
        <mc:Fallback xmlns="">
          <p:sp>
            <p:nvSpPr>
              <p:cNvPr id="6" name="ZoneTexte 5"/>
              <p:cNvSpPr txBox="1">
                <a:spLocks noRot="1" noChangeAspect="1" noMove="1" noResize="1" noEditPoints="1" noAdjustHandles="1" noChangeArrowheads="1" noChangeShapeType="1" noTextEdit="1"/>
              </p:cNvSpPr>
              <p:nvPr/>
            </p:nvSpPr>
            <p:spPr>
              <a:xfrm>
                <a:off x="7461050" y="2841086"/>
                <a:ext cx="942309" cy="369332"/>
              </a:xfrm>
              <a:prstGeom prst="rect">
                <a:avLst/>
              </a:prstGeom>
              <a:blipFill>
                <a:blip r:embed="rId5"/>
                <a:stretch>
                  <a:fillRect b="-1311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p:cNvSpPr txBox="1"/>
              <p:nvPr/>
            </p:nvSpPr>
            <p:spPr>
              <a:xfrm>
                <a:off x="8184232" y="3576921"/>
                <a:ext cx="9476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fr-FR" i="1">
                              <a:latin typeface="Cambria Math"/>
                            </a:rPr>
                            <m:t>𝐴𝑙𝑝h𝑎</m:t>
                          </m:r>
                        </m:e>
                        <m:sub>
                          <m:r>
                            <a:rPr lang="fr-FR" i="1">
                              <a:latin typeface="Cambria Math"/>
                            </a:rPr>
                            <m:t>2</m:t>
                          </m:r>
                        </m:sub>
                      </m:sSub>
                    </m:oMath>
                  </m:oMathPara>
                </a14:m>
                <a:endParaRPr lang="en-US" dirty="0"/>
              </a:p>
            </p:txBody>
          </p:sp>
        </mc:Choice>
        <mc:Fallback xmlns="">
          <p:sp>
            <p:nvSpPr>
              <p:cNvPr id="11" name="ZoneTexte 10"/>
              <p:cNvSpPr txBox="1">
                <a:spLocks noRot="1" noChangeAspect="1" noMove="1" noResize="1" noEditPoints="1" noAdjustHandles="1" noChangeArrowheads="1" noChangeShapeType="1" noTextEdit="1"/>
              </p:cNvSpPr>
              <p:nvPr/>
            </p:nvSpPr>
            <p:spPr>
              <a:xfrm>
                <a:off x="8184232" y="3576921"/>
                <a:ext cx="947632" cy="369332"/>
              </a:xfrm>
              <a:prstGeom prst="rect">
                <a:avLst/>
              </a:prstGeom>
              <a:blipFill>
                <a:blip r:embed="rId6"/>
                <a:stretch>
                  <a:fillRect b="-1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p:cNvSpPr txBox="1"/>
              <p:nvPr/>
            </p:nvSpPr>
            <p:spPr>
              <a:xfrm>
                <a:off x="8658048" y="4376449"/>
                <a:ext cx="9476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fr-FR" i="1">
                              <a:latin typeface="Cambria Math"/>
                            </a:rPr>
                            <m:t>𝐴𝑙𝑝h𝑎</m:t>
                          </m:r>
                        </m:e>
                        <m:sub>
                          <m:r>
                            <a:rPr lang="fr-FR" i="1">
                              <a:latin typeface="Cambria Math"/>
                            </a:rPr>
                            <m:t>3</m:t>
                          </m:r>
                        </m:sub>
                      </m:sSub>
                    </m:oMath>
                  </m:oMathPara>
                </a14:m>
                <a:endParaRPr lang="en-US" dirty="0"/>
              </a:p>
            </p:txBody>
          </p:sp>
        </mc:Choice>
        <mc:Fallback xmlns="">
          <p:sp>
            <p:nvSpPr>
              <p:cNvPr id="12" name="ZoneTexte 11"/>
              <p:cNvSpPr txBox="1">
                <a:spLocks noRot="1" noChangeAspect="1" noMove="1" noResize="1" noEditPoints="1" noAdjustHandles="1" noChangeArrowheads="1" noChangeShapeType="1" noTextEdit="1"/>
              </p:cNvSpPr>
              <p:nvPr/>
            </p:nvSpPr>
            <p:spPr>
              <a:xfrm>
                <a:off x="8658048" y="4376449"/>
                <a:ext cx="947632" cy="369332"/>
              </a:xfrm>
              <a:prstGeom prst="rect">
                <a:avLst/>
              </a:prstGeom>
              <a:blipFill>
                <a:blip r:embed="rId7"/>
                <a:stretch>
                  <a:fillRect b="-1147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p:cNvSpPr txBox="1"/>
              <p:nvPr/>
            </p:nvSpPr>
            <p:spPr>
              <a:xfrm>
                <a:off x="7755001" y="5301208"/>
                <a:ext cx="9476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fr-FR" i="1">
                              <a:latin typeface="Cambria Math"/>
                            </a:rPr>
                            <m:t>𝐴𝑙𝑝h𝑎</m:t>
                          </m:r>
                        </m:e>
                        <m:sub>
                          <m:r>
                            <a:rPr lang="fr-FR" i="1">
                              <a:latin typeface="Cambria Math"/>
                            </a:rPr>
                            <m:t>4</m:t>
                          </m:r>
                        </m:sub>
                      </m:sSub>
                    </m:oMath>
                  </m:oMathPara>
                </a14:m>
                <a:endParaRPr lang="en-US" dirty="0"/>
              </a:p>
            </p:txBody>
          </p:sp>
        </mc:Choice>
        <mc:Fallback xmlns="">
          <p:sp>
            <p:nvSpPr>
              <p:cNvPr id="13" name="ZoneTexte 12"/>
              <p:cNvSpPr txBox="1">
                <a:spLocks noRot="1" noChangeAspect="1" noMove="1" noResize="1" noEditPoints="1" noAdjustHandles="1" noChangeArrowheads="1" noChangeShapeType="1" noTextEdit="1"/>
              </p:cNvSpPr>
              <p:nvPr/>
            </p:nvSpPr>
            <p:spPr>
              <a:xfrm>
                <a:off x="7755001" y="5301208"/>
                <a:ext cx="947632" cy="369332"/>
              </a:xfrm>
              <a:prstGeom prst="rect">
                <a:avLst/>
              </a:prstGeom>
              <a:blipFill>
                <a:blip r:embed="rId8"/>
                <a:stretch>
                  <a:fillRect b="-13333"/>
                </a:stretch>
              </a:blipFill>
            </p:spPr>
            <p:txBody>
              <a:bodyPr/>
              <a:lstStyle/>
              <a:p>
                <a:r>
                  <a:rPr lang="fr-FR">
                    <a:noFill/>
                  </a:rPr>
                  <a:t> </a:t>
                </a:r>
              </a:p>
            </p:txBody>
          </p:sp>
        </mc:Fallback>
      </mc:AlternateContent>
      <p:sp>
        <p:nvSpPr>
          <p:cNvPr id="7" name="ZoneTexte 6"/>
          <p:cNvSpPr txBox="1"/>
          <p:nvPr/>
        </p:nvSpPr>
        <p:spPr>
          <a:xfrm>
            <a:off x="6528049" y="2871864"/>
            <a:ext cx="805029" cy="307777"/>
          </a:xfrm>
          <a:prstGeom prst="rect">
            <a:avLst/>
          </a:prstGeom>
          <a:noFill/>
        </p:spPr>
        <p:txBody>
          <a:bodyPr wrap="none" rtlCol="0">
            <a:spAutoFit/>
          </a:bodyPr>
          <a:lstStyle/>
          <a:p>
            <a:r>
              <a:rPr lang="fr-FR" sz="1400" b="1" dirty="0"/>
              <a:t>U1=0.43</a:t>
            </a:r>
            <a:endParaRPr lang="en-US" sz="1400" b="1" dirty="0"/>
          </a:p>
        </p:txBody>
      </p:sp>
      <p:sp>
        <p:nvSpPr>
          <p:cNvPr id="15" name="ZoneTexte 14"/>
          <p:cNvSpPr txBox="1"/>
          <p:nvPr/>
        </p:nvSpPr>
        <p:spPr>
          <a:xfrm>
            <a:off x="6689940" y="3761588"/>
            <a:ext cx="805029" cy="307777"/>
          </a:xfrm>
          <a:prstGeom prst="rect">
            <a:avLst/>
          </a:prstGeom>
          <a:noFill/>
        </p:spPr>
        <p:txBody>
          <a:bodyPr wrap="none" rtlCol="0">
            <a:spAutoFit/>
          </a:bodyPr>
          <a:lstStyle/>
          <a:p>
            <a:r>
              <a:rPr lang="fr-FR" sz="1400" b="1" dirty="0"/>
              <a:t>U2=0.22</a:t>
            </a:r>
            <a:endParaRPr lang="en-US" sz="1400" b="1" dirty="0"/>
          </a:p>
        </p:txBody>
      </p:sp>
      <p:sp>
        <p:nvSpPr>
          <p:cNvPr id="16" name="ZoneTexte 15"/>
          <p:cNvSpPr txBox="1"/>
          <p:nvPr/>
        </p:nvSpPr>
        <p:spPr>
          <a:xfrm>
            <a:off x="6661502" y="4561116"/>
            <a:ext cx="805029" cy="307777"/>
          </a:xfrm>
          <a:prstGeom prst="rect">
            <a:avLst/>
          </a:prstGeom>
          <a:noFill/>
        </p:spPr>
        <p:txBody>
          <a:bodyPr wrap="none" rtlCol="0">
            <a:spAutoFit/>
          </a:bodyPr>
          <a:lstStyle/>
          <a:p>
            <a:r>
              <a:rPr lang="fr-FR" sz="1400" b="1" dirty="0"/>
              <a:t>U3=0.25</a:t>
            </a:r>
            <a:endParaRPr lang="en-US" sz="1400" b="1" dirty="0"/>
          </a:p>
        </p:txBody>
      </p:sp>
      <p:sp>
        <p:nvSpPr>
          <p:cNvPr id="17" name="ZoneTexte 16"/>
          <p:cNvSpPr txBox="1"/>
          <p:nvPr/>
        </p:nvSpPr>
        <p:spPr>
          <a:xfrm>
            <a:off x="6656021" y="5484499"/>
            <a:ext cx="805029" cy="307777"/>
          </a:xfrm>
          <a:prstGeom prst="rect">
            <a:avLst/>
          </a:prstGeom>
          <a:noFill/>
        </p:spPr>
        <p:txBody>
          <a:bodyPr wrap="none" rtlCol="0">
            <a:spAutoFit/>
          </a:bodyPr>
          <a:lstStyle/>
          <a:p>
            <a:r>
              <a:rPr lang="fr-FR" sz="1400" b="1" dirty="0"/>
              <a:t>U4=0.76</a:t>
            </a:r>
            <a:endParaRPr lang="en-US" sz="1400" b="1" dirty="0"/>
          </a:p>
        </p:txBody>
      </p:sp>
      <p:sp>
        <p:nvSpPr>
          <p:cNvPr id="8" name="ZoneTexte 7"/>
          <p:cNvSpPr txBox="1"/>
          <p:nvPr/>
        </p:nvSpPr>
        <p:spPr>
          <a:xfrm>
            <a:off x="5087888" y="3035770"/>
            <a:ext cx="506870" cy="369332"/>
          </a:xfrm>
          <a:prstGeom prst="rect">
            <a:avLst/>
          </a:prstGeom>
          <a:noFill/>
        </p:spPr>
        <p:txBody>
          <a:bodyPr wrap="none" rtlCol="0">
            <a:spAutoFit/>
          </a:bodyPr>
          <a:lstStyle/>
          <a:p>
            <a:r>
              <a:rPr lang="fr-FR" dirty="0"/>
              <a:t>W1</a:t>
            </a:r>
            <a:endParaRPr lang="en-US" dirty="0"/>
          </a:p>
        </p:txBody>
      </p:sp>
      <p:sp>
        <p:nvSpPr>
          <p:cNvPr id="19" name="ZoneTexte 18"/>
          <p:cNvSpPr txBox="1"/>
          <p:nvPr/>
        </p:nvSpPr>
        <p:spPr>
          <a:xfrm>
            <a:off x="5087888" y="3761587"/>
            <a:ext cx="506870" cy="369332"/>
          </a:xfrm>
          <a:prstGeom prst="rect">
            <a:avLst/>
          </a:prstGeom>
          <a:noFill/>
        </p:spPr>
        <p:txBody>
          <a:bodyPr wrap="none" rtlCol="0">
            <a:spAutoFit/>
          </a:bodyPr>
          <a:lstStyle/>
          <a:p>
            <a:r>
              <a:rPr lang="fr-FR" dirty="0"/>
              <a:t>W2</a:t>
            </a:r>
            <a:endParaRPr lang="en-US" dirty="0"/>
          </a:p>
        </p:txBody>
      </p:sp>
      <p:sp>
        <p:nvSpPr>
          <p:cNvPr id="20" name="ZoneTexte 19"/>
          <p:cNvSpPr txBox="1"/>
          <p:nvPr/>
        </p:nvSpPr>
        <p:spPr>
          <a:xfrm>
            <a:off x="5072659" y="4684226"/>
            <a:ext cx="506870" cy="369332"/>
          </a:xfrm>
          <a:prstGeom prst="rect">
            <a:avLst/>
          </a:prstGeom>
          <a:noFill/>
        </p:spPr>
        <p:txBody>
          <a:bodyPr wrap="none" rtlCol="0">
            <a:spAutoFit/>
          </a:bodyPr>
          <a:lstStyle/>
          <a:p>
            <a:r>
              <a:rPr lang="fr-FR" dirty="0"/>
              <a:t>W3</a:t>
            </a:r>
            <a:endParaRPr lang="en-US" dirty="0"/>
          </a:p>
        </p:txBody>
      </p:sp>
      <p:sp>
        <p:nvSpPr>
          <p:cNvPr id="21" name="ZoneTexte 20"/>
          <p:cNvSpPr txBox="1"/>
          <p:nvPr/>
        </p:nvSpPr>
        <p:spPr>
          <a:xfrm>
            <a:off x="5112734" y="5508999"/>
            <a:ext cx="426720" cy="369332"/>
          </a:xfrm>
          <a:prstGeom prst="rect">
            <a:avLst/>
          </a:prstGeom>
          <a:noFill/>
        </p:spPr>
        <p:txBody>
          <a:bodyPr wrap="none" rtlCol="0">
            <a:spAutoFit/>
          </a:bodyPr>
          <a:lstStyle/>
          <a:p>
            <a:r>
              <a:rPr lang="fr-FR" dirty="0"/>
              <a:t>B1</a:t>
            </a:r>
            <a:endParaRPr lang="en-US" dirty="0"/>
          </a:p>
        </p:txBody>
      </p:sp>
      <p:sp>
        <p:nvSpPr>
          <p:cNvPr id="9" name="ZoneTexte 8"/>
          <p:cNvSpPr txBox="1"/>
          <p:nvPr/>
        </p:nvSpPr>
        <p:spPr>
          <a:xfrm>
            <a:off x="6206829" y="6382798"/>
            <a:ext cx="3096344" cy="375674"/>
          </a:xfrm>
          <a:prstGeom prst="rect">
            <a:avLst/>
          </a:prstGeom>
          <a:noFill/>
        </p:spPr>
        <p:txBody>
          <a:bodyPr wrap="square" rtlCol="0">
            <a:spAutoFit/>
          </a:bodyPr>
          <a:lstStyle/>
          <a:p>
            <a:r>
              <a:rPr lang="fr-FR" dirty="0"/>
              <a:t>a1=d1=1             b1=c1=0   </a:t>
            </a:r>
            <a:endParaRPr lang="en-US" dirty="0"/>
          </a:p>
        </p:txBody>
      </p:sp>
    </p:spTree>
    <p:extLst>
      <p:ext uri="{BB962C8B-B14F-4D97-AF65-F5344CB8AC3E}">
        <p14:creationId xmlns:p14="http://schemas.microsoft.com/office/powerpoint/2010/main" val="14765705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fr-FR" sz="3600" b="1" dirty="0" err="1"/>
              <a:t>Try</a:t>
            </a:r>
            <a:r>
              <a:rPr lang="fr-FR" sz="3600" b="1" dirty="0"/>
              <a:t> to </a:t>
            </a:r>
            <a:r>
              <a:rPr lang="fr-FR" sz="3600" b="1" dirty="0" err="1"/>
              <a:t>understand</a:t>
            </a:r>
            <a:r>
              <a:rPr lang="fr-FR" sz="3600" b="1" dirty="0"/>
              <a:t> ISE.py</a:t>
            </a:r>
            <a:endParaRPr lang="en-US" sz="3600" b="1"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764705"/>
            <a:ext cx="5873734" cy="5993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896" y="2276873"/>
            <a:ext cx="5394362" cy="40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698248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011677" y="0"/>
            <a:ext cx="10768519" cy="692696"/>
          </a:xfrm>
        </p:spPr>
        <p:txBody>
          <a:bodyPr>
            <a:normAutofit/>
          </a:bodyPr>
          <a:lstStyle/>
          <a:p>
            <a:pPr algn="ctr"/>
            <a:r>
              <a:rPr lang="fr-FR" sz="3600" b="1" dirty="0"/>
              <a:t>ISE.py </a:t>
            </a:r>
            <a:r>
              <a:rPr lang="fr-FR" sz="3600" b="1" dirty="0" err="1"/>
              <a:t>is</a:t>
            </a:r>
            <a:r>
              <a:rPr lang="fr-FR" sz="3600" b="1" dirty="0"/>
              <a:t> a </a:t>
            </a:r>
            <a:r>
              <a:rPr lang="fr-FR" sz="3600" b="1" dirty="0" err="1"/>
              <a:t>market</a:t>
            </a:r>
            <a:r>
              <a:rPr lang="fr-FR" sz="3600" b="1" dirty="0"/>
              <a:t> </a:t>
            </a:r>
            <a:r>
              <a:rPr lang="fr-FR" sz="3600" b="1" dirty="0" err="1"/>
              <a:t>share</a:t>
            </a:r>
            <a:r>
              <a:rPr lang="fr-FR" sz="3600" b="1" dirty="0"/>
              <a:t> </a:t>
            </a:r>
            <a:r>
              <a:rPr lang="fr-FR" sz="3600" b="1" dirty="0" err="1"/>
              <a:t>dynamics</a:t>
            </a:r>
            <a:r>
              <a:rPr lang="fr-FR" sz="3600" b="1" dirty="0"/>
              <a:t> simulation</a:t>
            </a:r>
            <a:endParaRPr lang="en-US" sz="3600" b="1" dirty="0"/>
          </a:p>
        </p:txBody>
      </p:sp>
      <p:sp>
        <p:nvSpPr>
          <p:cNvPr id="2" name="ZoneTexte 1"/>
          <p:cNvSpPr txBox="1"/>
          <p:nvPr/>
        </p:nvSpPr>
        <p:spPr>
          <a:xfrm>
            <a:off x="219044" y="1276717"/>
            <a:ext cx="6895755" cy="2246769"/>
          </a:xfrm>
          <a:prstGeom prst="rect">
            <a:avLst/>
          </a:prstGeom>
          <a:noFill/>
        </p:spPr>
        <p:txBody>
          <a:bodyPr wrap="square" rtlCol="0">
            <a:spAutoFit/>
          </a:bodyPr>
          <a:lstStyle/>
          <a:p>
            <a:pPr marL="285750" indent="-285750" algn="just">
              <a:buFont typeface="Arial" pitchFamily="34" charset="0"/>
              <a:buChar char="•"/>
            </a:pPr>
            <a:r>
              <a:rPr lang="en-US" sz="2800" b="1" dirty="0"/>
              <a:t>Third parties compete to collect personal data through app developers (the later choosing permissions)</a:t>
            </a:r>
          </a:p>
          <a:p>
            <a:pPr marL="285750" indent="-285750" algn="just">
              <a:buFont typeface="Arial" pitchFamily="34" charset="0"/>
              <a:buChar char="•"/>
            </a:pPr>
            <a:r>
              <a:rPr lang="en-US" sz="2800" b="1" dirty="0"/>
              <a:t>Putting another way, app developers have to choose between third parties</a:t>
            </a:r>
          </a:p>
        </p:txBody>
      </p:sp>
      <p:pic>
        <p:nvPicPr>
          <p:cNvPr id="6" name="Image 5">
            <a:extLst>
              <a:ext uri="{FF2B5EF4-FFF2-40B4-BE49-F238E27FC236}">
                <a16:creationId xmlns:a16="http://schemas.microsoft.com/office/drawing/2014/main" id="{11E9784B-72D7-4E69-B141-22BD087B420F}"/>
              </a:ext>
            </a:extLst>
          </p:cNvPr>
          <p:cNvPicPr>
            <a:picLocks noChangeAspect="1"/>
          </p:cNvPicPr>
          <p:nvPr/>
        </p:nvPicPr>
        <p:blipFill>
          <a:blip r:embed="rId3"/>
          <a:stretch>
            <a:fillRect/>
          </a:stretch>
        </p:blipFill>
        <p:spPr>
          <a:xfrm>
            <a:off x="7392145" y="2609326"/>
            <a:ext cx="4040819" cy="3366517"/>
          </a:xfrm>
          <a:prstGeom prst="rect">
            <a:avLst/>
          </a:prstGeom>
          <a:solidFill>
            <a:schemeClr val="tx1"/>
          </a:solidFill>
          <a:effectLst>
            <a:outerShdw blurRad="50800" dist="50800" dir="5400000" algn="ctr" rotWithShape="0">
              <a:schemeClr val="tx1"/>
            </a:outerShdw>
          </a:effectLst>
        </p:spPr>
      </p:pic>
      <p:sp>
        <p:nvSpPr>
          <p:cNvPr id="5" name="Rectangle 4">
            <a:extLst>
              <a:ext uri="{FF2B5EF4-FFF2-40B4-BE49-F238E27FC236}">
                <a16:creationId xmlns:a16="http://schemas.microsoft.com/office/drawing/2014/main" id="{AE4613A4-63AE-412B-B5BC-0002007EC987}"/>
              </a:ext>
            </a:extLst>
          </p:cNvPr>
          <p:cNvSpPr/>
          <p:nvPr/>
        </p:nvSpPr>
        <p:spPr>
          <a:xfrm>
            <a:off x="10408596" y="1634247"/>
            <a:ext cx="1215957" cy="4786008"/>
          </a:xfrm>
          <a:prstGeom prst="rect">
            <a:avLst/>
          </a:prstGeom>
          <a:noFill/>
          <a:ln w="28575" cmpd="dbl">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0C312B8F-4E3C-4525-8155-44A17FC7ED32}"/>
              </a:ext>
            </a:extLst>
          </p:cNvPr>
          <p:cNvSpPr txBox="1"/>
          <p:nvPr/>
        </p:nvSpPr>
        <p:spPr>
          <a:xfrm>
            <a:off x="9672536" y="953552"/>
            <a:ext cx="2519464" cy="646331"/>
          </a:xfrm>
          <a:prstGeom prst="rect">
            <a:avLst/>
          </a:prstGeom>
          <a:noFill/>
        </p:spPr>
        <p:txBody>
          <a:bodyPr wrap="square" rtlCol="0">
            <a:spAutoFit/>
          </a:bodyPr>
          <a:lstStyle/>
          <a:p>
            <a:pPr algn="ctr"/>
            <a:r>
              <a:rPr lang="fr-FR" dirty="0">
                <a:solidFill>
                  <a:srgbClr val="FF0000"/>
                </a:solidFill>
              </a:rPr>
              <a:t>Data-</a:t>
            </a:r>
            <a:r>
              <a:rPr lang="fr-FR" dirty="0" err="1">
                <a:solidFill>
                  <a:srgbClr val="FF0000"/>
                </a:solidFill>
              </a:rPr>
              <a:t>opolies</a:t>
            </a:r>
            <a:r>
              <a:rPr lang="fr-FR" dirty="0">
                <a:solidFill>
                  <a:srgbClr val="FF0000"/>
                </a:solidFill>
              </a:rPr>
              <a:t> ? </a:t>
            </a:r>
            <a:r>
              <a:rPr lang="fr-FR" dirty="0" err="1">
                <a:solidFill>
                  <a:srgbClr val="FF0000"/>
                </a:solidFill>
              </a:rPr>
              <a:t>Personal</a:t>
            </a:r>
            <a:r>
              <a:rPr lang="fr-FR" dirty="0">
                <a:solidFill>
                  <a:srgbClr val="FF0000"/>
                </a:solidFill>
              </a:rPr>
              <a:t> data concentration ?</a:t>
            </a:r>
          </a:p>
        </p:txBody>
      </p:sp>
      <p:pic>
        <p:nvPicPr>
          <p:cNvPr id="11" name="Image 10">
            <a:extLst>
              <a:ext uri="{FF2B5EF4-FFF2-40B4-BE49-F238E27FC236}">
                <a16:creationId xmlns:a16="http://schemas.microsoft.com/office/drawing/2014/main" id="{DAFBEF5C-4B27-435A-83EA-0E9309CBE87D}"/>
              </a:ext>
            </a:extLst>
          </p:cNvPr>
          <p:cNvPicPr>
            <a:picLocks noChangeAspect="1"/>
          </p:cNvPicPr>
          <p:nvPr/>
        </p:nvPicPr>
        <p:blipFill>
          <a:blip r:embed="rId4"/>
          <a:stretch>
            <a:fillRect/>
          </a:stretch>
        </p:blipFill>
        <p:spPr>
          <a:xfrm>
            <a:off x="409983" y="3868857"/>
            <a:ext cx="6843533" cy="2560806"/>
          </a:xfrm>
          <a:prstGeom prst="rect">
            <a:avLst/>
          </a:prstGeom>
        </p:spPr>
      </p:pic>
      <p:cxnSp>
        <p:nvCxnSpPr>
          <p:cNvPr id="13" name="Connecteur droit avec flèche 12">
            <a:extLst>
              <a:ext uri="{FF2B5EF4-FFF2-40B4-BE49-F238E27FC236}">
                <a16:creationId xmlns:a16="http://schemas.microsoft.com/office/drawing/2014/main" id="{9CC71BD2-6776-4956-88D5-21E136635491}"/>
              </a:ext>
            </a:extLst>
          </p:cNvPr>
          <p:cNvCxnSpPr/>
          <p:nvPr/>
        </p:nvCxnSpPr>
        <p:spPr>
          <a:xfrm>
            <a:off x="7712645" y="2609326"/>
            <a:ext cx="3399817"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EA6019D0-8463-46B2-A2C7-4B38B25FF7A1}"/>
              </a:ext>
            </a:extLst>
          </p:cNvPr>
          <p:cNvSpPr txBox="1"/>
          <p:nvPr/>
        </p:nvSpPr>
        <p:spPr>
          <a:xfrm>
            <a:off x="8356060" y="2252477"/>
            <a:ext cx="2329740" cy="369332"/>
          </a:xfrm>
          <a:prstGeom prst="rect">
            <a:avLst/>
          </a:prstGeom>
          <a:noFill/>
        </p:spPr>
        <p:txBody>
          <a:bodyPr wrap="none" rtlCol="0">
            <a:spAutoFit/>
          </a:bodyPr>
          <a:lstStyle/>
          <a:p>
            <a:r>
              <a:rPr lang="fr-FR" dirty="0" err="1">
                <a:solidFill>
                  <a:schemeClr val="accent6"/>
                </a:solidFill>
              </a:rPr>
              <a:t>Personal</a:t>
            </a:r>
            <a:r>
              <a:rPr lang="fr-FR" dirty="0">
                <a:solidFill>
                  <a:schemeClr val="accent6"/>
                </a:solidFill>
              </a:rPr>
              <a:t> data diffusion</a:t>
            </a:r>
          </a:p>
        </p:txBody>
      </p:sp>
    </p:spTree>
    <p:extLst>
      <p:ext uri="{BB962C8B-B14F-4D97-AF65-F5344CB8AC3E}">
        <p14:creationId xmlns:p14="http://schemas.microsoft.com/office/powerpoint/2010/main" val="39510257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011677" y="0"/>
            <a:ext cx="10768519" cy="692696"/>
          </a:xfrm>
        </p:spPr>
        <p:txBody>
          <a:bodyPr>
            <a:normAutofit/>
          </a:bodyPr>
          <a:lstStyle/>
          <a:p>
            <a:pPr algn="ctr"/>
            <a:r>
              <a:rPr lang="fr-FR" sz="3600" b="1" dirty="0"/>
              <a:t>ISE.py </a:t>
            </a:r>
            <a:r>
              <a:rPr lang="fr-FR" sz="3600" b="1" dirty="0" err="1"/>
              <a:t>is</a:t>
            </a:r>
            <a:r>
              <a:rPr lang="fr-FR" sz="3600" b="1" dirty="0"/>
              <a:t> a </a:t>
            </a:r>
            <a:r>
              <a:rPr lang="fr-FR" sz="3600" b="1" dirty="0" err="1"/>
              <a:t>market</a:t>
            </a:r>
            <a:r>
              <a:rPr lang="fr-FR" sz="3600" b="1" dirty="0"/>
              <a:t> </a:t>
            </a:r>
            <a:r>
              <a:rPr lang="fr-FR" sz="3600" b="1" dirty="0" err="1"/>
              <a:t>share</a:t>
            </a:r>
            <a:r>
              <a:rPr lang="fr-FR" sz="3600" b="1" dirty="0"/>
              <a:t> </a:t>
            </a:r>
            <a:r>
              <a:rPr lang="fr-FR" sz="3600" b="1" dirty="0" err="1"/>
              <a:t>dynamics</a:t>
            </a:r>
            <a:r>
              <a:rPr lang="fr-FR" sz="3600" b="1" dirty="0"/>
              <a:t> simulation</a:t>
            </a:r>
            <a:endParaRPr lang="en-US" sz="3600" b="1" dirty="0"/>
          </a:p>
        </p:txBody>
      </p:sp>
      <p:sp>
        <p:nvSpPr>
          <p:cNvPr id="7" name="ZoneTexte 6">
            <a:extLst>
              <a:ext uri="{FF2B5EF4-FFF2-40B4-BE49-F238E27FC236}">
                <a16:creationId xmlns:a16="http://schemas.microsoft.com/office/drawing/2014/main" id="{0C312B8F-4E3C-4525-8155-44A17FC7ED32}"/>
              </a:ext>
            </a:extLst>
          </p:cNvPr>
          <p:cNvSpPr txBox="1"/>
          <p:nvPr/>
        </p:nvSpPr>
        <p:spPr>
          <a:xfrm>
            <a:off x="2863175" y="953552"/>
            <a:ext cx="2519464" cy="646331"/>
          </a:xfrm>
          <a:prstGeom prst="rect">
            <a:avLst/>
          </a:prstGeom>
          <a:noFill/>
        </p:spPr>
        <p:txBody>
          <a:bodyPr wrap="square" rtlCol="0">
            <a:spAutoFit/>
          </a:bodyPr>
          <a:lstStyle/>
          <a:p>
            <a:pPr algn="ctr"/>
            <a:r>
              <a:rPr lang="fr-FR" dirty="0">
                <a:solidFill>
                  <a:srgbClr val="FF0000"/>
                </a:solidFill>
              </a:rPr>
              <a:t>Data-</a:t>
            </a:r>
            <a:r>
              <a:rPr lang="fr-FR" dirty="0" err="1">
                <a:solidFill>
                  <a:srgbClr val="FF0000"/>
                </a:solidFill>
              </a:rPr>
              <a:t>opolies</a:t>
            </a:r>
            <a:r>
              <a:rPr lang="fr-FR" dirty="0">
                <a:solidFill>
                  <a:srgbClr val="FF0000"/>
                </a:solidFill>
              </a:rPr>
              <a:t> ? </a:t>
            </a:r>
            <a:r>
              <a:rPr lang="fr-FR" dirty="0" err="1">
                <a:solidFill>
                  <a:srgbClr val="FF0000"/>
                </a:solidFill>
              </a:rPr>
              <a:t>Personal</a:t>
            </a:r>
            <a:r>
              <a:rPr lang="fr-FR" dirty="0">
                <a:solidFill>
                  <a:srgbClr val="FF0000"/>
                </a:solidFill>
              </a:rPr>
              <a:t> data concentration ?</a:t>
            </a:r>
          </a:p>
        </p:txBody>
      </p:sp>
      <p:pic>
        <p:nvPicPr>
          <p:cNvPr id="8" name="Image 7">
            <a:extLst>
              <a:ext uri="{FF2B5EF4-FFF2-40B4-BE49-F238E27FC236}">
                <a16:creationId xmlns:a16="http://schemas.microsoft.com/office/drawing/2014/main" id="{5BB6DE9F-B2DC-4103-95FB-1766408DE100}"/>
              </a:ext>
            </a:extLst>
          </p:cNvPr>
          <p:cNvPicPr>
            <a:picLocks noChangeAspect="1"/>
          </p:cNvPicPr>
          <p:nvPr/>
        </p:nvPicPr>
        <p:blipFill>
          <a:blip r:embed="rId3"/>
          <a:stretch>
            <a:fillRect/>
          </a:stretch>
        </p:blipFill>
        <p:spPr>
          <a:xfrm>
            <a:off x="439772" y="2648355"/>
            <a:ext cx="4152900" cy="3429000"/>
          </a:xfrm>
          <a:prstGeom prst="rect">
            <a:avLst/>
          </a:prstGeom>
        </p:spPr>
      </p:pic>
      <p:sp>
        <p:nvSpPr>
          <p:cNvPr id="9" name="Rectangle 8">
            <a:extLst>
              <a:ext uri="{FF2B5EF4-FFF2-40B4-BE49-F238E27FC236}">
                <a16:creationId xmlns:a16="http://schemas.microsoft.com/office/drawing/2014/main" id="{A339F803-4B5D-4EAC-91BA-41C7BBF0B83E}"/>
              </a:ext>
            </a:extLst>
          </p:cNvPr>
          <p:cNvSpPr/>
          <p:nvPr/>
        </p:nvSpPr>
        <p:spPr>
          <a:xfrm>
            <a:off x="3599235" y="1634247"/>
            <a:ext cx="1215957" cy="4786008"/>
          </a:xfrm>
          <a:prstGeom prst="rect">
            <a:avLst/>
          </a:prstGeom>
          <a:noFill/>
          <a:ln w="28575" cmpd="dbl">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C3132350-9AD8-4A5C-A101-EAC4C1BCCA33}"/>
              </a:ext>
            </a:extLst>
          </p:cNvPr>
          <p:cNvCxnSpPr/>
          <p:nvPr/>
        </p:nvCxnSpPr>
        <p:spPr>
          <a:xfrm>
            <a:off x="903284" y="2609326"/>
            <a:ext cx="3399817"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166E111C-A4BB-45C8-A7C3-5400CFE993D8}"/>
              </a:ext>
            </a:extLst>
          </p:cNvPr>
          <p:cNvSpPr txBox="1"/>
          <p:nvPr/>
        </p:nvSpPr>
        <p:spPr>
          <a:xfrm>
            <a:off x="1546699" y="2252477"/>
            <a:ext cx="2329740" cy="369332"/>
          </a:xfrm>
          <a:prstGeom prst="rect">
            <a:avLst/>
          </a:prstGeom>
          <a:noFill/>
        </p:spPr>
        <p:txBody>
          <a:bodyPr wrap="none" rtlCol="0">
            <a:spAutoFit/>
          </a:bodyPr>
          <a:lstStyle/>
          <a:p>
            <a:r>
              <a:rPr lang="fr-FR" dirty="0" err="1">
                <a:solidFill>
                  <a:schemeClr val="accent6"/>
                </a:solidFill>
              </a:rPr>
              <a:t>Personal</a:t>
            </a:r>
            <a:r>
              <a:rPr lang="fr-FR" dirty="0">
                <a:solidFill>
                  <a:schemeClr val="accent6"/>
                </a:solidFill>
              </a:rPr>
              <a:t> data diffusion</a:t>
            </a:r>
          </a:p>
        </p:txBody>
      </p:sp>
      <p:cxnSp>
        <p:nvCxnSpPr>
          <p:cNvPr id="18" name="Connecteur droit avec flèche 17">
            <a:extLst>
              <a:ext uri="{FF2B5EF4-FFF2-40B4-BE49-F238E27FC236}">
                <a16:creationId xmlns:a16="http://schemas.microsoft.com/office/drawing/2014/main" id="{2449F0A0-57DA-441F-A530-143DD1480897}"/>
              </a:ext>
            </a:extLst>
          </p:cNvPr>
          <p:cNvCxnSpPr>
            <a:cxnSpLocks/>
          </p:cNvCxnSpPr>
          <p:nvPr/>
        </p:nvCxnSpPr>
        <p:spPr>
          <a:xfrm>
            <a:off x="4815192" y="5204298"/>
            <a:ext cx="1429966" cy="0"/>
          </a:xfrm>
          <a:prstGeom prst="straightConnector1">
            <a:avLst/>
          </a:prstGeom>
          <a:ln w="31750" cmpd="dbl">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AAE7D041-1DCF-4786-86AE-B0D65EB1DEF5}"/>
              </a:ext>
            </a:extLst>
          </p:cNvPr>
          <p:cNvPicPr>
            <a:picLocks noChangeAspect="1"/>
          </p:cNvPicPr>
          <p:nvPr/>
        </p:nvPicPr>
        <p:blipFill>
          <a:blip r:embed="rId4"/>
          <a:stretch>
            <a:fillRect/>
          </a:stretch>
        </p:blipFill>
        <p:spPr>
          <a:xfrm>
            <a:off x="6245158" y="4163438"/>
            <a:ext cx="4581525" cy="2552700"/>
          </a:xfrm>
          <a:prstGeom prst="rect">
            <a:avLst/>
          </a:prstGeom>
        </p:spPr>
      </p:pic>
      <p:sp>
        <p:nvSpPr>
          <p:cNvPr id="14" name="ZoneTexte 13">
            <a:extLst>
              <a:ext uri="{FF2B5EF4-FFF2-40B4-BE49-F238E27FC236}">
                <a16:creationId xmlns:a16="http://schemas.microsoft.com/office/drawing/2014/main" id="{B317BA3C-0358-4775-802B-726DA714BCEC}"/>
              </a:ext>
            </a:extLst>
          </p:cNvPr>
          <p:cNvSpPr txBox="1"/>
          <p:nvPr/>
        </p:nvSpPr>
        <p:spPr>
          <a:xfrm>
            <a:off x="7752945" y="4503587"/>
            <a:ext cx="2101174" cy="461665"/>
          </a:xfrm>
          <a:prstGeom prst="rect">
            <a:avLst/>
          </a:prstGeom>
          <a:noFill/>
        </p:spPr>
        <p:txBody>
          <a:bodyPr wrap="square" rtlCol="0">
            <a:spAutoFit/>
          </a:bodyPr>
          <a:lstStyle/>
          <a:p>
            <a:pPr algn="ctr"/>
            <a:r>
              <a:rPr lang="fr-FR" sz="2400" b="1" dirty="0" err="1"/>
              <a:t>Polya</a:t>
            </a:r>
            <a:r>
              <a:rPr lang="fr-FR" sz="2400" b="1" dirty="0"/>
              <a:t> </a:t>
            </a:r>
            <a:r>
              <a:rPr lang="fr-FR" sz="2400" b="1" dirty="0" err="1"/>
              <a:t>urn</a:t>
            </a:r>
            <a:endParaRPr lang="fr-FR" sz="2400" b="1" dirty="0"/>
          </a:p>
        </p:txBody>
      </p:sp>
      <p:sp>
        <p:nvSpPr>
          <p:cNvPr id="17" name="ZoneTexte 16">
            <a:extLst>
              <a:ext uri="{FF2B5EF4-FFF2-40B4-BE49-F238E27FC236}">
                <a16:creationId xmlns:a16="http://schemas.microsoft.com/office/drawing/2014/main" id="{2CAA5C01-3100-47A6-9F78-0C0EADB54490}"/>
              </a:ext>
            </a:extLst>
          </p:cNvPr>
          <p:cNvSpPr txBox="1"/>
          <p:nvPr/>
        </p:nvSpPr>
        <p:spPr>
          <a:xfrm>
            <a:off x="5530175" y="1359925"/>
            <a:ext cx="6449159" cy="2462213"/>
          </a:xfrm>
          <a:prstGeom prst="rect">
            <a:avLst/>
          </a:prstGeom>
          <a:noFill/>
        </p:spPr>
        <p:txBody>
          <a:bodyPr wrap="square" rtlCol="0">
            <a:spAutoFit/>
          </a:bodyPr>
          <a:lstStyle/>
          <a:p>
            <a:pPr marL="285750" indent="-285750" algn="just">
              <a:buFont typeface="Arial" pitchFamily="34" charset="0"/>
              <a:buChar char="•"/>
            </a:pPr>
            <a:r>
              <a:rPr lang="en-US" sz="2000" b="1" dirty="0"/>
              <a:t>With 2 competitors (2 third parties, T1 and T2), each  ‘marble’ color represents a given third party, T1 or T2</a:t>
            </a:r>
          </a:p>
          <a:p>
            <a:pPr algn="just"/>
            <a:endParaRPr lang="en-US" sz="1400" b="1" dirty="0"/>
          </a:p>
          <a:p>
            <a:pPr marL="285750" indent="-285750" algn="just">
              <a:buFont typeface="Arial" pitchFamily="34" charset="0"/>
              <a:buChar char="•"/>
            </a:pPr>
            <a:r>
              <a:rPr lang="en-US" sz="2000" b="1" dirty="0"/>
              <a:t>Assumption: at time t, each developer chooses ‘at random’ between the 2 third parties T1 or T2…</a:t>
            </a:r>
          </a:p>
          <a:p>
            <a:pPr marL="285750" indent="-285750" algn="just">
              <a:buFont typeface="Arial" pitchFamily="34" charset="0"/>
              <a:buChar char="•"/>
            </a:pPr>
            <a:r>
              <a:rPr lang="en-US" sz="2000" b="1" dirty="0"/>
              <a:t>…but your choices depend on others' choices due to </a:t>
            </a:r>
            <a:r>
              <a:rPr lang="en-US" sz="2000" b="1" dirty="0">
                <a:solidFill>
                  <a:srgbClr val="FF0000"/>
                </a:solidFill>
              </a:rPr>
              <a:t>increasing returns (network externalities/preferential </a:t>
            </a:r>
            <a:r>
              <a:rPr lang="en-US" sz="2000" b="1" dirty="0" err="1">
                <a:solidFill>
                  <a:srgbClr val="FF0000"/>
                </a:solidFill>
              </a:rPr>
              <a:t>attachement</a:t>
            </a:r>
            <a:r>
              <a:rPr lang="en-US" sz="2000" b="1" dirty="0">
                <a:solidFill>
                  <a:srgbClr val="FF0000"/>
                </a:solidFill>
              </a:rPr>
              <a:t>)</a:t>
            </a:r>
          </a:p>
        </p:txBody>
      </p:sp>
    </p:spTree>
    <p:extLst>
      <p:ext uri="{BB962C8B-B14F-4D97-AF65-F5344CB8AC3E}">
        <p14:creationId xmlns:p14="http://schemas.microsoft.com/office/powerpoint/2010/main" val="10499567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011677" y="0"/>
            <a:ext cx="10768519" cy="692696"/>
          </a:xfrm>
        </p:spPr>
        <p:txBody>
          <a:bodyPr>
            <a:normAutofit fontScale="90000"/>
          </a:bodyPr>
          <a:lstStyle/>
          <a:p>
            <a:pPr algn="ctr"/>
            <a:r>
              <a:rPr lang="fr-FR" sz="3600" b="1" dirty="0"/>
              <a:t>ISE.py </a:t>
            </a:r>
            <a:r>
              <a:rPr lang="fr-FR" sz="3600" b="1" dirty="0" err="1"/>
              <a:t>is</a:t>
            </a:r>
            <a:r>
              <a:rPr lang="fr-FR" sz="3600" b="1" dirty="0"/>
              <a:t> a </a:t>
            </a:r>
            <a:r>
              <a:rPr lang="fr-FR" sz="3600" b="1" dirty="0" err="1"/>
              <a:t>market</a:t>
            </a:r>
            <a:r>
              <a:rPr lang="fr-FR" sz="3600" b="1" dirty="0"/>
              <a:t> </a:t>
            </a:r>
            <a:r>
              <a:rPr lang="fr-FR" sz="3600" b="1" dirty="0" err="1"/>
              <a:t>share</a:t>
            </a:r>
            <a:r>
              <a:rPr lang="fr-FR" sz="3600" b="1" dirty="0"/>
              <a:t> </a:t>
            </a:r>
            <a:r>
              <a:rPr lang="fr-FR" sz="3600" b="1" dirty="0" err="1"/>
              <a:t>dynamics</a:t>
            </a:r>
            <a:r>
              <a:rPr lang="fr-FR" sz="3600" b="1" dirty="0"/>
              <a:t> simulation (2 </a:t>
            </a:r>
            <a:r>
              <a:rPr lang="fr-FR" sz="3600" b="1" dirty="0" err="1"/>
              <a:t>competitors</a:t>
            </a:r>
            <a:r>
              <a:rPr lang="fr-FR" sz="3600" b="1" dirty="0"/>
              <a:t>)</a:t>
            </a:r>
            <a:endParaRPr lang="en-US" sz="3600" b="1" dirty="0"/>
          </a:p>
        </p:txBody>
      </p:sp>
      <p:sp>
        <p:nvSpPr>
          <p:cNvPr id="2" name="ZoneTexte 1"/>
          <p:cNvSpPr txBox="1"/>
          <p:nvPr/>
        </p:nvSpPr>
        <p:spPr>
          <a:xfrm>
            <a:off x="1919537" y="1270498"/>
            <a:ext cx="5472608" cy="5109091"/>
          </a:xfrm>
          <a:prstGeom prst="rect">
            <a:avLst/>
          </a:prstGeom>
          <a:noFill/>
        </p:spPr>
        <p:txBody>
          <a:bodyPr wrap="square" rtlCol="0">
            <a:spAutoFit/>
          </a:bodyPr>
          <a:lstStyle/>
          <a:p>
            <a:pPr marL="285750" indent="-285750" algn="just">
              <a:buFont typeface="Arial" pitchFamily="34" charset="0"/>
              <a:buChar char="•"/>
            </a:pPr>
            <a:r>
              <a:rPr lang="en-US" sz="2800" b="1" dirty="0"/>
              <a:t>We are like a ‘marble’</a:t>
            </a:r>
          </a:p>
          <a:p>
            <a:pPr marL="285750" indent="-285750" algn="just">
              <a:buFont typeface="Arial" pitchFamily="34" charset="0"/>
              <a:buChar char="•"/>
            </a:pPr>
            <a:endParaRPr lang="en-US" sz="2800" b="1" dirty="0"/>
          </a:p>
          <a:p>
            <a:pPr marL="285750" indent="-285750" algn="just">
              <a:buFont typeface="Arial" pitchFamily="34" charset="0"/>
              <a:buChar char="•"/>
            </a:pPr>
            <a:r>
              <a:rPr lang="en-US" sz="2800" b="1" dirty="0"/>
              <a:t>Example of traders neglecting their private information (their skill) to only see the behavior of others </a:t>
            </a:r>
            <a:r>
              <a:rPr lang="en-US" b="1" dirty="0"/>
              <a:t>(White marble= I buy,  Blue marble = I send) </a:t>
            </a:r>
            <a:r>
              <a:rPr lang="en-US" sz="2800" b="1" dirty="0"/>
              <a:t>i.e. the public information (the urn content)</a:t>
            </a:r>
          </a:p>
          <a:p>
            <a:pPr marL="285750" indent="-285750" algn="just">
              <a:buFont typeface="Arial" pitchFamily="34" charset="0"/>
              <a:buChar char="•"/>
            </a:pPr>
            <a:endParaRPr lang="en-US" b="1" dirty="0"/>
          </a:p>
          <a:p>
            <a:pPr marL="285750" indent="-285750" algn="just">
              <a:buFont typeface="Arial" pitchFamily="34" charset="0"/>
              <a:buChar char="•"/>
            </a:pPr>
            <a:r>
              <a:rPr lang="en-US" sz="2800" b="1" dirty="0"/>
              <a:t>At time t, you choose at random, but your choices depend on others' choices</a:t>
            </a: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628" y="2276272"/>
            <a:ext cx="2222615" cy="439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a:extLst>
              <a:ext uri="{FF2B5EF4-FFF2-40B4-BE49-F238E27FC236}">
                <a16:creationId xmlns:a16="http://schemas.microsoft.com/office/drawing/2014/main" id="{B571F60A-2474-4330-A71F-C59AED053B33}"/>
              </a:ext>
            </a:extLst>
          </p:cNvPr>
          <p:cNvSpPr txBox="1"/>
          <p:nvPr/>
        </p:nvSpPr>
        <p:spPr>
          <a:xfrm>
            <a:off x="3064213" y="604249"/>
            <a:ext cx="6352161" cy="400110"/>
          </a:xfrm>
          <a:prstGeom prst="rect">
            <a:avLst/>
          </a:prstGeom>
          <a:noFill/>
        </p:spPr>
        <p:txBody>
          <a:bodyPr wrap="square" rtlCol="0">
            <a:spAutoFit/>
          </a:bodyPr>
          <a:lstStyle/>
          <a:p>
            <a:pPr algn="ctr"/>
            <a:r>
              <a:rPr lang="fr-FR" sz="2000" b="1" dirty="0" err="1">
                <a:solidFill>
                  <a:srgbClr val="FF0000"/>
                </a:solidFill>
              </a:rPr>
              <a:t>Sometimes</a:t>
            </a:r>
            <a:r>
              <a:rPr lang="fr-FR" sz="2000" b="1" dirty="0">
                <a:solidFill>
                  <a:srgbClr val="FF0000"/>
                </a:solidFill>
              </a:rPr>
              <a:t> </a:t>
            </a:r>
            <a:r>
              <a:rPr lang="fr-FR" sz="2000" b="1" dirty="0" err="1">
                <a:solidFill>
                  <a:srgbClr val="FF0000"/>
                </a:solidFill>
              </a:rPr>
              <a:t>called</a:t>
            </a:r>
            <a:r>
              <a:rPr lang="fr-FR" sz="2000" b="1" dirty="0">
                <a:solidFill>
                  <a:srgbClr val="FF0000"/>
                </a:solidFill>
              </a:rPr>
              <a:t> ‘information cascade’ model</a:t>
            </a:r>
          </a:p>
        </p:txBody>
      </p:sp>
    </p:spTree>
    <p:extLst>
      <p:ext uri="{BB962C8B-B14F-4D97-AF65-F5344CB8AC3E}">
        <p14:creationId xmlns:p14="http://schemas.microsoft.com/office/powerpoint/2010/main" val="2844930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822738" y="1010345"/>
            <a:ext cx="8305710" cy="4031873"/>
          </a:xfrm>
          <a:prstGeom prst="rect">
            <a:avLst/>
          </a:prstGeom>
          <a:noFill/>
        </p:spPr>
        <p:txBody>
          <a:bodyPr wrap="square" rtlCol="0">
            <a:spAutoFit/>
          </a:bodyPr>
          <a:lstStyle/>
          <a:p>
            <a:pPr algn="ctr"/>
            <a:r>
              <a:rPr lang="en-US" sz="2800" b="1" dirty="0"/>
              <a:t>Another example </a:t>
            </a:r>
          </a:p>
          <a:p>
            <a:pPr algn="ctr"/>
            <a:endParaRPr lang="en-US" sz="2800" b="1" dirty="0"/>
          </a:p>
          <a:p>
            <a:pPr algn="just"/>
            <a:r>
              <a:rPr lang="en-US" sz="2000" b="1" dirty="0"/>
              <a:t>You have to choose between two innovations </a:t>
            </a:r>
            <a:r>
              <a:rPr lang="en-US" sz="2000" b="1" dirty="0">
                <a:solidFill>
                  <a:srgbClr val="FF0000"/>
                </a:solidFill>
              </a:rPr>
              <a:t>(e. g. third parties),</a:t>
            </a:r>
            <a:r>
              <a:rPr lang="en-US" sz="2000" b="1" dirty="0"/>
              <a:t> but your choice is </a:t>
            </a:r>
            <a:r>
              <a:rPr lang="en-US" sz="2000" b="1" i="1" dirty="0"/>
              <a:t>risky</a:t>
            </a:r>
            <a:r>
              <a:rPr lang="en-US" sz="2000" b="1" dirty="0"/>
              <a:t> because you don’t know the quality of this innovation (</a:t>
            </a:r>
            <a:r>
              <a:rPr lang="en-US" sz="2000" b="1" i="1" dirty="0"/>
              <a:t>indeed</a:t>
            </a:r>
            <a:r>
              <a:rPr lang="en-US" sz="2000" b="1" dirty="0"/>
              <a:t>, this is a new product !). You are uncertain and of course your rationality is </a:t>
            </a:r>
            <a:r>
              <a:rPr lang="en-US" sz="2000" b="1" i="1" dirty="0"/>
              <a:t>bounded</a:t>
            </a:r>
            <a:r>
              <a:rPr lang="en-US" sz="2000" b="1" dirty="0"/>
              <a:t>. </a:t>
            </a:r>
          </a:p>
          <a:p>
            <a:pPr algn="just"/>
            <a:endParaRPr lang="en-US" sz="2000" b="1" dirty="0"/>
          </a:p>
          <a:p>
            <a:pPr algn="just"/>
            <a:r>
              <a:rPr lang="en-US" sz="2000" b="1" dirty="0"/>
              <a:t>Here goods (innovations) are considered as ‘experience goods’, i.e. you don’t know the quality of each innovation in advance. </a:t>
            </a:r>
          </a:p>
          <a:p>
            <a:pPr algn="just"/>
            <a:endParaRPr lang="en-US" sz="2000" b="1" dirty="0"/>
          </a:p>
          <a:p>
            <a:pPr algn="just"/>
            <a:r>
              <a:rPr lang="en-US" sz="2000" b="1" dirty="0"/>
              <a:t>Then, a </a:t>
            </a:r>
            <a:r>
              <a:rPr lang="en-US" sz="2000" b="1" i="1" dirty="0"/>
              <a:t>rational</a:t>
            </a:r>
            <a:r>
              <a:rPr lang="en-US" sz="2000" b="1" dirty="0"/>
              <a:t> behavior is to observe which innovation has been broadly adopted, and take the same decision than the majority of adopters !</a:t>
            </a:r>
          </a:p>
        </p:txBody>
      </p:sp>
      <p:sp>
        <p:nvSpPr>
          <p:cNvPr id="4" name="ZoneTexte 3"/>
          <p:cNvSpPr txBox="1"/>
          <p:nvPr/>
        </p:nvSpPr>
        <p:spPr>
          <a:xfrm>
            <a:off x="1819538" y="4869160"/>
            <a:ext cx="8665750" cy="1938992"/>
          </a:xfrm>
          <a:prstGeom prst="rect">
            <a:avLst/>
          </a:prstGeom>
          <a:noFill/>
        </p:spPr>
        <p:txBody>
          <a:bodyPr wrap="square" rtlCol="0">
            <a:spAutoFit/>
          </a:bodyPr>
          <a:lstStyle/>
          <a:p>
            <a:pPr algn="ctr"/>
            <a:r>
              <a:rPr lang="fr-FR" dirty="0"/>
              <a:t>PS : </a:t>
            </a:r>
          </a:p>
          <a:p>
            <a:pPr marL="285750" indent="-285750" algn="ctr">
              <a:buFont typeface="Arial" pitchFamily="34" charset="0"/>
              <a:buChar char="•"/>
            </a:pPr>
            <a:r>
              <a:rPr lang="en-US" dirty="0"/>
              <a:t>Risk = when "the possible random outcomes of a certain event have known associated probabilities"</a:t>
            </a:r>
          </a:p>
          <a:p>
            <a:pPr marL="285750" indent="-285750" algn="ctr">
              <a:buFont typeface="Arial" pitchFamily="34" charset="0"/>
              <a:buChar char="•"/>
            </a:pPr>
            <a:r>
              <a:rPr lang="en-US" dirty="0"/>
              <a:t>Uncertainty = when “randomness cannot be expressed in terms of mathematical probabilities, and the probabilities themselves are unknown“</a:t>
            </a:r>
          </a:p>
          <a:p>
            <a:pPr marL="285750" indent="-285750" algn="ctr">
              <a:buFont typeface="Arial" pitchFamily="34" charset="0"/>
              <a:buChar char="•"/>
            </a:pPr>
            <a:endParaRPr lang="en-US" dirty="0"/>
          </a:p>
          <a:p>
            <a:pPr algn="ctr"/>
            <a:r>
              <a:rPr lang="en-US" sz="1200" dirty="0" err="1"/>
              <a:t>Acquisit</a:t>
            </a:r>
            <a:r>
              <a:rPr lang="en-US" sz="1200" dirty="0"/>
              <a:t> &amp; </a:t>
            </a:r>
            <a:r>
              <a:rPr lang="en-US" sz="1200" dirty="0" err="1"/>
              <a:t>Grossklags</a:t>
            </a:r>
            <a:r>
              <a:rPr lang="en-US" sz="1200" dirty="0"/>
              <a:t> (2006)., "What Can Behavioral Economics Teach Us About Privacy?"</a:t>
            </a:r>
            <a:r>
              <a:rPr lang="fr-FR" sz="1200" dirty="0"/>
              <a:t> </a:t>
            </a:r>
            <a:endParaRPr lang="en-US" sz="1200" dirty="0"/>
          </a:p>
        </p:txBody>
      </p:sp>
    </p:spTree>
    <p:extLst>
      <p:ext uri="{BB962C8B-B14F-4D97-AF65-F5344CB8AC3E}">
        <p14:creationId xmlns:p14="http://schemas.microsoft.com/office/powerpoint/2010/main" val="305794820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pPr algn="ctr"/>
            <a:r>
              <a:rPr lang="en-US" sz="3600" b="1" dirty="0"/>
              <a:t>Some important results </a:t>
            </a:r>
            <a:endParaRPr lang="en-US" sz="3600" b="1" dirty="0">
              <a:solidFill>
                <a:srgbClr val="FF0000"/>
              </a:solidFill>
            </a:endParaRPr>
          </a:p>
        </p:txBody>
      </p:sp>
      <p:sp>
        <p:nvSpPr>
          <p:cNvPr id="2" name="ZoneTexte 1"/>
          <p:cNvSpPr txBox="1"/>
          <p:nvPr/>
        </p:nvSpPr>
        <p:spPr>
          <a:xfrm>
            <a:off x="1822738" y="779235"/>
            <a:ext cx="8305710" cy="400110"/>
          </a:xfrm>
          <a:prstGeom prst="rect">
            <a:avLst/>
          </a:prstGeom>
          <a:noFill/>
        </p:spPr>
        <p:txBody>
          <a:bodyPr wrap="square" rtlCol="0">
            <a:spAutoFit/>
          </a:bodyPr>
          <a:lstStyle/>
          <a:p>
            <a:pPr algn="ctr"/>
            <a:r>
              <a:rPr lang="en-US" sz="2000" b="1"/>
              <a:t>The lock-in effect</a:t>
            </a:r>
          </a:p>
        </p:txBody>
      </p:sp>
      <p:sp>
        <p:nvSpPr>
          <p:cNvPr id="4" name="ZoneTexte 3"/>
          <p:cNvSpPr txBox="1"/>
          <p:nvPr/>
        </p:nvSpPr>
        <p:spPr>
          <a:xfrm>
            <a:off x="2135560" y="1628800"/>
            <a:ext cx="7992888" cy="1477328"/>
          </a:xfrm>
          <a:prstGeom prst="rect">
            <a:avLst/>
          </a:prstGeom>
          <a:noFill/>
        </p:spPr>
        <p:txBody>
          <a:bodyPr wrap="square" rtlCol="0">
            <a:spAutoFit/>
          </a:bodyPr>
          <a:lstStyle/>
          <a:p>
            <a:pPr algn="just"/>
            <a:r>
              <a:rPr lang="en-US" b="1" dirty="0"/>
              <a:t>Suppose that W and B are two technologies that competing with each other for a maximum market share,  then a ‘lock-in’ effect is the situation where market share (that is to say the percentage of adopters for each technology </a:t>
            </a:r>
            <a:r>
              <a:rPr lang="en-US" b="1" i="1" dirty="0"/>
              <a:t>or the number of White balls in the urn</a:t>
            </a:r>
            <a:r>
              <a:rPr lang="en-US" b="1" dirty="0"/>
              <a:t>) converges to a steady value (a </a:t>
            </a:r>
            <a:r>
              <a:rPr lang="en-US" b="1" i="1" dirty="0">
                <a:solidFill>
                  <a:srgbClr val="FF0000"/>
                </a:solidFill>
              </a:rPr>
              <a:t>steady state</a:t>
            </a:r>
            <a:r>
              <a:rPr lang="en-US" b="1" dirty="0"/>
              <a:t>).</a:t>
            </a:r>
          </a:p>
          <a:p>
            <a:pPr algn="just"/>
            <a:endParaRPr lang="en-US" b="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5" y="3645024"/>
            <a:ext cx="3849309" cy="285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cteur droit avec flèche 6"/>
          <p:cNvCxnSpPr/>
          <p:nvPr/>
        </p:nvCxnSpPr>
        <p:spPr>
          <a:xfrm flipH="1">
            <a:off x="7320136" y="2780928"/>
            <a:ext cx="648072" cy="11521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480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pPr algn="ctr"/>
            <a:r>
              <a:rPr lang="en-US" sz="3600" b="1" dirty="0"/>
              <a:t>Some important results</a:t>
            </a:r>
          </a:p>
        </p:txBody>
      </p:sp>
      <p:sp>
        <p:nvSpPr>
          <p:cNvPr id="2" name="ZoneTexte 1"/>
          <p:cNvSpPr txBox="1"/>
          <p:nvPr/>
        </p:nvSpPr>
        <p:spPr>
          <a:xfrm>
            <a:off x="3258765" y="692697"/>
            <a:ext cx="5749047" cy="461665"/>
          </a:xfrm>
          <a:prstGeom prst="rect">
            <a:avLst/>
          </a:prstGeom>
          <a:noFill/>
        </p:spPr>
        <p:txBody>
          <a:bodyPr wrap="square" rtlCol="0">
            <a:spAutoFit/>
          </a:bodyPr>
          <a:lstStyle/>
          <a:p>
            <a:pPr algn="ctr"/>
            <a:r>
              <a:rPr lang="fr-FR" sz="2400" b="1" dirty="0"/>
              <a:t>Lock-in and digital </a:t>
            </a:r>
            <a:r>
              <a:rPr lang="fr-FR" sz="2400" b="1" dirty="0" err="1"/>
              <a:t>goods</a:t>
            </a:r>
            <a:r>
              <a:rPr lang="fr-FR" sz="2400" b="1" dirty="0"/>
              <a:t>/</a:t>
            </a:r>
            <a:r>
              <a:rPr lang="fr-FR" sz="2400" b="1" dirty="0" err="1"/>
              <a:t>personal</a:t>
            </a:r>
            <a:r>
              <a:rPr lang="fr-FR" sz="2400" b="1" dirty="0"/>
              <a:t> data</a:t>
            </a:r>
            <a:endParaRPr lang="en-US" sz="2400" b="1" dirty="0"/>
          </a:p>
        </p:txBody>
      </p:sp>
      <p:sp>
        <p:nvSpPr>
          <p:cNvPr id="6" name="Rectangle 5"/>
          <p:cNvSpPr/>
          <p:nvPr/>
        </p:nvSpPr>
        <p:spPr>
          <a:xfrm>
            <a:off x="2279576" y="1484784"/>
            <a:ext cx="7272808" cy="4093428"/>
          </a:xfrm>
          <a:prstGeom prst="rect">
            <a:avLst/>
          </a:prstGeom>
        </p:spPr>
        <p:txBody>
          <a:bodyPr wrap="square">
            <a:spAutoFit/>
          </a:bodyPr>
          <a:lstStyle/>
          <a:p>
            <a:pPr algn="ctr"/>
            <a:r>
              <a:rPr lang="en-US" sz="2000" b="1" dirty="0"/>
              <a:t>Lock-in is a commonplace in the digital economy (due to the presence of </a:t>
            </a:r>
            <a:r>
              <a:rPr lang="en-US" sz="2000" b="1" i="1" dirty="0">
                <a:solidFill>
                  <a:srgbClr val="FF0000"/>
                </a:solidFill>
              </a:rPr>
              <a:t>information goods/personal data, digital product</a:t>
            </a:r>
            <a:r>
              <a:rPr lang="en-US" sz="2000" b="1" dirty="0"/>
              <a:t>)</a:t>
            </a:r>
          </a:p>
          <a:p>
            <a:pPr algn="ctr"/>
            <a:endParaRPr lang="en-US" sz="2000" b="1" dirty="0"/>
          </a:p>
          <a:p>
            <a:pPr algn="ctr"/>
            <a:r>
              <a:rPr lang="en-US" sz="2000" b="1" dirty="0"/>
              <a:t>Digital goods present a unique combination of characteristics :</a:t>
            </a:r>
          </a:p>
          <a:p>
            <a:pPr algn="ctr"/>
            <a:endParaRPr lang="en-US" sz="2000" b="1" dirty="0"/>
          </a:p>
          <a:p>
            <a:pPr marL="342900" indent="-342900" algn="ctr">
              <a:buFont typeface="Arial" pitchFamily="34" charset="0"/>
              <a:buChar char="•"/>
            </a:pPr>
            <a:r>
              <a:rPr lang="en-US" sz="2000" b="1" dirty="0"/>
              <a:t>They are </a:t>
            </a:r>
            <a:r>
              <a:rPr lang="en-US" sz="2000" b="1" i="1" dirty="0">
                <a:solidFill>
                  <a:srgbClr val="FF0000"/>
                </a:solidFill>
              </a:rPr>
              <a:t>non-rival</a:t>
            </a:r>
            <a:r>
              <a:rPr lang="en-US" sz="2000" b="1" dirty="0"/>
              <a:t> (the consumption of a good doesn't decrease the consumption for others)</a:t>
            </a:r>
          </a:p>
          <a:p>
            <a:pPr marL="342900" indent="-342900" algn="ctr">
              <a:buFont typeface="Arial" pitchFamily="34" charset="0"/>
              <a:buChar char="•"/>
            </a:pPr>
            <a:endParaRPr lang="en-US" sz="2000" b="1" dirty="0"/>
          </a:p>
          <a:p>
            <a:pPr marL="342900" indent="-342900" algn="ctr">
              <a:buFont typeface="Arial" pitchFamily="34" charset="0"/>
              <a:buChar char="•"/>
            </a:pPr>
            <a:r>
              <a:rPr lang="en-US" sz="2000" b="1" dirty="0"/>
              <a:t>They have practically </a:t>
            </a:r>
            <a:r>
              <a:rPr lang="en-US" sz="2000" b="1" i="1" dirty="0">
                <a:solidFill>
                  <a:srgbClr val="FF0000"/>
                </a:solidFill>
              </a:rPr>
              <a:t>zero marginal cost </a:t>
            </a:r>
            <a:r>
              <a:rPr lang="en-US" sz="2000" b="1" dirty="0"/>
              <a:t>of production</a:t>
            </a:r>
          </a:p>
          <a:p>
            <a:pPr marL="342900" indent="-342900" algn="ctr">
              <a:buFont typeface="Arial" pitchFamily="34" charset="0"/>
              <a:buChar char="•"/>
            </a:pPr>
            <a:endParaRPr lang="en-US" sz="2000" b="1" dirty="0"/>
          </a:p>
          <a:p>
            <a:pPr marL="342900" indent="-342900" algn="ctr">
              <a:buFont typeface="Arial" pitchFamily="34" charset="0"/>
              <a:buChar char="•"/>
            </a:pPr>
            <a:r>
              <a:rPr lang="en-US" sz="2000" b="1" dirty="0"/>
              <a:t>They are </a:t>
            </a:r>
            <a:r>
              <a:rPr lang="en-US" sz="2000" b="1" i="1" dirty="0">
                <a:solidFill>
                  <a:srgbClr val="FF0000"/>
                </a:solidFill>
              </a:rPr>
              <a:t>experience goods </a:t>
            </a:r>
            <a:r>
              <a:rPr lang="en-US" sz="2000" b="1" dirty="0"/>
              <a:t>(consumer must experience it to value it)</a:t>
            </a:r>
          </a:p>
          <a:p>
            <a:pPr marL="342900" indent="-342900" algn="ctr">
              <a:buFont typeface="Arial" pitchFamily="34" charset="0"/>
              <a:buChar char="•"/>
            </a:pPr>
            <a:endParaRPr lang="en-US" sz="2000" b="1" dirty="0"/>
          </a:p>
        </p:txBody>
      </p:sp>
    </p:spTree>
    <p:extLst>
      <p:ext uri="{BB962C8B-B14F-4D97-AF65-F5344CB8AC3E}">
        <p14:creationId xmlns:p14="http://schemas.microsoft.com/office/powerpoint/2010/main" val="305451195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pPr algn="ctr"/>
            <a:r>
              <a:rPr lang="fr-FR" sz="3600" b="1" dirty="0" err="1"/>
              <a:t>Try</a:t>
            </a:r>
            <a:r>
              <a:rPr lang="fr-FR" sz="3600" b="1" dirty="0"/>
              <a:t> ISE2.py</a:t>
            </a:r>
            <a:endParaRPr lang="en-US" sz="3600" b="1" dirty="0"/>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200" y="1196752"/>
            <a:ext cx="5435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340000" y="764705"/>
            <a:ext cx="7428408" cy="307777"/>
          </a:xfrm>
          <a:prstGeom prst="rect">
            <a:avLst/>
          </a:prstGeom>
        </p:spPr>
        <p:txBody>
          <a:bodyPr wrap="square">
            <a:spAutoFit/>
          </a:bodyPr>
          <a:lstStyle/>
          <a:p>
            <a:pPr algn="ctr"/>
            <a:r>
              <a:rPr lang="fr-FR" sz="1400" dirty="0"/>
              <a:t>C:\Users\Fabrice\Documents\Travail en cours\Cours\M2 Information\clé</a:t>
            </a:r>
            <a:endParaRPr lang="en-US" sz="1400" dirty="0"/>
          </a:p>
        </p:txBody>
      </p:sp>
    </p:spTree>
    <p:extLst>
      <p:ext uri="{BB962C8B-B14F-4D97-AF65-F5344CB8AC3E}">
        <p14:creationId xmlns:p14="http://schemas.microsoft.com/office/powerpoint/2010/main" val="4033874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705035" y="227522"/>
            <a:ext cx="10515600" cy="1325563"/>
          </a:xfrm>
        </p:spPr>
        <p:txBody>
          <a:bodyPr>
            <a:normAutofit/>
          </a:bodyPr>
          <a:lstStyle/>
          <a:p>
            <a:pPr algn="ctr"/>
            <a:r>
              <a:rPr lang="fr-FR" b="1" dirty="0"/>
              <a:t>I. </a:t>
            </a:r>
            <a:r>
              <a:rPr lang="fr-FR" b="1" dirty="0" err="1"/>
              <a:t>Context</a:t>
            </a:r>
            <a:br>
              <a:rPr lang="fr-FR" b="1" dirty="0"/>
            </a:b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opolies</a:t>
            </a:r>
            <a:endParaRPr lang="fr-FR" i="1" dirty="0"/>
          </a:p>
        </p:txBody>
      </p:sp>
      <p:pic>
        <p:nvPicPr>
          <p:cNvPr id="5" name="Image 4">
            <a:extLst>
              <a:ext uri="{FF2B5EF4-FFF2-40B4-BE49-F238E27FC236}">
                <a16:creationId xmlns:a16="http://schemas.microsoft.com/office/drawing/2014/main" id="{3A6575F5-E16F-4B81-AE38-775C453614E2}"/>
              </a:ext>
            </a:extLst>
          </p:cNvPr>
          <p:cNvPicPr>
            <a:picLocks noChangeAspect="1"/>
          </p:cNvPicPr>
          <p:nvPr/>
        </p:nvPicPr>
        <p:blipFill>
          <a:blip r:embed="rId2"/>
          <a:stretch>
            <a:fillRect/>
          </a:stretch>
        </p:blipFill>
        <p:spPr>
          <a:xfrm>
            <a:off x="705035" y="1165782"/>
            <a:ext cx="3293033" cy="5464695"/>
          </a:xfrm>
          <a:prstGeom prst="rect">
            <a:avLst/>
          </a:prstGeom>
          <a:noFill/>
          <a:ln>
            <a:solidFill>
              <a:schemeClr val="tx1"/>
            </a:solidFill>
          </a:ln>
        </p:spPr>
      </p:pic>
      <p:sp>
        <p:nvSpPr>
          <p:cNvPr id="8" name="ZoneTexte 7">
            <a:extLst>
              <a:ext uri="{FF2B5EF4-FFF2-40B4-BE49-F238E27FC236}">
                <a16:creationId xmlns:a16="http://schemas.microsoft.com/office/drawing/2014/main" id="{9F609196-284A-4FAF-9F71-63CFCE1E6177}"/>
              </a:ext>
            </a:extLst>
          </p:cNvPr>
          <p:cNvSpPr txBox="1"/>
          <p:nvPr/>
        </p:nvSpPr>
        <p:spPr>
          <a:xfrm>
            <a:off x="5077838" y="2156583"/>
            <a:ext cx="6409127" cy="3416320"/>
          </a:xfrm>
          <a:prstGeom prst="rect">
            <a:avLst/>
          </a:prstGeom>
          <a:noFill/>
        </p:spPr>
        <p:txBody>
          <a:bodyPr wrap="square">
            <a:spAutoFit/>
          </a:bodyPr>
          <a:lstStyle/>
          <a:p>
            <a:pPr algn="l"/>
            <a:r>
              <a:rPr lang="en-US" i="0" u="none" strike="noStrike" baseline="0" dirty="0">
                <a:latin typeface="TimesNewRomanPSMT"/>
              </a:rPr>
              <a:t>“As we transition to a </a:t>
            </a:r>
            <a:r>
              <a:rPr lang="en-US" i="0" u="none" strike="noStrike" baseline="0" dirty="0">
                <a:solidFill>
                  <a:srgbClr val="FF0000"/>
                </a:solidFill>
                <a:latin typeface="TimesNewRomanPSMT"/>
              </a:rPr>
              <a:t>data-driven economy</a:t>
            </a:r>
            <a:r>
              <a:rPr lang="en-US" i="0" u="none" strike="noStrike" baseline="0" dirty="0">
                <a:latin typeface="TimesNewRomanPSMT"/>
              </a:rPr>
              <a:t>, we are witnessing the emergence of </a:t>
            </a:r>
            <a:r>
              <a:rPr lang="en-US" i="0" u="none" strike="noStrike" baseline="0" dirty="0">
                <a:solidFill>
                  <a:srgbClr val="FF0000"/>
                </a:solidFill>
                <a:latin typeface="TimesNewRomanPSMT"/>
              </a:rPr>
              <a:t>data-</a:t>
            </a:r>
            <a:r>
              <a:rPr lang="en-US" i="0" u="none" strike="noStrike" baseline="0" dirty="0" err="1">
                <a:solidFill>
                  <a:srgbClr val="FF0000"/>
                </a:solidFill>
                <a:latin typeface="TimesNewRomanPSMT"/>
              </a:rPr>
              <a:t>opolies</a:t>
            </a:r>
            <a:r>
              <a:rPr lang="en-US" i="0" u="none" strike="noStrike" baseline="0" dirty="0">
                <a:solidFill>
                  <a:srgbClr val="FF0000"/>
                </a:solidFill>
                <a:latin typeface="TimesNewRomanPSMT"/>
              </a:rPr>
              <a:t>—companies that control a key platform, which, </a:t>
            </a:r>
            <a:r>
              <a:rPr lang="en-US" i="0" u="none" strike="noStrike" baseline="0" dirty="0">
                <a:latin typeface="TimesNewRomanPSMT"/>
              </a:rPr>
              <a:t>like a coral reef, </a:t>
            </a:r>
            <a:r>
              <a:rPr lang="en-US" i="0" u="none" strike="noStrike" baseline="0" dirty="0">
                <a:solidFill>
                  <a:srgbClr val="FF0000"/>
                </a:solidFill>
                <a:latin typeface="TimesNewRomanPSMT"/>
              </a:rPr>
              <a:t>attracts users, sellers, advertisers, software developers, apps, and accessory makers to its ecosystem</a:t>
            </a:r>
            <a:r>
              <a:rPr lang="en-US" i="0" u="none" strike="noStrike" baseline="0" dirty="0">
                <a:latin typeface="TimesNewRomanPSMT"/>
              </a:rPr>
              <a:t>. </a:t>
            </a:r>
          </a:p>
          <a:p>
            <a:pPr algn="l"/>
            <a:r>
              <a:rPr lang="en-US" i="0" u="none" strike="noStrike" baseline="0" dirty="0">
                <a:latin typeface="TimesNewRomanPSMT"/>
              </a:rPr>
              <a:t>Apple and Google, for example, each control a popular mobile phone operating system (and key apps on that platform); Amazon controls the largest online merchant platform; and Facebook controls the largest social network platform. </a:t>
            </a:r>
          </a:p>
          <a:p>
            <a:pPr algn="l"/>
            <a:r>
              <a:rPr lang="en-US" i="0" u="none" strike="noStrike" baseline="0" dirty="0">
                <a:latin typeface="TimesNewRomanPSMT"/>
              </a:rPr>
              <a:t>Through their leading platforms, </a:t>
            </a:r>
            <a:r>
              <a:rPr lang="en-US" i="0" u="none" strike="noStrike" baseline="0" dirty="0">
                <a:solidFill>
                  <a:srgbClr val="FF0000"/>
                </a:solidFill>
                <a:latin typeface="TimesNewRomanPSMT"/>
              </a:rPr>
              <a:t>a significant volume and variety of personal data flows. </a:t>
            </a:r>
            <a:r>
              <a:rPr lang="en-US" i="0" u="none" strike="noStrike" baseline="0" dirty="0">
                <a:latin typeface="TimesNewRomanPSMT"/>
              </a:rPr>
              <a:t>The </a:t>
            </a:r>
            <a:r>
              <a:rPr lang="en-US" i="0" u="none" strike="noStrike" baseline="0" dirty="0">
                <a:solidFill>
                  <a:srgbClr val="FF0000"/>
                </a:solidFill>
                <a:latin typeface="TimesNewRomanPSMT"/>
              </a:rPr>
              <a:t>velocity in acquiring and exploiting this </a:t>
            </a:r>
            <a:r>
              <a:rPr lang="en-US" b="1" i="0" u="none" strike="noStrike" baseline="0" dirty="0">
                <a:solidFill>
                  <a:srgbClr val="FF0000"/>
                </a:solidFill>
                <a:latin typeface="TimesNewRomanPSMT"/>
              </a:rPr>
              <a:t>personal data </a:t>
            </a:r>
            <a:r>
              <a:rPr lang="en-US" i="0" u="none" strike="noStrike" baseline="0" dirty="0">
                <a:solidFill>
                  <a:srgbClr val="FF0000"/>
                </a:solidFill>
                <a:latin typeface="TimesNewRomanPSMT"/>
              </a:rPr>
              <a:t>helps these companies obtain significant market power</a:t>
            </a:r>
            <a:r>
              <a:rPr lang="en-US" i="0" u="none" strike="noStrike" baseline="0" dirty="0">
                <a:latin typeface="TimesNewRomanPSMT"/>
              </a:rPr>
              <a:t>.”</a:t>
            </a:r>
            <a:endParaRPr lang="fr-FR" dirty="0"/>
          </a:p>
        </p:txBody>
      </p:sp>
    </p:spTree>
    <p:extLst>
      <p:ext uri="{BB962C8B-B14F-4D97-AF65-F5344CB8AC3E}">
        <p14:creationId xmlns:p14="http://schemas.microsoft.com/office/powerpoint/2010/main" val="318567266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fr-FR" sz="3600" b="1" dirty="0" err="1"/>
              <a:t>Try</a:t>
            </a:r>
            <a:r>
              <a:rPr lang="fr-FR" sz="3600" b="1" dirty="0"/>
              <a:t> ISE2.py</a:t>
            </a:r>
            <a:endParaRPr lang="en-US" sz="3600" b="1" dirty="0"/>
          </a:p>
        </p:txBody>
      </p:sp>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575" y="1484784"/>
            <a:ext cx="8070850" cy="42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60829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673" y="2420888"/>
            <a:ext cx="8312150" cy="40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64" y="1124744"/>
            <a:ext cx="70008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1930674" y="527626"/>
            <a:ext cx="8312149" cy="369332"/>
          </a:xfrm>
          <a:prstGeom prst="rect">
            <a:avLst/>
          </a:prstGeom>
          <a:noFill/>
        </p:spPr>
        <p:txBody>
          <a:bodyPr wrap="square" rtlCol="0">
            <a:spAutoFit/>
          </a:bodyPr>
          <a:lstStyle/>
          <a:p>
            <a:pPr algn="ctr"/>
            <a:r>
              <a:rPr lang="fr-FR" b="1" dirty="0"/>
              <a:t>A </a:t>
            </a:r>
            <a:r>
              <a:rPr lang="fr-FR" b="1" dirty="0" err="1"/>
              <a:t>lock</a:t>
            </a:r>
            <a:r>
              <a:rPr lang="fr-FR" b="1" dirty="0"/>
              <a:t>-in </a:t>
            </a:r>
            <a:r>
              <a:rPr lang="fr-FR" b="1" dirty="0" err="1"/>
              <a:t>is</a:t>
            </a:r>
            <a:r>
              <a:rPr lang="fr-FR" b="1" dirty="0"/>
              <a:t> a priori </a:t>
            </a:r>
            <a:r>
              <a:rPr lang="fr-FR" b="1" i="1" dirty="0" err="1">
                <a:solidFill>
                  <a:srgbClr val="FF0000"/>
                </a:solidFill>
              </a:rPr>
              <a:t>unpredictable</a:t>
            </a:r>
            <a:endParaRPr lang="en-US" b="1" i="1" dirty="0">
              <a:solidFill>
                <a:srgbClr val="FF0000"/>
              </a:solidFill>
            </a:endParaRPr>
          </a:p>
        </p:txBody>
      </p:sp>
      <p:sp>
        <p:nvSpPr>
          <p:cNvPr id="4" name="ZoneTexte 3"/>
          <p:cNvSpPr txBox="1"/>
          <p:nvPr/>
        </p:nvSpPr>
        <p:spPr>
          <a:xfrm>
            <a:off x="7176120" y="6309320"/>
            <a:ext cx="3168352" cy="369332"/>
          </a:xfrm>
          <a:prstGeom prst="rect">
            <a:avLst/>
          </a:prstGeom>
          <a:noFill/>
        </p:spPr>
        <p:txBody>
          <a:bodyPr wrap="square" rtlCol="0">
            <a:spAutoFit/>
          </a:bodyPr>
          <a:lstStyle/>
          <a:p>
            <a:pPr algn="ctr"/>
            <a:r>
              <a:rPr lang="fr-FR" b="1" dirty="0" err="1"/>
              <a:t>Near</a:t>
            </a:r>
            <a:r>
              <a:rPr lang="fr-FR" b="1" dirty="0"/>
              <a:t> a </a:t>
            </a:r>
            <a:r>
              <a:rPr lang="fr-FR" b="1" dirty="0" err="1"/>
              <a:t>uniform</a:t>
            </a:r>
            <a:r>
              <a:rPr lang="fr-FR" b="1" dirty="0"/>
              <a:t> distribution</a:t>
            </a:r>
            <a:endParaRPr lang="en-US" b="1" dirty="0"/>
          </a:p>
        </p:txBody>
      </p:sp>
    </p:spTree>
    <p:extLst>
      <p:ext uri="{BB962C8B-B14F-4D97-AF65-F5344CB8AC3E}">
        <p14:creationId xmlns:p14="http://schemas.microsoft.com/office/powerpoint/2010/main" val="1802865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30674" y="527626"/>
            <a:ext cx="8312149" cy="369332"/>
          </a:xfrm>
          <a:prstGeom prst="rect">
            <a:avLst/>
          </a:prstGeom>
          <a:noFill/>
        </p:spPr>
        <p:txBody>
          <a:bodyPr wrap="square" rtlCol="0">
            <a:spAutoFit/>
          </a:bodyPr>
          <a:lstStyle/>
          <a:p>
            <a:pPr algn="ctr"/>
            <a:r>
              <a:rPr lang="fr-FR" b="1" dirty="0"/>
              <a:t>A </a:t>
            </a:r>
            <a:r>
              <a:rPr lang="fr-FR" b="1" dirty="0" err="1"/>
              <a:t>lock</a:t>
            </a:r>
            <a:r>
              <a:rPr lang="fr-FR" b="1" dirty="0"/>
              <a:t>-in </a:t>
            </a:r>
            <a:r>
              <a:rPr lang="fr-FR" b="1" dirty="0" err="1"/>
              <a:t>is</a:t>
            </a:r>
            <a:r>
              <a:rPr lang="fr-FR" b="1" dirty="0"/>
              <a:t> a priori </a:t>
            </a:r>
            <a:r>
              <a:rPr lang="fr-FR" b="1" i="1" dirty="0" err="1">
                <a:solidFill>
                  <a:srgbClr val="FF0000"/>
                </a:solidFill>
              </a:rPr>
              <a:t>unpredictable</a:t>
            </a:r>
            <a:endParaRPr lang="en-US" b="1" i="1" dirty="0">
              <a:solidFill>
                <a:srgbClr val="FF0000"/>
              </a:solidFill>
            </a:endParaRPr>
          </a:p>
        </p:txBody>
      </p:sp>
      <p:pic>
        <p:nvPicPr>
          <p:cNvPr id="91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535" y="1628800"/>
            <a:ext cx="7010400" cy="414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926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Path-dependency</a:t>
            </a:r>
            <a:endParaRPr lang="en-US" sz="2400" b="1" dirty="0">
              <a:solidFill>
                <a:srgbClr val="FF0000"/>
              </a:solidFill>
            </a:endParaRP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063" y="1628800"/>
            <a:ext cx="738187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524000" y="6093297"/>
            <a:ext cx="9252520" cy="646331"/>
          </a:xfrm>
          <a:prstGeom prst="rect">
            <a:avLst/>
          </a:prstGeom>
        </p:spPr>
        <p:txBody>
          <a:bodyPr wrap="square">
            <a:spAutoFit/>
          </a:bodyPr>
          <a:lstStyle/>
          <a:p>
            <a:pPr algn="ctr"/>
            <a:r>
              <a:rPr lang="en-US" dirty="0"/>
              <a:t>“</a:t>
            </a:r>
            <a:r>
              <a:rPr lang="en-US" b="1" dirty="0"/>
              <a:t>Where we are today is a result of what has happened in the past</a:t>
            </a:r>
            <a:r>
              <a:rPr lang="en-US" dirty="0"/>
              <a:t>”. (see 'Path Dependence Margolis </a:t>
            </a:r>
            <a:r>
              <a:rPr lang="en-US" dirty="0" err="1"/>
              <a:t>Liebowitz</a:t>
            </a:r>
            <a:r>
              <a:rPr lang="en-US" dirty="0"/>
              <a:t>' http://encyclo.findlaw.com/0770book.pdf)</a:t>
            </a:r>
          </a:p>
        </p:txBody>
      </p:sp>
    </p:spTree>
    <p:extLst>
      <p:ext uri="{BB962C8B-B14F-4D97-AF65-F5344CB8AC3E}">
        <p14:creationId xmlns:p14="http://schemas.microsoft.com/office/powerpoint/2010/main" val="8348951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Path-dependency</a:t>
            </a:r>
            <a:r>
              <a:rPr lang="fr-FR" sz="2400" b="1" dirty="0">
                <a:solidFill>
                  <a:srgbClr val="FF0000"/>
                </a:solidFill>
              </a:rPr>
              <a:t>: </a:t>
            </a: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a:t>
            </a:r>
            <a:endParaRPr lang="en-US" sz="2400" b="1" dirty="0">
              <a:solidFill>
                <a:srgbClr val="FF0000"/>
              </a:solidFill>
            </a:endParaRPr>
          </a:p>
        </p:txBody>
      </p:sp>
      <p:sp>
        <p:nvSpPr>
          <p:cNvPr id="4" name="ZoneTexte 3"/>
          <p:cNvSpPr txBox="1"/>
          <p:nvPr/>
        </p:nvSpPr>
        <p:spPr>
          <a:xfrm>
            <a:off x="2711624" y="1556792"/>
            <a:ext cx="7056784" cy="1938992"/>
          </a:xfrm>
          <a:prstGeom prst="rect">
            <a:avLst/>
          </a:prstGeom>
          <a:noFill/>
        </p:spPr>
        <p:txBody>
          <a:bodyPr wrap="square" rtlCol="0">
            <a:spAutoFit/>
          </a:bodyPr>
          <a:lstStyle/>
          <a:p>
            <a:pPr algn="ctr"/>
            <a:r>
              <a:rPr lang="en-US" sz="2400" b="1" dirty="0"/>
              <a:t>Decisions we are faced with, depend on past decisions made (history matters for current decision-making situations).</a:t>
            </a:r>
          </a:p>
          <a:p>
            <a:pPr algn="ctr"/>
            <a:endParaRPr lang="en-US" sz="2400" b="1" dirty="0"/>
          </a:p>
          <a:p>
            <a:pPr algn="ctr"/>
            <a:endParaRPr lang="en-US" sz="2400" b="1"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086" y="3467060"/>
            <a:ext cx="6517837" cy="23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63995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Path-dependency</a:t>
            </a:r>
            <a:r>
              <a:rPr lang="fr-FR" sz="2400" b="1" dirty="0">
                <a:solidFill>
                  <a:srgbClr val="FF0000"/>
                </a:solidFill>
              </a:rPr>
              <a:t>: </a:t>
            </a: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a:t>
            </a:r>
            <a:endParaRPr lang="en-US" sz="2400" b="1" dirty="0">
              <a:solidFill>
                <a:srgbClr val="FF0000"/>
              </a:solidFill>
            </a:endParaRPr>
          </a:p>
        </p:txBody>
      </p:sp>
      <p:sp>
        <p:nvSpPr>
          <p:cNvPr id="4" name="ZoneTexte 3"/>
          <p:cNvSpPr txBox="1"/>
          <p:nvPr/>
        </p:nvSpPr>
        <p:spPr>
          <a:xfrm>
            <a:off x="2063552" y="1988841"/>
            <a:ext cx="7776864" cy="4524315"/>
          </a:xfrm>
          <a:prstGeom prst="rect">
            <a:avLst/>
          </a:prstGeom>
          <a:noFill/>
        </p:spPr>
        <p:txBody>
          <a:bodyPr wrap="square" rtlCol="0">
            <a:spAutoFit/>
          </a:bodyPr>
          <a:lstStyle/>
          <a:p>
            <a:pPr marL="342900" indent="-342900" algn="ctr">
              <a:buFont typeface="Arial" pitchFamily="34" charset="0"/>
              <a:buChar char="•"/>
            </a:pPr>
            <a:r>
              <a:rPr lang="en-US" sz="2400" b="1" dirty="0">
                <a:solidFill>
                  <a:srgbClr val="FF0000"/>
                </a:solidFill>
              </a:rPr>
              <a:t>Positive feedback/increasing returns </a:t>
            </a:r>
            <a:r>
              <a:rPr lang="en-US" sz="2400" b="1" dirty="0"/>
              <a:t>: “Positive feedback/increasing returns is a process that occurs in a feedback loop in which the effects of a small disturbance on a system include an increase in the magnitude of the perturbation”</a:t>
            </a:r>
          </a:p>
          <a:p>
            <a:pPr marL="342900" indent="-342900" algn="ctr">
              <a:buFont typeface="Arial" pitchFamily="34" charset="0"/>
              <a:buChar char="•"/>
            </a:pPr>
            <a:endParaRPr lang="en-US" sz="2400" b="1" dirty="0"/>
          </a:p>
          <a:p>
            <a:pPr marL="342900" indent="-342900" algn="ctr">
              <a:buFont typeface="Arial" pitchFamily="34" charset="0"/>
              <a:buChar char="•"/>
            </a:pPr>
            <a:r>
              <a:rPr lang="en-US" sz="2400" b="1" dirty="0">
                <a:solidFill>
                  <a:srgbClr val="FF0000"/>
                </a:solidFill>
              </a:rPr>
              <a:t>Network externalities/Network effects </a:t>
            </a:r>
            <a:r>
              <a:rPr lang="en-US" sz="2400" b="1" dirty="0"/>
              <a:t>: “Network externality has been defined as a change in the benefit, when the number of other agents consuming the same kind of good changes”</a:t>
            </a:r>
          </a:p>
          <a:p>
            <a:pPr marL="342900" indent="-342900" algn="ctr">
              <a:buFont typeface="Arial" pitchFamily="34" charset="0"/>
              <a:buChar char="•"/>
            </a:pPr>
            <a:endParaRPr lang="en-US" sz="2400" b="1" dirty="0"/>
          </a:p>
          <a:p>
            <a:pPr marL="342900" indent="-342900" algn="ctr">
              <a:buFont typeface="Arial" pitchFamily="34" charset="0"/>
              <a:buChar char="•"/>
            </a:pPr>
            <a:endParaRPr lang="en-US" sz="2400" b="1" dirty="0"/>
          </a:p>
        </p:txBody>
      </p:sp>
    </p:spTree>
    <p:extLst>
      <p:ext uri="{BB962C8B-B14F-4D97-AF65-F5344CB8AC3E}">
        <p14:creationId xmlns:p14="http://schemas.microsoft.com/office/powerpoint/2010/main" val="31015662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but…</a:t>
            </a:r>
            <a:endParaRPr lang="en-US" sz="2400" b="1" dirty="0">
              <a:solidFill>
                <a:srgbClr val="FF0000"/>
              </a:solidFill>
            </a:endParaRPr>
          </a:p>
        </p:txBody>
      </p:sp>
      <p:sp>
        <p:nvSpPr>
          <p:cNvPr id="4" name="ZoneTexte 3"/>
          <p:cNvSpPr txBox="1"/>
          <p:nvPr/>
        </p:nvSpPr>
        <p:spPr>
          <a:xfrm>
            <a:off x="2567608" y="1556793"/>
            <a:ext cx="7344816" cy="1200329"/>
          </a:xfrm>
          <a:prstGeom prst="rect">
            <a:avLst/>
          </a:prstGeom>
          <a:noFill/>
        </p:spPr>
        <p:txBody>
          <a:bodyPr wrap="square" rtlCol="0">
            <a:spAutoFit/>
          </a:bodyPr>
          <a:lstStyle/>
          <a:p>
            <a:pPr algn="ctr"/>
            <a:r>
              <a:rPr lang="fr-FR" sz="2400" b="1" dirty="0"/>
              <a:t>… </a:t>
            </a:r>
            <a:r>
              <a:rPr lang="en-US" sz="2400" dirty="0"/>
              <a:t>but history is sensitive dependence (1) on initial conditions… (try it, change parameters !)</a:t>
            </a:r>
            <a:endParaRPr lang="en-US" sz="2400" b="1" dirty="0"/>
          </a:p>
          <a:p>
            <a:pPr algn="ctr"/>
            <a:endParaRPr lang="en-US" sz="2400" b="1" dirty="0"/>
          </a:p>
        </p:txBody>
      </p:sp>
    </p:spTree>
    <p:extLst>
      <p:ext uri="{BB962C8B-B14F-4D97-AF65-F5344CB8AC3E}">
        <p14:creationId xmlns:p14="http://schemas.microsoft.com/office/powerpoint/2010/main" val="29793758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but…</a:t>
            </a:r>
            <a:endParaRPr lang="en-US" sz="2400" b="1" dirty="0">
              <a:solidFill>
                <a:srgbClr val="FF0000"/>
              </a:solidFill>
            </a:endParaRPr>
          </a:p>
        </p:txBody>
      </p:sp>
      <p:sp>
        <p:nvSpPr>
          <p:cNvPr id="4" name="ZoneTexte 3"/>
          <p:cNvSpPr txBox="1"/>
          <p:nvPr/>
        </p:nvSpPr>
        <p:spPr>
          <a:xfrm>
            <a:off x="2567608" y="1556793"/>
            <a:ext cx="7344816" cy="1200329"/>
          </a:xfrm>
          <a:prstGeom prst="rect">
            <a:avLst/>
          </a:prstGeom>
          <a:noFill/>
        </p:spPr>
        <p:txBody>
          <a:bodyPr wrap="square" rtlCol="0">
            <a:spAutoFit/>
          </a:bodyPr>
          <a:lstStyle/>
          <a:p>
            <a:pPr algn="ctr"/>
            <a:r>
              <a:rPr lang="fr-FR" sz="2400" b="1" dirty="0"/>
              <a:t>… </a:t>
            </a:r>
            <a:r>
              <a:rPr lang="en-US" sz="2400" b="1" dirty="0"/>
              <a:t>but history is sensitive dependence (1) on</a:t>
            </a:r>
            <a:r>
              <a:rPr lang="en-US" sz="2400" b="1" i="1" dirty="0">
                <a:solidFill>
                  <a:srgbClr val="FF0000"/>
                </a:solidFill>
              </a:rPr>
              <a:t> initial conditions</a:t>
            </a:r>
            <a:r>
              <a:rPr lang="en-US" sz="2400" b="1" dirty="0"/>
              <a:t>… (try it, change parameters !)</a:t>
            </a:r>
          </a:p>
          <a:p>
            <a:pPr algn="ctr"/>
            <a:endParaRPr lang="en-US" sz="2400" b="1" dirty="0"/>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51" y="3212977"/>
            <a:ext cx="89249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2815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but…</a:t>
            </a:r>
            <a:endParaRPr lang="en-US" sz="2400" b="1" dirty="0">
              <a:solidFill>
                <a:srgbClr val="FF0000"/>
              </a:solidFill>
            </a:endParaRPr>
          </a:p>
        </p:txBody>
      </p:sp>
      <p:sp>
        <p:nvSpPr>
          <p:cNvPr id="4" name="ZoneTexte 3"/>
          <p:cNvSpPr txBox="1"/>
          <p:nvPr/>
        </p:nvSpPr>
        <p:spPr>
          <a:xfrm>
            <a:off x="2567608" y="1556793"/>
            <a:ext cx="7344816" cy="1200329"/>
          </a:xfrm>
          <a:prstGeom prst="rect">
            <a:avLst/>
          </a:prstGeom>
          <a:noFill/>
        </p:spPr>
        <p:txBody>
          <a:bodyPr wrap="square" rtlCol="0">
            <a:spAutoFit/>
          </a:bodyPr>
          <a:lstStyle/>
          <a:p>
            <a:pPr algn="ctr"/>
            <a:r>
              <a:rPr lang="fr-FR" sz="2400" b="1" dirty="0"/>
              <a:t>… </a:t>
            </a:r>
            <a:r>
              <a:rPr lang="en-US" sz="2400" dirty="0"/>
              <a:t>but history is sensitive dependence (1) on initial conditions… (try it, change parameters !)</a:t>
            </a:r>
            <a:endParaRPr lang="en-US" sz="2400" b="1" dirty="0"/>
          </a:p>
          <a:p>
            <a:pPr algn="ctr"/>
            <a:endParaRPr lang="en-US" sz="2400" b="1" dirty="0"/>
          </a:p>
        </p:txBody>
      </p: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3068961"/>
            <a:ext cx="3501380" cy="272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16" y="3103860"/>
            <a:ext cx="3960440" cy="2663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56283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but…</a:t>
            </a:r>
            <a:endParaRPr lang="en-US" sz="2400" b="1" dirty="0">
              <a:solidFill>
                <a:srgbClr val="FF0000"/>
              </a:solidFill>
            </a:endParaRPr>
          </a:p>
        </p:txBody>
      </p:sp>
      <p:sp>
        <p:nvSpPr>
          <p:cNvPr id="4" name="ZoneTexte 3"/>
          <p:cNvSpPr txBox="1"/>
          <p:nvPr/>
        </p:nvSpPr>
        <p:spPr>
          <a:xfrm>
            <a:off x="2567608" y="1556793"/>
            <a:ext cx="7344816" cy="830997"/>
          </a:xfrm>
          <a:prstGeom prst="rect">
            <a:avLst/>
          </a:prstGeom>
          <a:noFill/>
        </p:spPr>
        <p:txBody>
          <a:bodyPr wrap="square" rtlCol="0">
            <a:spAutoFit/>
          </a:bodyPr>
          <a:lstStyle/>
          <a:p>
            <a:pPr algn="ctr"/>
            <a:r>
              <a:rPr lang="fr-FR" sz="2400" b="1" dirty="0"/>
              <a:t>… </a:t>
            </a:r>
            <a:r>
              <a:rPr lang="en-US" sz="2400" b="1" dirty="0"/>
              <a:t>but history is sensitive dependence (2) on</a:t>
            </a:r>
            <a:r>
              <a:rPr lang="en-US" sz="2400" b="1" i="1" dirty="0">
                <a:solidFill>
                  <a:srgbClr val="FF0000"/>
                </a:solidFill>
              </a:rPr>
              <a:t> insignificant events</a:t>
            </a:r>
          </a:p>
        </p:txBody>
      </p:sp>
    </p:spTree>
    <p:extLst>
      <p:ext uri="{BB962C8B-B14F-4D97-AF65-F5344CB8AC3E}">
        <p14:creationId xmlns:p14="http://schemas.microsoft.com/office/powerpoint/2010/main" val="1605592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705035" y="227522"/>
            <a:ext cx="10515600" cy="1325563"/>
          </a:xfrm>
        </p:spPr>
        <p:txBody>
          <a:bodyPr>
            <a:normAutofit/>
          </a:bodyPr>
          <a:lstStyle/>
          <a:p>
            <a:pPr algn="ctr"/>
            <a:r>
              <a:rPr lang="fr-FR" b="1" dirty="0"/>
              <a:t>I. </a:t>
            </a:r>
            <a:r>
              <a:rPr lang="fr-FR" b="1" dirty="0" err="1"/>
              <a:t>Context</a:t>
            </a:r>
            <a:br>
              <a:rPr lang="fr-FR" b="1" dirty="0"/>
            </a:b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opolies</a:t>
            </a:r>
            <a:endParaRPr lang="fr-FR" i="1" dirty="0"/>
          </a:p>
        </p:txBody>
      </p:sp>
      <p:pic>
        <p:nvPicPr>
          <p:cNvPr id="4" name="Image 3">
            <a:extLst>
              <a:ext uri="{FF2B5EF4-FFF2-40B4-BE49-F238E27FC236}">
                <a16:creationId xmlns:a16="http://schemas.microsoft.com/office/drawing/2014/main" id="{EBDA9DE2-A3BA-4087-A29A-D16FDEFCDCD6}"/>
              </a:ext>
            </a:extLst>
          </p:cNvPr>
          <p:cNvPicPr>
            <a:picLocks noChangeAspect="1"/>
          </p:cNvPicPr>
          <p:nvPr/>
        </p:nvPicPr>
        <p:blipFill>
          <a:blip r:embed="rId2"/>
          <a:stretch>
            <a:fillRect/>
          </a:stretch>
        </p:blipFill>
        <p:spPr>
          <a:xfrm>
            <a:off x="705035" y="1553085"/>
            <a:ext cx="3107177" cy="682761"/>
          </a:xfrm>
          <a:prstGeom prst="rect">
            <a:avLst/>
          </a:prstGeom>
        </p:spPr>
      </p:pic>
      <p:pic>
        <p:nvPicPr>
          <p:cNvPr id="7" name="Image 6">
            <a:extLst>
              <a:ext uri="{FF2B5EF4-FFF2-40B4-BE49-F238E27FC236}">
                <a16:creationId xmlns:a16="http://schemas.microsoft.com/office/drawing/2014/main" id="{CE5443D4-1525-4BAB-8F6F-A6399AD82997}"/>
              </a:ext>
            </a:extLst>
          </p:cNvPr>
          <p:cNvPicPr>
            <a:picLocks noChangeAspect="1"/>
          </p:cNvPicPr>
          <p:nvPr/>
        </p:nvPicPr>
        <p:blipFill>
          <a:blip r:embed="rId3"/>
          <a:stretch>
            <a:fillRect/>
          </a:stretch>
        </p:blipFill>
        <p:spPr>
          <a:xfrm>
            <a:off x="206307" y="2555131"/>
            <a:ext cx="4394876" cy="3460054"/>
          </a:xfrm>
          <a:prstGeom prst="rect">
            <a:avLst/>
          </a:prstGeom>
        </p:spPr>
      </p:pic>
      <p:sp>
        <p:nvSpPr>
          <p:cNvPr id="8" name="ZoneTexte 7">
            <a:extLst>
              <a:ext uri="{FF2B5EF4-FFF2-40B4-BE49-F238E27FC236}">
                <a16:creationId xmlns:a16="http://schemas.microsoft.com/office/drawing/2014/main" id="{4152E575-5E96-4ECB-9E10-B71F455E5FD9}"/>
              </a:ext>
            </a:extLst>
          </p:cNvPr>
          <p:cNvSpPr txBox="1"/>
          <p:nvPr/>
        </p:nvSpPr>
        <p:spPr>
          <a:xfrm>
            <a:off x="7276289" y="1964988"/>
            <a:ext cx="3210128" cy="369332"/>
          </a:xfrm>
          <a:prstGeom prst="rect">
            <a:avLst/>
          </a:prstGeom>
          <a:noFill/>
        </p:spPr>
        <p:txBody>
          <a:bodyPr wrap="square" rtlCol="0">
            <a:spAutoFit/>
          </a:bodyPr>
          <a:lstStyle/>
          <a:p>
            <a:pPr algn="ctr"/>
            <a:r>
              <a:rPr lang="fr-FR" dirty="0" err="1"/>
              <a:t>Lessig</a:t>
            </a:r>
            <a:r>
              <a:rPr lang="fr-FR" dirty="0"/>
              <a:t> (2000), ‘Code </a:t>
            </a:r>
            <a:r>
              <a:rPr lang="fr-FR" dirty="0" err="1"/>
              <a:t>is</a:t>
            </a:r>
            <a:r>
              <a:rPr lang="fr-FR" dirty="0"/>
              <a:t> Law’</a:t>
            </a:r>
          </a:p>
        </p:txBody>
      </p:sp>
      <p:sp>
        <p:nvSpPr>
          <p:cNvPr id="10" name="ZoneTexte 9">
            <a:extLst>
              <a:ext uri="{FF2B5EF4-FFF2-40B4-BE49-F238E27FC236}">
                <a16:creationId xmlns:a16="http://schemas.microsoft.com/office/drawing/2014/main" id="{64DB3EE6-E560-464B-9677-D4EB119611C5}"/>
              </a:ext>
            </a:extLst>
          </p:cNvPr>
          <p:cNvSpPr txBox="1"/>
          <p:nvPr/>
        </p:nvSpPr>
        <p:spPr>
          <a:xfrm>
            <a:off x="5469376" y="2723524"/>
            <a:ext cx="6094378" cy="2585323"/>
          </a:xfrm>
          <a:prstGeom prst="rect">
            <a:avLst/>
          </a:prstGeom>
          <a:noFill/>
        </p:spPr>
        <p:txBody>
          <a:bodyPr wrap="square">
            <a:spAutoFit/>
          </a:bodyPr>
          <a:lstStyle/>
          <a:p>
            <a:r>
              <a:rPr lang="en-US" b="0" i="0" dirty="0">
                <a:solidFill>
                  <a:srgbClr val="000000"/>
                </a:solidFill>
                <a:effectLst/>
                <a:latin typeface="Crimson Text"/>
              </a:rPr>
              <a:t>“Ours is the age of </a:t>
            </a:r>
            <a:r>
              <a:rPr lang="en-US" b="0" i="0" dirty="0">
                <a:solidFill>
                  <a:srgbClr val="FF0000"/>
                </a:solidFill>
                <a:effectLst/>
                <a:latin typeface="Crimson Text"/>
              </a:rPr>
              <a:t>cyberspace</a:t>
            </a:r>
            <a:r>
              <a:rPr lang="en-US" b="0" i="0" dirty="0">
                <a:solidFill>
                  <a:srgbClr val="000000"/>
                </a:solidFill>
                <a:effectLst/>
                <a:latin typeface="Crimson Text"/>
              </a:rPr>
              <a:t>. It, too, has a </a:t>
            </a:r>
            <a:r>
              <a:rPr lang="en-US" b="0" i="0" dirty="0">
                <a:solidFill>
                  <a:srgbClr val="FF0000"/>
                </a:solidFill>
                <a:effectLst/>
                <a:latin typeface="Crimson Text"/>
              </a:rPr>
              <a:t>regulator</a:t>
            </a:r>
            <a:r>
              <a:rPr lang="en-US" b="0" i="0" dirty="0">
                <a:solidFill>
                  <a:srgbClr val="000000"/>
                </a:solidFill>
                <a:effectLst/>
                <a:latin typeface="Crimson Text"/>
              </a:rPr>
              <a:t>.”</a:t>
            </a:r>
          </a:p>
          <a:p>
            <a:endParaRPr lang="en-US" dirty="0">
              <a:solidFill>
                <a:srgbClr val="000000"/>
              </a:solidFill>
              <a:latin typeface="Crimson Text"/>
            </a:endParaRPr>
          </a:p>
          <a:p>
            <a:r>
              <a:rPr lang="en-US" b="0" i="0" dirty="0">
                <a:solidFill>
                  <a:srgbClr val="000000"/>
                </a:solidFill>
                <a:effectLst/>
                <a:latin typeface="Crimson Text"/>
              </a:rPr>
              <a:t>“</a:t>
            </a:r>
            <a:r>
              <a:rPr lang="en-US" b="0" i="0" dirty="0">
                <a:solidFill>
                  <a:srgbClr val="FF0000"/>
                </a:solidFill>
                <a:effectLst/>
                <a:latin typeface="Crimson Text"/>
              </a:rPr>
              <a:t>This regulator is code-</a:t>
            </a:r>
            <a:r>
              <a:rPr lang="en-US" b="0" i="0" dirty="0">
                <a:solidFill>
                  <a:srgbClr val="000000"/>
                </a:solidFill>
                <a:effectLst/>
                <a:latin typeface="Crimson Text"/>
              </a:rPr>
              <a:t>-the software and hardware that make cyberspace as it is.”</a:t>
            </a:r>
          </a:p>
          <a:p>
            <a:endParaRPr lang="en-US" dirty="0">
              <a:solidFill>
                <a:srgbClr val="000000"/>
              </a:solidFill>
              <a:latin typeface="Crimson Text"/>
            </a:endParaRPr>
          </a:p>
          <a:p>
            <a:r>
              <a:rPr lang="en-US" b="0" i="0" dirty="0">
                <a:solidFill>
                  <a:srgbClr val="000000"/>
                </a:solidFill>
                <a:effectLst/>
                <a:latin typeface="Crimson Text"/>
              </a:rPr>
              <a:t>“This regulator, too, </a:t>
            </a:r>
            <a:r>
              <a:rPr lang="en-US" b="0" i="0" dirty="0">
                <a:solidFill>
                  <a:srgbClr val="FF0000"/>
                </a:solidFill>
                <a:effectLst/>
                <a:latin typeface="Crimson Text"/>
              </a:rPr>
              <a:t>threatens liberty</a:t>
            </a:r>
            <a:r>
              <a:rPr lang="en-US" b="0" i="0" dirty="0">
                <a:solidFill>
                  <a:srgbClr val="000000"/>
                </a:solidFill>
                <a:effectLst/>
                <a:latin typeface="Crimson Text"/>
              </a:rPr>
              <a:t>.”</a:t>
            </a:r>
          </a:p>
          <a:p>
            <a:endParaRPr lang="en-US" dirty="0">
              <a:solidFill>
                <a:srgbClr val="000000"/>
              </a:solidFill>
              <a:latin typeface="Crimson Text"/>
            </a:endParaRPr>
          </a:p>
          <a:p>
            <a:r>
              <a:rPr lang="en-US" dirty="0">
                <a:solidFill>
                  <a:srgbClr val="000000"/>
                </a:solidFill>
                <a:latin typeface="Crimson Text"/>
              </a:rPr>
              <a:t>“</a:t>
            </a:r>
            <a:r>
              <a:rPr lang="en-US" b="0" i="0" dirty="0">
                <a:solidFill>
                  <a:srgbClr val="FF0000"/>
                </a:solidFill>
                <a:effectLst/>
                <a:latin typeface="Crimson Text"/>
              </a:rPr>
              <a:t>Self-government</a:t>
            </a:r>
            <a:r>
              <a:rPr lang="en-US" b="0" i="0" dirty="0">
                <a:solidFill>
                  <a:srgbClr val="000000"/>
                </a:solidFill>
                <a:effectLst/>
                <a:latin typeface="Crimson Text"/>
              </a:rPr>
              <a:t> is all about tracking and </a:t>
            </a:r>
            <a:r>
              <a:rPr lang="en-US" b="0" i="0" dirty="0">
                <a:solidFill>
                  <a:srgbClr val="FF0000"/>
                </a:solidFill>
                <a:effectLst/>
                <a:latin typeface="Crimson Text"/>
              </a:rPr>
              <a:t>modifying influences that affect fundamental values</a:t>
            </a:r>
            <a:r>
              <a:rPr lang="en-US" b="0" i="0" dirty="0">
                <a:solidFill>
                  <a:srgbClr val="000000"/>
                </a:solidFill>
                <a:effectLst/>
                <a:latin typeface="Crimson Text"/>
              </a:rPr>
              <a:t>”</a:t>
            </a:r>
            <a:endParaRPr lang="fr-FR" dirty="0"/>
          </a:p>
        </p:txBody>
      </p:sp>
    </p:spTree>
    <p:extLst>
      <p:ext uri="{BB962C8B-B14F-4D97-AF65-F5344CB8AC3E}">
        <p14:creationId xmlns:p14="http://schemas.microsoft.com/office/powerpoint/2010/main" val="74279696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but…</a:t>
            </a:r>
            <a:endParaRPr lang="en-US" sz="2400" b="1" dirty="0">
              <a:solidFill>
                <a:srgbClr val="FF0000"/>
              </a:solidFill>
            </a:endParaRPr>
          </a:p>
        </p:txBody>
      </p:sp>
      <p:sp>
        <p:nvSpPr>
          <p:cNvPr id="4" name="ZoneTexte 3"/>
          <p:cNvSpPr txBox="1"/>
          <p:nvPr/>
        </p:nvSpPr>
        <p:spPr>
          <a:xfrm>
            <a:off x="2567608" y="1556793"/>
            <a:ext cx="7344816" cy="830997"/>
          </a:xfrm>
          <a:prstGeom prst="rect">
            <a:avLst/>
          </a:prstGeom>
          <a:noFill/>
        </p:spPr>
        <p:txBody>
          <a:bodyPr wrap="square" rtlCol="0">
            <a:spAutoFit/>
          </a:bodyPr>
          <a:lstStyle/>
          <a:p>
            <a:pPr algn="ctr"/>
            <a:r>
              <a:rPr lang="fr-FR" sz="2400" b="1" dirty="0"/>
              <a:t>… </a:t>
            </a:r>
            <a:r>
              <a:rPr lang="en-US" sz="2400" b="1" dirty="0"/>
              <a:t>but history is sensitive dependence (2) on</a:t>
            </a:r>
            <a:r>
              <a:rPr lang="en-US" sz="2400" b="1" i="1" dirty="0">
                <a:solidFill>
                  <a:srgbClr val="FF0000"/>
                </a:solidFill>
              </a:rPr>
              <a:t> insignificant events</a:t>
            </a: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745" y="2492897"/>
            <a:ext cx="4312518" cy="411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6694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but…</a:t>
            </a:r>
            <a:endParaRPr lang="en-US" sz="2400" b="1" dirty="0">
              <a:solidFill>
                <a:srgbClr val="FF0000"/>
              </a:solidFill>
            </a:endParaRPr>
          </a:p>
        </p:txBody>
      </p:sp>
      <p:sp>
        <p:nvSpPr>
          <p:cNvPr id="4" name="ZoneTexte 3"/>
          <p:cNvSpPr txBox="1"/>
          <p:nvPr/>
        </p:nvSpPr>
        <p:spPr>
          <a:xfrm>
            <a:off x="2567608" y="1305588"/>
            <a:ext cx="7344816" cy="830997"/>
          </a:xfrm>
          <a:prstGeom prst="rect">
            <a:avLst/>
          </a:prstGeom>
          <a:noFill/>
        </p:spPr>
        <p:txBody>
          <a:bodyPr wrap="square" rtlCol="0">
            <a:spAutoFit/>
          </a:bodyPr>
          <a:lstStyle/>
          <a:p>
            <a:pPr algn="ctr"/>
            <a:r>
              <a:rPr lang="fr-FR" sz="2400" b="1" dirty="0"/>
              <a:t>… </a:t>
            </a:r>
            <a:r>
              <a:rPr lang="en-US" sz="2400" b="1" dirty="0"/>
              <a:t>but history is sensitive dependence (2) on</a:t>
            </a:r>
            <a:r>
              <a:rPr lang="en-US" sz="2400" b="1" i="1" dirty="0">
                <a:solidFill>
                  <a:srgbClr val="FF0000"/>
                </a:solidFill>
              </a:rPr>
              <a:t> insignificant events</a:t>
            </a: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354" y="2141892"/>
            <a:ext cx="5000910" cy="463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5944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but…</a:t>
            </a:r>
            <a:endParaRPr lang="en-US" sz="2400" b="1" dirty="0">
              <a:solidFill>
                <a:srgbClr val="FF0000"/>
              </a:solidFill>
            </a:endParaRPr>
          </a:p>
        </p:txBody>
      </p:sp>
      <p:sp>
        <p:nvSpPr>
          <p:cNvPr id="4" name="ZoneTexte 3"/>
          <p:cNvSpPr txBox="1"/>
          <p:nvPr/>
        </p:nvSpPr>
        <p:spPr>
          <a:xfrm>
            <a:off x="2567608" y="1154362"/>
            <a:ext cx="7344816" cy="830997"/>
          </a:xfrm>
          <a:prstGeom prst="rect">
            <a:avLst/>
          </a:prstGeom>
          <a:noFill/>
        </p:spPr>
        <p:txBody>
          <a:bodyPr wrap="square" rtlCol="0">
            <a:spAutoFit/>
          </a:bodyPr>
          <a:lstStyle/>
          <a:p>
            <a:pPr algn="ctr"/>
            <a:r>
              <a:rPr lang="fr-FR" sz="2400" b="1" dirty="0"/>
              <a:t>… </a:t>
            </a:r>
            <a:r>
              <a:rPr lang="en-US" sz="2400" b="1" dirty="0"/>
              <a:t>but history is sensitive dependence (2) on</a:t>
            </a:r>
            <a:r>
              <a:rPr lang="en-US" sz="2400" b="1" i="1" dirty="0">
                <a:solidFill>
                  <a:srgbClr val="FF0000"/>
                </a:solidFill>
              </a:rPr>
              <a:t> insignificant events</a:t>
            </a: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4766" y="1945836"/>
            <a:ext cx="4939506" cy="473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811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en-US" sz="3600" b="1"/>
              <a:t>Some important results</a:t>
            </a:r>
          </a:p>
        </p:txBody>
      </p:sp>
      <p:sp>
        <p:nvSpPr>
          <p:cNvPr id="2" name="ZoneTexte 1"/>
          <p:cNvSpPr txBox="1"/>
          <p:nvPr/>
        </p:nvSpPr>
        <p:spPr>
          <a:xfrm>
            <a:off x="1919536" y="692697"/>
            <a:ext cx="8424936" cy="461665"/>
          </a:xfrm>
          <a:prstGeom prst="rect">
            <a:avLst/>
          </a:prstGeom>
          <a:noFill/>
        </p:spPr>
        <p:txBody>
          <a:bodyPr wrap="square" rtlCol="0">
            <a:spAutoFit/>
          </a:bodyPr>
          <a:lstStyle/>
          <a:p>
            <a:pPr algn="ctr"/>
            <a:r>
              <a:rPr lang="fr-FR" sz="2400" b="1" dirty="0" err="1">
                <a:solidFill>
                  <a:srgbClr val="FF0000"/>
                </a:solidFill>
              </a:rPr>
              <a:t>History</a:t>
            </a:r>
            <a:r>
              <a:rPr lang="fr-FR" sz="2400" b="1" dirty="0">
                <a:solidFill>
                  <a:srgbClr val="FF0000"/>
                </a:solidFill>
              </a:rPr>
              <a:t> </a:t>
            </a:r>
            <a:r>
              <a:rPr lang="fr-FR" sz="2400" b="1" dirty="0" err="1">
                <a:solidFill>
                  <a:srgbClr val="FF0000"/>
                </a:solidFill>
              </a:rPr>
              <a:t>matters</a:t>
            </a:r>
            <a:r>
              <a:rPr lang="fr-FR" sz="2400" b="1" dirty="0">
                <a:solidFill>
                  <a:srgbClr val="FF0000"/>
                </a:solidFill>
              </a:rPr>
              <a:t> but…</a:t>
            </a:r>
            <a:endParaRPr lang="en-US" sz="2400" b="1" dirty="0">
              <a:solidFill>
                <a:srgbClr val="FF0000"/>
              </a:solidFill>
            </a:endParaRPr>
          </a:p>
        </p:txBody>
      </p:sp>
      <p:sp>
        <p:nvSpPr>
          <p:cNvPr id="4" name="ZoneTexte 3"/>
          <p:cNvSpPr txBox="1"/>
          <p:nvPr/>
        </p:nvSpPr>
        <p:spPr>
          <a:xfrm>
            <a:off x="2567608" y="1154362"/>
            <a:ext cx="7344816" cy="830997"/>
          </a:xfrm>
          <a:prstGeom prst="rect">
            <a:avLst/>
          </a:prstGeom>
          <a:noFill/>
        </p:spPr>
        <p:txBody>
          <a:bodyPr wrap="square" rtlCol="0">
            <a:spAutoFit/>
          </a:bodyPr>
          <a:lstStyle/>
          <a:p>
            <a:pPr algn="ctr"/>
            <a:r>
              <a:rPr lang="fr-FR" sz="2400" b="1" dirty="0"/>
              <a:t>… </a:t>
            </a:r>
            <a:r>
              <a:rPr lang="en-US" sz="2400" b="1" dirty="0"/>
              <a:t>but history is sensitive dependence (2) on</a:t>
            </a:r>
            <a:r>
              <a:rPr lang="en-US" sz="2400" b="1" i="1" dirty="0">
                <a:solidFill>
                  <a:srgbClr val="FF0000"/>
                </a:solidFill>
              </a:rPr>
              <a:t> insignificant events</a:t>
            </a:r>
          </a:p>
        </p:txBody>
      </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7335" y="1951947"/>
            <a:ext cx="5753075" cy="4851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Connecteur droit avec flèche 7"/>
          <p:cNvCxnSpPr/>
          <p:nvPr/>
        </p:nvCxnSpPr>
        <p:spPr>
          <a:xfrm flipV="1">
            <a:off x="3935760" y="3356992"/>
            <a:ext cx="216024" cy="19442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2991272" y="3792522"/>
            <a:ext cx="360040" cy="21602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367808" y="2782944"/>
            <a:ext cx="2340260" cy="36842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cxnSpLocks/>
          </p:cNvCxnSpPr>
          <p:nvPr/>
        </p:nvCxnSpPr>
        <p:spPr>
          <a:xfrm flipH="1">
            <a:off x="3831530" y="5301208"/>
            <a:ext cx="1236581" cy="545116"/>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7" name="Ellipse 16"/>
          <p:cNvSpPr/>
          <p:nvPr/>
        </p:nvSpPr>
        <p:spPr>
          <a:xfrm>
            <a:off x="4943872" y="4377942"/>
            <a:ext cx="2376264" cy="1283307"/>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p:cNvSpPr txBox="1"/>
          <p:nvPr/>
        </p:nvSpPr>
        <p:spPr>
          <a:xfrm>
            <a:off x="5537938" y="4479503"/>
            <a:ext cx="1476164" cy="923330"/>
          </a:xfrm>
          <a:prstGeom prst="rect">
            <a:avLst/>
          </a:prstGeom>
          <a:noFill/>
        </p:spPr>
        <p:txBody>
          <a:bodyPr wrap="square" rtlCol="0">
            <a:spAutoFit/>
          </a:bodyPr>
          <a:lstStyle/>
          <a:p>
            <a:pPr algn="ctr"/>
            <a:r>
              <a:rPr lang="fr-FR" b="1" dirty="0">
                <a:solidFill>
                  <a:schemeClr val="accent6"/>
                </a:solidFill>
              </a:rPr>
              <a:t>The insignifiant </a:t>
            </a:r>
            <a:r>
              <a:rPr lang="fr-FR" b="1" dirty="0" err="1">
                <a:solidFill>
                  <a:schemeClr val="accent6"/>
                </a:solidFill>
              </a:rPr>
              <a:t>event</a:t>
            </a:r>
            <a:endParaRPr lang="en-US" b="1" dirty="0">
              <a:solidFill>
                <a:schemeClr val="accent6"/>
              </a:solidFill>
            </a:endParaRPr>
          </a:p>
        </p:txBody>
      </p:sp>
      <p:sp>
        <p:nvSpPr>
          <p:cNvPr id="20" name="Rectangle 19"/>
          <p:cNvSpPr/>
          <p:nvPr/>
        </p:nvSpPr>
        <p:spPr>
          <a:xfrm>
            <a:off x="8160816" y="3122384"/>
            <a:ext cx="2368246" cy="2308324"/>
          </a:xfrm>
          <a:prstGeom prst="rect">
            <a:avLst/>
          </a:prstGeom>
        </p:spPr>
        <p:txBody>
          <a:bodyPr wrap="square">
            <a:spAutoFit/>
          </a:bodyPr>
          <a:lstStyle/>
          <a:p>
            <a:pPr algn="ctr"/>
            <a:r>
              <a:rPr lang="en-US" dirty="0"/>
              <a:t>“To understand the ‘cause’ of a social change, it is crucial to pay careful attention to the early leaders”/adopters (</a:t>
            </a:r>
            <a:r>
              <a:rPr lang="en-US" dirty="0" err="1"/>
              <a:t>Bikhchandani</a:t>
            </a:r>
            <a:r>
              <a:rPr lang="en-US" dirty="0"/>
              <a:t> and al. 1992)</a:t>
            </a:r>
          </a:p>
        </p:txBody>
      </p:sp>
    </p:spTree>
    <p:extLst>
      <p:ext uri="{BB962C8B-B14F-4D97-AF65-F5344CB8AC3E}">
        <p14:creationId xmlns:p14="http://schemas.microsoft.com/office/powerpoint/2010/main" val="38813916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pPr algn="ctr"/>
            <a:r>
              <a:rPr lang="en-US" sz="3600" b="1" dirty="0"/>
              <a:t>Note : the equilibrium is fragile</a:t>
            </a:r>
          </a:p>
        </p:txBody>
      </p:sp>
      <p:sp>
        <p:nvSpPr>
          <p:cNvPr id="2" name="ZoneTexte 1"/>
          <p:cNvSpPr txBox="1"/>
          <p:nvPr/>
        </p:nvSpPr>
        <p:spPr>
          <a:xfrm>
            <a:off x="2135560" y="1988841"/>
            <a:ext cx="7920880" cy="4401205"/>
          </a:xfrm>
          <a:prstGeom prst="rect">
            <a:avLst/>
          </a:prstGeom>
          <a:noFill/>
        </p:spPr>
        <p:txBody>
          <a:bodyPr wrap="square" rtlCol="0">
            <a:spAutoFit/>
          </a:bodyPr>
          <a:lstStyle/>
          <a:p>
            <a:pPr marL="285750" indent="-285750" algn="just">
              <a:buFont typeface="Arial" pitchFamily="34" charset="0"/>
              <a:buChar char="•"/>
            </a:pPr>
            <a:r>
              <a:rPr lang="en-US" sz="2000" b="1" dirty="0"/>
              <a:t>Sanctions on deviants (ticket, fine…)</a:t>
            </a:r>
          </a:p>
          <a:p>
            <a:pPr marL="285750" indent="-285750" algn="just">
              <a:buFont typeface="Arial" pitchFamily="34" charset="0"/>
              <a:buChar char="•"/>
            </a:pPr>
            <a:endParaRPr lang="en-US" sz="2000" b="1" dirty="0"/>
          </a:p>
          <a:p>
            <a:pPr marL="285750" indent="-285750" algn="just">
              <a:buFont typeface="Arial" pitchFamily="34" charset="0"/>
              <a:buChar char="•"/>
            </a:pPr>
            <a:r>
              <a:rPr lang="en-US" sz="2000" b="1" dirty="0"/>
              <a:t>Payoff externalities  (conventions such as driving on the right/left of the road are self-enforcing</a:t>
            </a:r>
          </a:p>
          <a:p>
            <a:pPr marL="285750" indent="-285750" algn="just">
              <a:buFont typeface="Arial" pitchFamily="34" charset="0"/>
              <a:buChar char="•"/>
            </a:pPr>
            <a:endParaRPr lang="en-US" sz="2000" b="1" dirty="0"/>
          </a:p>
          <a:p>
            <a:pPr marL="285750" indent="-285750" algn="just">
              <a:buFont typeface="Arial" pitchFamily="34" charset="0"/>
              <a:buChar char="•"/>
            </a:pPr>
            <a:r>
              <a:rPr lang="en-US" sz="2000" b="1" dirty="0"/>
              <a:t>Conformity preference (fashion): “individuals inherently wish to conform with the behavior of others”</a:t>
            </a:r>
          </a:p>
          <a:p>
            <a:pPr marL="285750" indent="-285750" algn="just">
              <a:buFont typeface="Arial" pitchFamily="34" charset="0"/>
              <a:buChar char="•"/>
            </a:pPr>
            <a:endParaRPr lang="fr-FR" sz="2000" b="1" dirty="0"/>
          </a:p>
          <a:p>
            <a:pPr marL="285750" indent="-285750" algn="just">
              <a:buFont typeface="Arial" pitchFamily="34" charset="0"/>
              <a:buChar char="•"/>
            </a:pPr>
            <a:r>
              <a:rPr lang="en-US" sz="2000" b="1" dirty="0"/>
              <a:t>Switching costs and search costs</a:t>
            </a:r>
          </a:p>
          <a:p>
            <a:pPr marL="285750" indent="-285750" algn="just">
              <a:buFont typeface="Arial" pitchFamily="34" charset="0"/>
              <a:buChar char="•"/>
            </a:pPr>
            <a:endParaRPr lang="en-US" sz="2000" b="1" dirty="0"/>
          </a:p>
          <a:p>
            <a:pPr marL="285750" indent="-285750" algn="just">
              <a:buFont typeface="Arial" pitchFamily="34" charset="0"/>
              <a:buChar char="•"/>
            </a:pPr>
            <a:r>
              <a:rPr lang="en-US" sz="2000" b="1" dirty="0"/>
              <a:t>“Internal” factors : Bounded rationality, limited attention (see Simon)</a:t>
            </a:r>
          </a:p>
          <a:p>
            <a:pPr marL="285750" indent="-285750" algn="just">
              <a:buFont typeface="Arial" pitchFamily="34" charset="0"/>
              <a:buChar char="•"/>
            </a:pPr>
            <a:endParaRPr lang="en-US" sz="2000" b="1" dirty="0"/>
          </a:p>
          <a:p>
            <a:pPr marL="285750" indent="-285750" algn="just">
              <a:buFont typeface="Arial" pitchFamily="34" charset="0"/>
              <a:buChar char="•"/>
            </a:pPr>
            <a:r>
              <a:rPr lang="fr-FR" sz="2000" b="1" dirty="0"/>
              <a:t>Etc…</a:t>
            </a:r>
            <a:endParaRPr lang="en-US" sz="2000" b="1" dirty="0"/>
          </a:p>
          <a:p>
            <a:pPr algn="just"/>
            <a:r>
              <a:rPr lang="en-US" sz="2000" dirty="0"/>
              <a:t> </a:t>
            </a:r>
          </a:p>
        </p:txBody>
      </p:sp>
      <p:sp>
        <p:nvSpPr>
          <p:cNvPr id="4" name="ZoneTexte 3"/>
          <p:cNvSpPr txBox="1"/>
          <p:nvPr/>
        </p:nvSpPr>
        <p:spPr>
          <a:xfrm>
            <a:off x="1631504" y="764705"/>
            <a:ext cx="8928992" cy="1015663"/>
          </a:xfrm>
          <a:prstGeom prst="rect">
            <a:avLst/>
          </a:prstGeom>
          <a:noFill/>
        </p:spPr>
        <p:txBody>
          <a:bodyPr wrap="square" rtlCol="0">
            <a:spAutoFit/>
          </a:bodyPr>
          <a:lstStyle/>
          <a:p>
            <a:pPr algn="ctr"/>
            <a:r>
              <a:rPr lang="en-US" sz="2000" b="1" dirty="0"/>
              <a:t>With network externalities : individuals only observe the signals of predecessors, but many other forces must be taken into account !</a:t>
            </a:r>
          </a:p>
          <a:p>
            <a:pPr algn="ctr"/>
            <a:endParaRPr lang="en-US" sz="2000" b="1" dirty="0"/>
          </a:p>
        </p:txBody>
      </p:sp>
    </p:spTree>
    <p:extLst>
      <p:ext uri="{BB962C8B-B14F-4D97-AF65-F5344CB8AC3E}">
        <p14:creationId xmlns:p14="http://schemas.microsoft.com/office/powerpoint/2010/main" val="1257027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pPr algn="ctr"/>
            <a:r>
              <a:rPr lang="fr-FR" sz="3600" b="1" dirty="0" err="1"/>
              <a:t>Lock</a:t>
            </a:r>
            <a:r>
              <a:rPr lang="fr-FR" sz="3600" b="1" dirty="0"/>
              <a:t>-in/Lock-out</a:t>
            </a:r>
            <a:endParaRPr lang="en-US" sz="3600" b="1" dirty="0"/>
          </a:p>
        </p:txBody>
      </p:sp>
      <p:sp>
        <p:nvSpPr>
          <p:cNvPr id="4" name="Rectangle 3"/>
          <p:cNvSpPr/>
          <p:nvPr/>
        </p:nvSpPr>
        <p:spPr>
          <a:xfrm>
            <a:off x="2234952" y="764705"/>
            <a:ext cx="7776864" cy="461665"/>
          </a:xfrm>
          <a:prstGeom prst="rect">
            <a:avLst/>
          </a:prstGeom>
        </p:spPr>
        <p:txBody>
          <a:bodyPr wrap="square">
            <a:spAutoFit/>
          </a:bodyPr>
          <a:lstStyle/>
          <a:p>
            <a:pPr algn="ctr"/>
            <a:r>
              <a:rPr lang="en-US" sz="2400" b="1" dirty="0"/>
              <a:t>The "non-exclusive" Arthur/</a:t>
            </a:r>
            <a:r>
              <a:rPr lang="en-US" sz="2400" b="1" dirty="0" err="1"/>
              <a:t>pólya-Eggenberger</a:t>
            </a:r>
            <a:r>
              <a:rPr lang="en-US" sz="2400" b="1" dirty="0"/>
              <a:t> models</a:t>
            </a:r>
          </a:p>
        </p:txBody>
      </p:sp>
      <p:pic>
        <p:nvPicPr>
          <p:cNvPr id="92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171" y="1340768"/>
            <a:ext cx="8064426" cy="54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257917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fr-FR" sz="3600" b="1" dirty="0" err="1"/>
              <a:t>Lock</a:t>
            </a:r>
            <a:r>
              <a:rPr lang="fr-FR" sz="3600" b="1" dirty="0"/>
              <a:t>-in/Lock-out</a:t>
            </a:r>
            <a:endParaRPr lang="en-US" sz="3600" b="1" dirty="0"/>
          </a:p>
        </p:txBody>
      </p:sp>
      <p:sp>
        <p:nvSpPr>
          <p:cNvPr id="4" name="Rectangle 3"/>
          <p:cNvSpPr/>
          <p:nvPr/>
        </p:nvSpPr>
        <p:spPr>
          <a:xfrm>
            <a:off x="2234952" y="764705"/>
            <a:ext cx="7776864" cy="461665"/>
          </a:xfrm>
          <a:prstGeom prst="rect">
            <a:avLst/>
          </a:prstGeom>
        </p:spPr>
        <p:txBody>
          <a:bodyPr wrap="square">
            <a:spAutoFit/>
          </a:bodyPr>
          <a:lstStyle/>
          <a:p>
            <a:pPr algn="ctr"/>
            <a:r>
              <a:rPr lang="en-US" sz="2400" b="1" dirty="0"/>
              <a:t>The "non-exclusive" Arthur/</a:t>
            </a:r>
            <a:r>
              <a:rPr lang="en-US" sz="2400" b="1" dirty="0" err="1"/>
              <a:t>pólya-Eggenberger</a:t>
            </a:r>
            <a:r>
              <a:rPr lang="en-US" sz="2400" b="1" dirty="0"/>
              <a:t> models</a:t>
            </a:r>
          </a:p>
        </p:txBody>
      </p:sp>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1622425"/>
            <a:ext cx="7473950" cy="361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4146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fr-FR" sz="3600" b="1" dirty="0" err="1"/>
              <a:t>Lock</a:t>
            </a:r>
            <a:r>
              <a:rPr lang="fr-FR" sz="3600" b="1" dirty="0"/>
              <a:t>-in/Lock-out</a:t>
            </a:r>
            <a:endParaRPr lang="en-US" sz="3600" b="1" dirty="0"/>
          </a:p>
        </p:txBody>
      </p:sp>
      <p:sp>
        <p:nvSpPr>
          <p:cNvPr id="4" name="Rectangle 3"/>
          <p:cNvSpPr/>
          <p:nvPr/>
        </p:nvSpPr>
        <p:spPr>
          <a:xfrm>
            <a:off x="2234952" y="764705"/>
            <a:ext cx="7776864" cy="461665"/>
          </a:xfrm>
          <a:prstGeom prst="rect">
            <a:avLst/>
          </a:prstGeom>
        </p:spPr>
        <p:txBody>
          <a:bodyPr wrap="square">
            <a:spAutoFit/>
          </a:bodyPr>
          <a:lstStyle/>
          <a:p>
            <a:pPr algn="ctr"/>
            <a:r>
              <a:rPr lang="en-US" sz="2400" b="1" dirty="0"/>
              <a:t>The "non-exclusive" Arthur/</a:t>
            </a:r>
            <a:r>
              <a:rPr lang="en-US" sz="2400" b="1" dirty="0" err="1"/>
              <a:t>pólya-Eggenberger</a:t>
            </a:r>
            <a:r>
              <a:rPr lang="en-US" sz="2400" b="1" dirty="0"/>
              <a:t> models</a:t>
            </a:r>
          </a:p>
        </p:txBody>
      </p:sp>
      <p:pic>
        <p:nvPicPr>
          <p:cNvPr id="94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628800"/>
            <a:ext cx="7200900" cy="4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894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fr-FR" sz="3600" b="1" dirty="0" err="1"/>
              <a:t>Lock</a:t>
            </a:r>
            <a:r>
              <a:rPr lang="fr-FR" sz="3600" b="1" dirty="0"/>
              <a:t>-in/Lock-out</a:t>
            </a:r>
            <a:endParaRPr lang="en-US" sz="3600" b="1" dirty="0"/>
          </a:p>
        </p:txBody>
      </p:sp>
      <p:sp>
        <p:nvSpPr>
          <p:cNvPr id="4" name="Rectangle 3"/>
          <p:cNvSpPr/>
          <p:nvPr/>
        </p:nvSpPr>
        <p:spPr>
          <a:xfrm>
            <a:off x="2234952" y="764705"/>
            <a:ext cx="7776864" cy="461665"/>
          </a:xfrm>
          <a:prstGeom prst="rect">
            <a:avLst/>
          </a:prstGeom>
        </p:spPr>
        <p:txBody>
          <a:bodyPr wrap="square">
            <a:spAutoFit/>
          </a:bodyPr>
          <a:lstStyle/>
          <a:p>
            <a:pPr algn="ctr"/>
            <a:r>
              <a:rPr lang="en-US" sz="2400" b="1" dirty="0"/>
              <a:t>The "non-exclusive" Arthur/</a:t>
            </a:r>
            <a:r>
              <a:rPr lang="en-US" sz="2400" b="1" dirty="0" err="1"/>
              <a:t>pólya-Eggenberger</a:t>
            </a:r>
            <a:r>
              <a:rPr lang="en-US" sz="2400" b="1" dirty="0"/>
              <a:t> models</a:t>
            </a:r>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696" y="1772816"/>
            <a:ext cx="523875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390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fr-FR" sz="3600" b="1" dirty="0" err="1"/>
              <a:t>Lock</a:t>
            </a:r>
            <a:r>
              <a:rPr lang="fr-FR" sz="3600" b="1" dirty="0"/>
              <a:t>-in/Lock-out</a:t>
            </a:r>
            <a:endParaRPr lang="en-US" sz="3600" b="1" dirty="0"/>
          </a:p>
        </p:txBody>
      </p:sp>
      <p:sp>
        <p:nvSpPr>
          <p:cNvPr id="4" name="Rectangle 3"/>
          <p:cNvSpPr/>
          <p:nvPr/>
        </p:nvSpPr>
        <p:spPr>
          <a:xfrm>
            <a:off x="2234952" y="764705"/>
            <a:ext cx="7776864" cy="461665"/>
          </a:xfrm>
          <a:prstGeom prst="rect">
            <a:avLst/>
          </a:prstGeom>
        </p:spPr>
        <p:txBody>
          <a:bodyPr wrap="square">
            <a:spAutoFit/>
          </a:bodyPr>
          <a:lstStyle/>
          <a:p>
            <a:pPr algn="ctr"/>
            <a:r>
              <a:rPr lang="en-US" sz="2400" b="1" dirty="0"/>
              <a:t>The "non-exclusive" Arthur/</a:t>
            </a:r>
            <a:r>
              <a:rPr lang="en-US" sz="2400" b="1" dirty="0" err="1"/>
              <a:t>pólya-Eggenberger</a:t>
            </a:r>
            <a:r>
              <a:rPr lang="en-US" sz="2400" b="1" dirty="0"/>
              <a:t> models</a:t>
            </a:r>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029" y="1700808"/>
            <a:ext cx="714375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1269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705035" y="227522"/>
            <a:ext cx="10515600" cy="1325563"/>
          </a:xfrm>
        </p:spPr>
        <p:txBody>
          <a:bodyPr>
            <a:normAutofit/>
          </a:bodyPr>
          <a:lstStyle/>
          <a:p>
            <a:pPr algn="ctr"/>
            <a:r>
              <a:rPr lang="fr-FR" b="1" dirty="0"/>
              <a:t>I. </a:t>
            </a:r>
            <a:r>
              <a:rPr lang="fr-FR" b="1" dirty="0" err="1"/>
              <a:t>Context</a:t>
            </a:r>
            <a:br>
              <a:rPr lang="fr-FR" b="1" dirty="0"/>
            </a:b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Data-</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driven</a:t>
            </a:r>
            <a:r>
              <a:rPr lang="fr-FR" sz="32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3200" i="1" dirty="0" err="1">
                <a:effectLst/>
                <a:latin typeface="Times New Roman" panose="02020603050405020304" pitchFamily="18" charset="0"/>
                <a:ea typeface="Times New Roman" panose="02020603050405020304" pitchFamily="18" charset="0"/>
                <a:cs typeface="Times New Roman" panose="02020603050405020304" pitchFamily="18" charset="0"/>
              </a:rPr>
              <a:t>regulation</a:t>
            </a:r>
            <a:endParaRPr lang="fr-FR" i="1" dirty="0"/>
          </a:p>
        </p:txBody>
      </p:sp>
      <p:sp>
        <p:nvSpPr>
          <p:cNvPr id="11" name="ZoneTexte 10">
            <a:extLst>
              <a:ext uri="{FF2B5EF4-FFF2-40B4-BE49-F238E27FC236}">
                <a16:creationId xmlns:a16="http://schemas.microsoft.com/office/drawing/2014/main" id="{2CD2F43C-7099-454F-A419-24220722BF72}"/>
              </a:ext>
            </a:extLst>
          </p:cNvPr>
          <p:cNvSpPr txBox="1"/>
          <p:nvPr/>
        </p:nvSpPr>
        <p:spPr>
          <a:xfrm>
            <a:off x="3932406" y="1605509"/>
            <a:ext cx="8081254" cy="4247317"/>
          </a:xfrm>
          <a:prstGeom prst="rect">
            <a:avLst/>
          </a:prstGeom>
          <a:noFill/>
        </p:spPr>
        <p:txBody>
          <a:bodyPr wrap="square">
            <a:spAutoFit/>
          </a:bodyPr>
          <a:lstStyle/>
          <a:p>
            <a:pPr algn="just"/>
            <a:r>
              <a:rPr lang="fr-FR" sz="1800" b="0" i="0" u="none" strike="noStrike" baseline="0" dirty="0">
                <a:solidFill>
                  <a:srgbClr val="000000"/>
                </a:solidFill>
                <a:latin typeface="Calibri" panose="020F0502020204030204" pitchFamily="34" charset="0"/>
              </a:rPr>
              <a:t>« </a:t>
            </a:r>
            <a:r>
              <a:rPr lang="fr-FR" sz="1800" b="0" i="0" u="none" strike="noStrike" baseline="0" dirty="0">
                <a:solidFill>
                  <a:srgbClr val="FF0000"/>
                </a:solidFill>
                <a:latin typeface="Calibri" panose="020F0502020204030204" pitchFamily="34" charset="0"/>
              </a:rPr>
              <a:t>La régulation par la donnée vient compléter les outils traditionnels du régulateur</a:t>
            </a:r>
            <a:r>
              <a:rPr lang="fr-FR" sz="1800" b="0" i="0" u="none" strike="noStrike" baseline="0" dirty="0">
                <a:solidFill>
                  <a:srgbClr val="000000"/>
                </a:solidFill>
                <a:latin typeface="Calibri" panose="020F0502020204030204" pitchFamily="34" charset="0"/>
              </a:rPr>
              <a:t>. Au lieu de prescrire aux acteurs économiques un certain comportement, il s’agit de créer un réseau d’informations et d’incitations pour réduire les asymétries d’information et démultiplier l’impact de l’action du régulateur en mobilisant les utilisateurs et leurs relais. Cette approche appelle une nouvelle culture et de nouvelles compétences au sein de l’Etat. » </a:t>
            </a:r>
          </a:p>
          <a:p>
            <a:r>
              <a:rPr lang="fr-FR" sz="1800" b="0" i="0" u="none" strike="noStrike" baseline="0" dirty="0">
                <a:solidFill>
                  <a:srgbClr val="000000"/>
                </a:solidFill>
                <a:latin typeface="Calibri" panose="020F0502020204030204" pitchFamily="34" charset="0"/>
              </a:rPr>
              <a:t>[…]</a:t>
            </a:r>
          </a:p>
          <a:p>
            <a:r>
              <a:rPr lang="fr-FR" sz="1800" b="0" i="0" u="none" strike="noStrike" baseline="0" dirty="0">
                <a:solidFill>
                  <a:srgbClr val="000000"/>
                </a:solidFill>
                <a:latin typeface="Calibri" panose="020F0502020204030204" pitchFamily="34" charset="0"/>
              </a:rPr>
              <a:t>En pratique, cela (la régulation par la donnée) passe non seulement par </a:t>
            </a:r>
            <a:r>
              <a:rPr lang="fr-FR" sz="1800" b="1" i="0" u="none" strike="noStrike" baseline="0" dirty="0">
                <a:solidFill>
                  <a:srgbClr val="FF0000"/>
                </a:solidFill>
                <a:latin typeface="Calibri" panose="020F0502020204030204" pitchFamily="34" charset="0"/>
              </a:rPr>
              <a:t>la collecte d’informations </a:t>
            </a:r>
            <a:r>
              <a:rPr lang="fr-FR" sz="1800" b="0" i="0" u="none" strike="noStrike" baseline="0" dirty="0">
                <a:solidFill>
                  <a:srgbClr val="000000"/>
                </a:solidFill>
                <a:latin typeface="Calibri" panose="020F0502020204030204" pitchFamily="34" charset="0"/>
              </a:rPr>
              <a:t>auprès des acteurs régulés mais aussi </a:t>
            </a:r>
            <a:r>
              <a:rPr lang="fr-FR" sz="1800" b="1" i="0" u="none" strike="noStrike" baseline="0" dirty="0">
                <a:solidFill>
                  <a:srgbClr val="FF0000"/>
                </a:solidFill>
                <a:latin typeface="Calibri" panose="020F0502020204030204" pitchFamily="34" charset="0"/>
              </a:rPr>
              <a:t>par un élargissement des données</a:t>
            </a:r>
            <a:r>
              <a:rPr lang="fr-FR" sz="1800" b="0" i="0" u="none" strike="noStrike" baseline="0" dirty="0">
                <a:solidFill>
                  <a:srgbClr val="000000"/>
                </a:solidFill>
                <a:latin typeface="Calibri" panose="020F0502020204030204" pitchFamily="34" charset="0"/>
              </a:rPr>
              <a:t>, par des outils de </a:t>
            </a:r>
            <a:r>
              <a:rPr lang="fr-FR" sz="1800" b="1" i="1" u="none" strike="noStrike" baseline="0" dirty="0">
                <a:solidFill>
                  <a:srgbClr val="FF0000"/>
                </a:solidFill>
                <a:latin typeface="Calibri" panose="020F0502020204030204" pitchFamily="34" charset="0"/>
              </a:rPr>
              <a:t>crowdsourcing</a:t>
            </a:r>
            <a:r>
              <a:rPr lang="fr-FR" sz="1800" b="0" i="1"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par des démarches de </a:t>
            </a:r>
            <a:r>
              <a:rPr lang="fr-FR" sz="1800" b="1" i="0" u="none" strike="noStrike" baseline="0" dirty="0">
                <a:solidFill>
                  <a:srgbClr val="FF0000"/>
                </a:solidFill>
                <a:latin typeface="Calibri" panose="020F0502020204030204" pitchFamily="34" charset="0"/>
              </a:rPr>
              <a:t>simulation</a:t>
            </a:r>
            <a:r>
              <a:rPr lang="fr-FR" sz="1800" b="0" i="0" u="none" strike="noStrike" baseline="0" dirty="0">
                <a:solidFill>
                  <a:srgbClr val="000000"/>
                </a:solidFill>
                <a:latin typeface="Calibri" panose="020F0502020204030204" pitchFamily="34" charset="0"/>
              </a:rPr>
              <a:t>, par l’animation d’un écosystème </a:t>
            </a:r>
            <a:r>
              <a:rPr lang="fr-FR" sz="1800" b="1" i="0" u="none" strike="noStrike" baseline="0" dirty="0">
                <a:solidFill>
                  <a:srgbClr val="FF0000"/>
                </a:solidFill>
                <a:latin typeface="Calibri" panose="020F0502020204030204" pitchFamily="34" charset="0"/>
              </a:rPr>
              <a:t>d’acteurs de la mesure</a:t>
            </a:r>
            <a:r>
              <a:rPr lang="fr-FR" sz="1800" b="0" i="0" u="none" strike="noStrike" baseline="0" dirty="0">
                <a:solidFill>
                  <a:srgbClr val="000000"/>
                </a:solidFill>
                <a:latin typeface="Calibri" panose="020F0502020204030204" pitchFamily="34" charset="0"/>
              </a:rPr>
              <a:t>, de </a:t>
            </a:r>
            <a:r>
              <a:rPr lang="fr-FR" sz="1800" b="1" i="0" u="none" strike="noStrike" baseline="0" dirty="0">
                <a:solidFill>
                  <a:srgbClr val="FF0000"/>
                </a:solidFill>
                <a:latin typeface="Calibri" panose="020F0502020204030204" pitchFamily="34" charset="0"/>
              </a:rPr>
              <a:t>comparateurs</a:t>
            </a:r>
            <a:r>
              <a:rPr lang="fr-FR" sz="1800" b="0" i="0" u="none" strike="noStrike" baseline="0" dirty="0">
                <a:solidFill>
                  <a:srgbClr val="000000"/>
                </a:solidFill>
                <a:latin typeface="Calibri" panose="020F0502020204030204" pitchFamily="34" charset="0"/>
              </a:rPr>
              <a:t>... </a:t>
            </a:r>
          </a:p>
          <a:p>
            <a:endParaRPr lang="fr-FR" sz="1800" b="0" i="0" u="none" strike="noStrike" baseline="0" dirty="0">
              <a:solidFill>
                <a:srgbClr val="000000"/>
              </a:solidFill>
              <a:latin typeface="Calibri" panose="020F0502020204030204" pitchFamily="34" charset="0"/>
            </a:endParaRPr>
          </a:p>
          <a:p>
            <a:r>
              <a:rPr lang="fr-FR" sz="1800" b="0" i="0" u="none" strike="noStrike" baseline="0" dirty="0">
                <a:solidFill>
                  <a:srgbClr val="000000"/>
                </a:solidFill>
                <a:latin typeface="Calibri" panose="020F0502020204030204" pitchFamily="34" charset="0"/>
              </a:rPr>
              <a:t>Le développement de la régulation par la donnée engendre, pour les régulateurs, </a:t>
            </a:r>
            <a:r>
              <a:rPr lang="fr-FR" sz="1800" b="0" i="0" u="none" strike="noStrike" baseline="0" dirty="0">
                <a:solidFill>
                  <a:srgbClr val="FF0000"/>
                </a:solidFill>
                <a:latin typeface="Calibri" panose="020F0502020204030204" pitchFamily="34" charset="0"/>
              </a:rPr>
              <a:t>de nouveaux besoins en termes de compétence</a:t>
            </a:r>
            <a:r>
              <a:rPr lang="fr-FR" sz="1800" b="0" i="0" u="none" strike="noStrike" baseline="0" dirty="0">
                <a:solidFill>
                  <a:srgbClr val="000000"/>
                </a:solidFill>
                <a:latin typeface="Calibri" panose="020F0502020204030204" pitchFamily="34" charset="0"/>
              </a:rPr>
              <a:t>, d’outils ou encore d’appropriation des nouvelles technologies. » 	</a:t>
            </a:r>
          </a:p>
        </p:txBody>
      </p:sp>
      <p:pic>
        <p:nvPicPr>
          <p:cNvPr id="12" name="Image 11">
            <a:extLst>
              <a:ext uri="{FF2B5EF4-FFF2-40B4-BE49-F238E27FC236}">
                <a16:creationId xmlns:a16="http://schemas.microsoft.com/office/drawing/2014/main" id="{7ACCB4A8-9074-4313-B7D7-CE503E250609}"/>
              </a:ext>
            </a:extLst>
          </p:cNvPr>
          <p:cNvPicPr>
            <a:picLocks noChangeAspect="1"/>
          </p:cNvPicPr>
          <p:nvPr/>
        </p:nvPicPr>
        <p:blipFill>
          <a:blip r:embed="rId2"/>
          <a:stretch>
            <a:fillRect/>
          </a:stretch>
        </p:blipFill>
        <p:spPr>
          <a:xfrm>
            <a:off x="440641" y="1551561"/>
            <a:ext cx="3061092" cy="3754877"/>
          </a:xfrm>
          <a:prstGeom prst="rect">
            <a:avLst/>
          </a:prstGeom>
          <a:ln>
            <a:solidFill>
              <a:schemeClr val="tx1"/>
            </a:solidFill>
          </a:ln>
        </p:spPr>
      </p:pic>
    </p:spTree>
    <p:extLst>
      <p:ext uri="{BB962C8B-B14F-4D97-AF65-F5344CB8AC3E}">
        <p14:creationId xmlns:p14="http://schemas.microsoft.com/office/powerpoint/2010/main" val="41523610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524000" y="0"/>
            <a:ext cx="9036496" cy="692696"/>
          </a:xfrm>
        </p:spPr>
        <p:txBody>
          <a:bodyPr>
            <a:normAutofit/>
          </a:bodyPr>
          <a:lstStyle/>
          <a:p>
            <a:r>
              <a:rPr lang="fr-FR" sz="3600" b="1" dirty="0" err="1"/>
              <a:t>Lock</a:t>
            </a:r>
            <a:r>
              <a:rPr lang="fr-FR" sz="3600" b="1" dirty="0"/>
              <a:t>-in/Lock-out</a:t>
            </a:r>
            <a:endParaRPr lang="en-US" sz="3600" b="1" dirty="0"/>
          </a:p>
        </p:txBody>
      </p:sp>
      <p:sp>
        <p:nvSpPr>
          <p:cNvPr id="4" name="Rectangle 3"/>
          <p:cNvSpPr/>
          <p:nvPr/>
        </p:nvSpPr>
        <p:spPr>
          <a:xfrm>
            <a:off x="2234952" y="764705"/>
            <a:ext cx="7776864" cy="461665"/>
          </a:xfrm>
          <a:prstGeom prst="rect">
            <a:avLst/>
          </a:prstGeom>
        </p:spPr>
        <p:txBody>
          <a:bodyPr wrap="square">
            <a:spAutoFit/>
          </a:bodyPr>
          <a:lstStyle/>
          <a:p>
            <a:pPr algn="ctr"/>
            <a:r>
              <a:rPr lang="en-US" sz="2400" b="1" dirty="0"/>
              <a:t>The "non-exclusive" Arthur/</a:t>
            </a:r>
            <a:r>
              <a:rPr lang="en-US" sz="2400" b="1" dirty="0" err="1"/>
              <a:t>pólya-Eggenberger</a:t>
            </a:r>
            <a:r>
              <a:rPr lang="en-US" sz="2400" b="1" dirty="0"/>
              <a:t> models</a:t>
            </a:r>
          </a:p>
        </p:txBody>
      </p:sp>
      <p:pic>
        <p:nvPicPr>
          <p:cNvPr id="97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405" y="1341637"/>
            <a:ext cx="6628606" cy="4986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17895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009286" y="2613309"/>
            <a:ext cx="8643998" cy="1477328"/>
          </a:xfrm>
          <a:prstGeom prst="rect">
            <a:avLst/>
          </a:prstGeom>
        </p:spPr>
        <p:txBody>
          <a:bodyPr wrap="square">
            <a:spAutoFit/>
          </a:bodyPr>
          <a:lstStyle/>
          <a:p>
            <a:pPr algn="ctr"/>
            <a:r>
              <a:rPr lang="en-US" dirty="0"/>
              <a:t>You can check the working paper “</a:t>
            </a:r>
            <a:r>
              <a:rPr lang="en-US" dirty="0">
                <a:solidFill>
                  <a:srgbClr val="FF0000"/>
                </a:solidFill>
              </a:rPr>
              <a:t>Arthur's model </a:t>
            </a:r>
            <a:r>
              <a:rPr lang="en-US" dirty="0"/>
              <a:t>of competing technologies when some choices are non-exclusive”, F. Le </a:t>
            </a:r>
            <a:r>
              <a:rPr lang="en-US" dirty="0" err="1"/>
              <a:t>Guel</a:t>
            </a:r>
            <a:r>
              <a:rPr lang="en-US" dirty="0"/>
              <a:t>  </a:t>
            </a:r>
          </a:p>
          <a:p>
            <a:pPr algn="ctr"/>
            <a:endParaRPr lang="en-US" dirty="0"/>
          </a:p>
          <a:p>
            <a:pPr algn="ctr"/>
            <a:r>
              <a:rPr lang="en-US" dirty="0"/>
              <a:t>This paper describes the </a:t>
            </a:r>
            <a:r>
              <a:rPr lang="en-US" dirty="0" err="1">
                <a:solidFill>
                  <a:srgbClr val="FF0000"/>
                </a:solidFill>
              </a:rPr>
              <a:t>Pólya-Eggenberger</a:t>
            </a:r>
            <a:r>
              <a:rPr lang="en-US" dirty="0">
                <a:solidFill>
                  <a:srgbClr val="FF0000"/>
                </a:solidFill>
              </a:rPr>
              <a:t> urn model </a:t>
            </a:r>
            <a:r>
              <a:rPr lang="en-US" dirty="0"/>
              <a:t>with </a:t>
            </a:r>
            <a:r>
              <a:rPr lang="en-US" i="1" dirty="0"/>
              <a:t>lock-in </a:t>
            </a:r>
            <a:r>
              <a:rPr lang="en-US" dirty="0"/>
              <a:t>and </a:t>
            </a:r>
            <a:r>
              <a:rPr lang="en-US" i="1" dirty="0"/>
              <a:t>lock-out</a:t>
            </a:r>
            <a:r>
              <a:rPr lang="en-US" dirty="0"/>
              <a:t> phenomenon</a:t>
            </a:r>
          </a:p>
        </p:txBody>
      </p:sp>
      <p:sp>
        <p:nvSpPr>
          <p:cNvPr id="5" name="Rectangle 4"/>
          <p:cNvSpPr/>
          <p:nvPr/>
        </p:nvSpPr>
        <p:spPr>
          <a:xfrm>
            <a:off x="1919536" y="116633"/>
            <a:ext cx="8490556" cy="584775"/>
          </a:xfrm>
          <a:prstGeom prst="rect">
            <a:avLst/>
          </a:prstGeom>
        </p:spPr>
        <p:txBody>
          <a:bodyPr wrap="square">
            <a:spAutoFit/>
          </a:bodyPr>
          <a:lstStyle/>
          <a:p>
            <a:pPr algn="ctr"/>
            <a:r>
              <a:rPr lang="en-US" sz="3200" b="1" dirty="0"/>
              <a:t> Information Cascade: a model</a:t>
            </a:r>
            <a:endParaRPr lang="en-US" sz="3200" dirty="0"/>
          </a:p>
        </p:txBody>
      </p:sp>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938" y="4439083"/>
            <a:ext cx="3200065" cy="22196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a:extLst>
              <a:ext uri="{FF2B5EF4-FFF2-40B4-BE49-F238E27FC236}">
                <a16:creationId xmlns:a16="http://schemas.microsoft.com/office/drawing/2014/main" id="{CC68DF2D-42CB-4273-BDE8-B70B3FDF62FB}"/>
              </a:ext>
            </a:extLst>
          </p:cNvPr>
          <p:cNvSpPr txBox="1"/>
          <p:nvPr/>
        </p:nvSpPr>
        <p:spPr>
          <a:xfrm>
            <a:off x="624912" y="1049854"/>
            <a:ext cx="11079804" cy="1292662"/>
          </a:xfrm>
          <a:prstGeom prst="rect">
            <a:avLst/>
          </a:prstGeom>
          <a:noFill/>
        </p:spPr>
        <p:txBody>
          <a:bodyPr wrap="square" rtlCol="0">
            <a:spAutoFit/>
          </a:bodyPr>
          <a:lstStyle/>
          <a:p>
            <a:pPr algn="ctr"/>
            <a:r>
              <a:rPr lang="fr-FR" sz="2400" b="1" dirty="0"/>
              <a:t>Application:</a:t>
            </a:r>
          </a:p>
          <a:p>
            <a:pPr algn="ctr"/>
            <a:endParaRPr lang="fr-FR" dirty="0"/>
          </a:p>
          <a:p>
            <a:pPr algn="ctr"/>
            <a:r>
              <a:rPr lang="fr-FR" dirty="0" err="1"/>
              <a:t>Competition</a:t>
            </a:r>
            <a:r>
              <a:rPr lang="fr-FR" dirty="0"/>
              <a:t> </a:t>
            </a:r>
            <a:r>
              <a:rPr lang="fr-FR" dirty="0" err="1"/>
              <a:t>between</a:t>
            </a:r>
            <a:r>
              <a:rPr lang="fr-FR" dirty="0"/>
              <a:t> </a:t>
            </a:r>
            <a:r>
              <a:rPr lang="fr-FR" dirty="0" err="1"/>
              <a:t>two</a:t>
            </a:r>
            <a:r>
              <a:rPr lang="fr-FR" dirty="0"/>
              <a:t> platforms (e. g. Google Play Store and the App Store and Apple iTunes </a:t>
            </a:r>
            <a:r>
              <a:rPr lang="fr-FR" dirty="0" err="1"/>
              <a:t>with</a:t>
            </a:r>
            <a:r>
              <a:rPr lang="fr-FR" dirty="0"/>
              <a:t> the Apple App Store) in </a:t>
            </a:r>
            <a:r>
              <a:rPr lang="fr-FR" dirty="0" err="1"/>
              <a:t>presence</a:t>
            </a:r>
            <a:r>
              <a:rPr lang="fr-FR" dirty="0"/>
              <a:t> of </a:t>
            </a:r>
            <a:r>
              <a:rPr lang="fr-FR" dirty="0" err="1"/>
              <a:t>increasing</a:t>
            </a:r>
            <a:r>
              <a:rPr lang="fr-FR" dirty="0"/>
              <a:t> </a:t>
            </a:r>
            <a:r>
              <a:rPr lang="fr-FR" dirty="0" err="1"/>
              <a:t>returns</a:t>
            </a:r>
            <a:r>
              <a:rPr lang="fr-FR" dirty="0"/>
              <a:t>.</a:t>
            </a:r>
          </a:p>
        </p:txBody>
      </p:sp>
    </p:spTree>
    <p:extLst>
      <p:ext uri="{BB962C8B-B14F-4D97-AF65-F5344CB8AC3E}">
        <p14:creationId xmlns:p14="http://schemas.microsoft.com/office/powerpoint/2010/main" val="36929299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2475" y="2725328"/>
            <a:ext cx="8490556" cy="584775"/>
          </a:xfrm>
          <a:prstGeom prst="rect">
            <a:avLst/>
          </a:prstGeom>
        </p:spPr>
        <p:txBody>
          <a:bodyPr wrap="square">
            <a:spAutoFit/>
          </a:bodyPr>
          <a:lstStyle/>
          <a:p>
            <a:pPr algn="ctr"/>
            <a:r>
              <a:rPr lang="fr-FR" sz="3200" b="1" dirty="0"/>
              <a:t>VII. ‘</a:t>
            </a: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r>
              <a:rPr lang="fr-FR" sz="3200" b="1" dirty="0"/>
              <a:t>’</a:t>
            </a:r>
            <a:endParaRPr lang="en-US" sz="3200" b="1" dirty="0"/>
          </a:p>
        </p:txBody>
      </p:sp>
    </p:spTree>
    <p:extLst>
      <p:ext uri="{BB962C8B-B14F-4D97-AF65-F5344CB8AC3E}">
        <p14:creationId xmlns:p14="http://schemas.microsoft.com/office/powerpoint/2010/main" val="374945417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AF86-53CA-497C-91CB-2189474D94E9}"/>
              </a:ext>
            </a:extLst>
          </p:cNvPr>
          <p:cNvSpPr>
            <a:spLocks noGrp="1"/>
          </p:cNvSpPr>
          <p:nvPr>
            <p:ph type="title"/>
          </p:nvPr>
        </p:nvSpPr>
        <p:spPr>
          <a:xfrm>
            <a:off x="653375" y="324575"/>
            <a:ext cx="10515600" cy="1325563"/>
          </a:xfrm>
        </p:spPr>
        <p:txBody>
          <a:bodyPr>
            <a:normAutofit/>
          </a:bodyPr>
          <a:lstStyle/>
          <a:p>
            <a:pPr algn="ctr"/>
            <a:r>
              <a:rPr lang="fr-FR" sz="3600" b="1" dirty="0" err="1"/>
              <a:t>Tricolors</a:t>
            </a:r>
            <a:r>
              <a:rPr lang="fr-FR" sz="3600" b="1" dirty="0"/>
              <a:t> </a:t>
            </a:r>
            <a:r>
              <a:rPr lang="fr-FR" sz="3600" b="1" dirty="0" err="1"/>
              <a:t>Polya</a:t>
            </a:r>
            <a:r>
              <a:rPr lang="fr-FR" sz="3600" b="1" dirty="0"/>
              <a:t> </a:t>
            </a:r>
            <a:r>
              <a:rPr lang="fr-FR" sz="3600" b="1" dirty="0" err="1"/>
              <a:t>Urn</a:t>
            </a:r>
            <a:br>
              <a:rPr lang="fr-FR" sz="3600" b="1" dirty="0"/>
            </a:br>
            <a:endParaRPr lang="fr-FR" sz="3600" b="1" dirty="0"/>
          </a:p>
        </p:txBody>
      </p:sp>
      <p:pic>
        <p:nvPicPr>
          <p:cNvPr id="5" name="Image 4">
            <a:extLst>
              <a:ext uri="{FF2B5EF4-FFF2-40B4-BE49-F238E27FC236}">
                <a16:creationId xmlns:a16="http://schemas.microsoft.com/office/drawing/2014/main" id="{09F99BD3-F328-4C66-81D9-06E209A82805}"/>
              </a:ext>
            </a:extLst>
          </p:cNvPr>
          <p:cNvPicPr>
            <a:picLocks noChangeAspect="1"/>
          </p:cNvPicPr>
          <p:nvPr/>
        </p:nvPicPr>
        <p:blipFill>
          <a:blip r:embed="rId2"/>
          <a:stretch>
            <a:fillRect/>
          </a:stretch>
        </p:blipFill>
        <p:spPr>
          <a:xfrm>
            <a:off x="3616297" y="2050916"/>
            <a:ext cx="4589756" cy="3474396"/>
          </a:xfrm>
          <a:prstGeom prst="rect">
            <a:avLst/>
          </a:prstGeom>
        </p:spPr>
      </p:pic>
    </p:spTree>
    <p:extLst>
      <p:ext uri="{BB962C8B-B14F-4D97-AF65-F5344CB8AC3E}">
        <p14:creationId xmlns:p14="http://schemas.microsoft.com/office/powerpoint/2010/main" val="30273504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ZoneTexte 2"/>
              <p:cNvSpPr txBox="1"/>
              <p:nvPr/>
            </p:nvSpPr>
            <p:spPr>
              <a:xfrm>
                <a:off x="4177613" y="162705"/>
                <a:ext cx="4248472" cy="584775"/>
              </a:xfrm>
              <a:prstGeom prst="rect">
                <a:avLst/>
              </a:prstGeom>
              <a:noFill/>
            </p:spPr>
            <p:txBody>
              <a:bodyPr wrap="square" rtlCol="0">
                <a:spAutoFit/>
              </a:bodyPr>
              <a:lstStyle/>
              <a:p>
                <a:pPr algn="ctr"/>
                <a14:m>
                  <m:oMath xmlns:m="http://schemas.openxmlformats.org/officeDocument/2006/math">
                    <m:r>
                      <a:rPr lang="fr-FR" sz="3200" b="0" i="1" smtClean="0">
                        <a:latin typeface="Cambria Math" panose="02040503050406030204" pitchFamily="18" charset="0"/>
                      </a:rPr>
                      <m:t>𝑅𝑒𝑚𝑖𝑛𝑑𝑒𝑟</m:t>
                    </m:r>
                    <m:r>
                      <a:rPr lang="fr-FR" sz="3200" b="0" i="1" smtClean="0">
                        <a:latin typeface="Cambria Math" panose="02040503050406030204" pitchFamily="18" charset="0"/>
                      </a:rPr>
                      <m:t>: </m:t>
                    </m:r>
                    <m:r>
                      <a:rPr lang="fr-FR" sz="3200" i="1">
                        <a:latin typeface="Cambria Math"/>
                      </a:rPr>
                      <m:t>𝑃</m:t>
                    </m:r>
                    <m:r>
                      <a:rPr lang="fr-FR" sz="3200" i="1">
                        <a:latin typeface="Cambria Math"/>
                      </a:rPr>
                      <m:t>(</m:t>
                    </m:r>
                    <m:sSub>
                      <m:sSubPr>
                        <m:ctrlPr>
                          <a:rPr lang="fr-FR" sz="3200" i="1">
                            <a:latin typeface="Cambria Math" panose="02040503050406030204" pitchFamily="18" charset="0"/>
                          </a:rPr>
                        </m:ctrlPr>
                      </m:sSubPr>
                      <m:e>
                        <m:r>
                          <a:rPr lang="fr-FR" sz="3200" i="1">
                            <a:latin typeface="Cambria Math"/>
                          </a:rPr>
                          <m:t>𝑊</m:t>
                        </m:r>
                      </m:e>
                      <m:sub>
                        <m:r>
                          <a:rPr lang="fr-FR" sz="3200" i="1">
                            <a:latin typeface="Cambria Math"/>
                          </a:rPr>
                          <m:t>𝑡</m:t>
                        </m:r>
                      </m:sub>
                    </m:sSub>
                  </m:oMath>
                </a14:m>
                <a:r>
                  <a:rPr lang="en-US" sz="3200" dirty="0"/>
                  <a:t>=x)=? </a:t>
                </a:r>
              </a:p>
            </p:txBody>
          </p:sp>
        </mc:Choice>
        <mc:Fallback xmlns="">
          <p:sp>
            <p:nvSpPr>
              <p:cNvPr id="3" name="ZoneTexte 2"/>
              <p:cNvSpPr txBox="1">
                <a:spLocks noRot="1" noChangeAspect="1" noMove="1" noResize="1" noEditPoints="1" noAdjustHandles="1" noChangeArrowheads="1" noChangeShapeType="1" noTextEdit="1"/>
              </p:cNvSpPr>
              <p:nvPr/>
            </p:nvSpPr>
            <p:spPr>
              <a:xfrm>
                <a:off x="4177613" y="162705"/>
                <a:ext cx="4248472" cy="584775"/>
              </a:xfrm>
              <a:prstGeom prst="rect">
                <a:avLst/>
              </a:prstGeom>
              <a:blipFill>
                <a:blip r:embed="rId3"/>
                <a:stretch>
                  <a:fillRect t="-12500" r="-3730" b="-34375"/>
                </a:stretch>
              </a:blipFill>
            </p:spPr>
            <p:txBody>
              <a:bodyPr/>
              <a:lstStyle/>
              <a:p>
                <a:r>
                  <a:rPr lang="fr-FR">
                    <a:noFill/>
                  </a:rPr>
                  <a:t> </a:t>
                </a:r>
              </a:p>
            </p:txBody>
          </p:sp>
        </mc:Fallback>
      </mc:AlternateContent>
      <p:pic>
        <p:nvPicPr>
          <p:cNvPr id="471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9" y="1412776"/>
            <a:ext cx="663892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628" y="2295239"/>
            <a:ext cx="29241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310" y="2800096"/>
            <a:ext cx="52768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1689" y="4005064"/>
            <a:ext cx="624205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llipse 3"/>
          <p:cNvSpPr/>
          <p:nvPr/>
        </p:nvSpPr>
        <p:spPr>
          <a:xfrm>
            <a:off x="7128758" y="5445224"/>
            <a:ext cx="792088" cy="7061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87767" y="6239106"/>
            <a:ext cx="10227076" cy="400110"/>
          </a:xfrm>
          <a:prstGeom prst="rect">
            <a:avLst/>
          </a:prstGeom>
        </p:spPr>
        <p:txBody>
          <a:bodyPr wrap="square">
            <a:spAutoFit/>
          </a:bodyPr>
          <a:lstStyle/>
          <a:p>
            <a:pPr algn="ctr"/>
            <a:r>
              <a:rPr lang="en-US" sz="2000" b="1" dirty="0"/>
              <a:t>The </a:t>
            </a:r>
            <a:r>
              <a:rPr lang="en-US" sz="2000" b="1" dirty="0" err="1"/>
              <a:t>Pólya-Eggenberger</a:t>
            </a:r>
            <a:r>
              <a:rPr lang="en-US" sz="2000" b="1" dirty="0"/>
              <a:t> distribution is reduced to a </a:t>
            </a:r>
            <a:r>
              <a:rPr lang="en-US" sz="2000" b="1" dirty="0">
                <a:solidFill>
                  <a:srgbClr val="FF0000"/>
                </a:solidFill>
              </a:rPr>
              <a:t>uniform distribution WHEN W0=1 and B0=1</a:t>
            </a:r>
            <a:r>
              <a:rPr lang="en-US" sz="2000" b="1" dirty="0"/>
              <a:t>.</a:t>
            </a:r>
          </a:p>
        </p:txBody>
      </p:sp>
      <p:pic>
        <p:nvPicPr>
          <p:cNvPr id="4711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0768" y="5508533"/>
            <a:ext cx="22193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a:extLst>
              <a:ext uri="{FF2B5EF4-FFF2-40B4-BE49-F238E27FC236}">
                <a16:creationId xmlns:a16="http://schemas.microsoft.com/office/drawing/2014/main" id="{494100BF-FE24-4290-A098-DE18EC9D7766}"/>
              </a:ext>
            </a:extLst>
          </p:cNvPr>
          <p:cNvSpPr txBox="1"/>
          <p:nvPr/>
        </p:nvSpPr>
        <p:spPr>
          <a:xfrm>
            <a:off x="9662808" y="3066078"/>
            <a:ext cx="2529192" cy="646331"/>
          </a:xfrm>
          <a:prstGeom prst="rect">
            <a:avLst/>
          </a:prstGeom>
          <a:noFill/>
        </p:spPr>
        <p:txBody>
          <a:bodyPr wrap="square" rtlCol="0">
            <a:spAutoFit/>
          </a:bodyPr>
          <a:lstStyle/>
          <a:p>
            <a:pPr algn="ctr"/>
            <a:r>
              <a:rPr lang="fr-FR" dirty="0" err="1"/>
              <a:t>Binary</a:t>
            </a:r>
            <a:r>
              <a:rPr lang="fr-FR" dirty="0"/>
              <a:t> </a:t>
            </a:r>
            <a:r>
              <a:rPr lang="fr-FR" dirty="0" err="1"/>
              <a:t>sequence</a:t>
            </a:r>
            <a:r>
              <a:rPr lang="fr-FR" dirty="0"/>
              <a:t> of x </a:t>
            </a:r>
            <a:r>
              <a:rPr lang="fr-FR" dirty="0" err="1"/>
              <a:t>successes</a:t>
            </a:r>
            <a:r>
              <a:rPr lang="fr-FR" dirty="0"/>
              <a:t> in t trials</a:t>
            </a:r>
          </a:p>
        </p:txBody>
      </p:sp>
      <p:pic>
        <p:nvPicPr>
          <p:cNvPr id="8" name="Image 7">
            <a:extLst>
              <a:ext uri="{FF2B5EF4-FFF2-40B4-BE49-F238E27FC236}">
                <a16:creationId xmlns:a16="http://schemas.microsoft.com/office/drawing/2014/main" id="{8A5D0C22-93FA-4FA7-BBAE-F6BD1A37D535}"/>
              </a:ext>
            </a:extLst>
          </p:cNvPr>
          <p:cNvPicPr>
            <a:picLocks noChangeAspect="1"/>
          </p:cNvPicPr>
          <p:nvPr/>
        </p:nvPicPr>
        <p:blipFill>
          <a:blip r:embed="rId9"/>
          <a:stretch>
            <a:fillRect/>
          </a:stretch>
        </p:blipFill>
        <p:spPr>
          <a:xfrm>
            <a:off x="9400870" y="3013005"/>
            <a:ext cx="523875" cy="752475"/>
          </a:xfrm>
          <a:prstGeom prst="rect">
            <a:avLst/>
          </a:prstGeom>
        </p:spPr>
      </p:pic>
      <p:sp>
        <p:nvSpPr>
          <p:cNvPr id="9" name="ZoneTexte 8">
            <a:extLst>
              <a:ext uri="{FF2B5EF4-FFF2-40B4-BE49-F238E27FC236}">
                <a16:creationId xmlns:a16="http://schemas.microsoft.com/office/drawing/2014/main" id="{B67DBE88-B478-4C9D-AEAF-EEAB0A609EF3}"/>
              </a:ext>
            </a:extLst>
          </p:cNvPr>
          <p:cNvSpPr txBox="1"/>
          <p:nvPr/>
        </p:nvSpPr>
        <p:spPr>
          <a:xfrm>
            <a:off x="8852811" y="3207099"/>
            <a:ext cx="846307" cy="369651"/>
          </a:xfrm>
          <a:prstGeom prst="rect">
            <a:avLst/>
          </a:prstGeom>
          <a:noFill/>
        </p:spPr>
        <p:txBody>
          <a:bodyPr wrap="square" rtlCol="0">
            <a:spAutoFit/>
          </a:bodyPr>
          <a:lstStyle/>
          <a:p>
            <a:r>
              <a:rPr lang="fr-FR" dirty="0" err="1"/>
              <a:t>with</a:t>
            </a:r>
            <a:endParaRPr lang="fr-FR" dirty="0"/>
          </a:p>
        </p:txBody>
      </p:sp>
      <p:sp>
        <p:nvSpPr>
          <p:cNvPr id="5" name="ZoneTexte 4">
            <a:extLst>
              <a:ext uri="{FF2B5EF4-FFF2-40B4-BE49-F238E27FC236}">
                <a16:creationId xmlns:a16="http://schemas.microsoft.com/office/drawing/2014/main" id="{12895AB8-A8AF-44A3-819B-79BA3375CB1E}"/>
              </a:ext>
            </a:extLst>
          </p:cNvPr>
          <p:cNvSpPr txBox="1"/>
          <p:nvPr/>
        </p:nvSpPr>
        <p:spPr>
          <a:xfrm>
            <a:off x="1171852" y="746268"/>
            <a:ext cx="9729927" cy="461665"/>
          </a:xfrm>
          <a:prstGeom prst="rect">
            <a:avLst/>
          </a:prstGeom>
          <a:noFill/>
        </p:spPr>
        <p:txBody>
          <a:bodyPr wrap="square" rtlCol="0">
            <a:spAutoFit/>
          </a:bodyPr>
          <a:lstStyle/>
          <a:p>
            <a:pPr algn="ctr"/>
            <a:r>
              <a:rPr lang="fr-FR" sz="2400" b="1" dirty="0" err="1"/>
              <a:t>What</a:t>
            </a:r>
            <a:r>
              <a:rPr lang="fr-FR" sz="2400" b="1" dirty="0"/>
              <a:t> </a:t>
            </a:r>
            <a:r>
              <a:rPr lang="fr-FR" sz="2400" b="1" dirty="0" err="1"/>
              <a:t>is</a:t>
            </a:r>
            <a:r>
              <a:rPr lang="fr-FR" sz="2400" b="1" dirty="0"/>
              <a:t> the </a:t>
            </a:r>
            <a:r>
              <a:rPr lang="fr-FR" sz="2400" b="1" dirty="0" err="1"/>
              <a:t>Market</a:t>
            </a:r>
            <a:r>
              <a:rPr lang="fr-FR" sz="2400" b="1" dirty="0"/>
              <a:t> </a:t>
            </a:r>
            <a:r>
              <a:rPr lang="fr-FR" sz="2400" b="1" dirty="0" err="1"/>
              <a:t>share</a:t>
            </a:r>
            <a:r>
              <a:rPr lang="fr-FR" sz="2400" b="1" dirty="0"/>
              <a:t> convergence </a:t>
            </a:r>
            <a:r>
              <a:rPr lang="fr-FR" sz="2400" b="1" dirty="0" err="1"/>
              <a:t>towards</a:t>
            </a:r>
            <a:r>
              <a:rPr lang="fr-FR" sz="2400" b="1" dirty="0"/>
              <a:t> </a:t>
            </a:r>
            <a:r>
              <a:rPr lang="fr-FR" sz="2400" b="1" i="1" dirty="0"/>
              <a:t>x</a:t>
            </a:r>
            <a:r>
              <a:rPr lang="fr-FR" sz="2400" b="1" dirty="0"/>
              <a:t> </a:t>
            </a:r>
            <a:r>
              <a:rPr lang="fr-FR" sz="2400" b="1" dirty="0" err="1"/>
              <a:t>after</a:t>
            </a:r>
            <a:r>
              <a:rPr lang="fr-FR" sz="2400" b="1" dirty="0"/>
              <a:t> </a:t>
            </a:r>
            <a:r>
              <a:rPr lang="fr-FR" sz="2400" b="1" i="1" dirty="0"/>
              <a:t>t</a:t>
            </a:r>
            <a:r>
              <a:rPr lang="fr-FR" sz="2400" b="1" dirty="0"/>
              <a:t> </a:t>
            </a:r>
            <a:r>
              <a:rPr lang="fr-FR" sz="2400" b="1" dirty="0" err="1"/>
              <a:t>periods</a:t>
            </a:r>
            <a:r>
              <a:rPr lang="fr-FR" sz="2400" b="1" dirty="0"/>
              <a:t> ? </a:t>
            </a:r>
          </a:p>
        </p:txBody>
      </p:sp>
    </p:spTree>
    <p:extLst>
      <p:ext uri="{BB962C8B-B14F-4D97-AF65-F5344CB8AC3E}">
        <p14:creationId xmlns:p14="http://schemas.microsoft.com/office/powerpoint/2010/main" val="292473344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6CBB43D-4A4A-4E08-8CFB-C6EE4DF3D0C5}"/>
              </a:ext>
            </a:extLst>
          </p:cNvPr>
          <p:cNvPicPr>
            <a:picLocks noChangeAspect="1"/>
          </p:cNvPicPr>
          <p:nvPr/>
        </p:nvPicPr>
        <p:blipFill>
          <a:blip r:embed="rId3"/>
          <a:stretch>
            <a:fillRect/>
          </a:stretch>
        </p:blipFill>
        <p:spPr>
          <a:xfrm>
            <a:off x="483279" y="2158060"/>
            <a:ext cx="2865145" cy="3718958"/>
          </a:xfrm>
          <a:prstGeom prst="rect">
            <a:avLst/>
          </a:prstGeom>
          <a:effectLst>
            <a:outerShdw blurRad="50800" dist="50800" dir="5400000" algn="ctr" rotWithShape="0">
              <a:schemeClr val="tx1"/>
            </a:outerShdw>
          </a:effectLst>
        </p:spPr>
      </p:pic>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3E5EB6F0-81F5-4101-94E6-0C509AD5A80F}"/>
                  </a:ext>
                </a:extLst>
              </p:cNvPr>
              <p:cNvSpPr txBox="1"/>
              <p:nvPr/>
            </p:nvSpPr>
            <p:spPr>
              <a:xfrm>
                <a:off x="714950" y="232454"/>
                <a:ext cx="10860966" cy="738664"/>
              </a:xfrm>
              <a:prstGeom prst="rect">
                <a:avLst/>
              </a:prstGeom>
              <a:noFill/>
            </p:spPr>
            <p:txBody>
              <a:bodyPr wrap="square" rtlCol="0">
                <a:spAutoFit/>
              </a:bodyPr>
              <a:lstStyle/>
              <a:p>
                <a:pPr algn="ctr"/>
                <a14:m>
                  <m:oMath xmlns:m="http://schemas.openxmlformats.org/officeDocument/2006/math">
                    <m:sSub>
                      <m:sSubPr>
                        <m:ctrlPr>
                          <a:rPr lang="fr-FR" sz="2400" b="0" i="1" dirty="0" smtClean="0">
                            <a:latin typeface="Cambria Math" panose="02040503050406030204" pitchFamily="18" charset="0"/>
                            <a:ea typeface="Cambria Math" panose="02040503050406030204" pitchFamily="18" charset="0"/>
                          </a:rPr>
                        </m:ctrlPr>
                      </m:sSubPr>
                      <m:e>
                        <m:r>
                          <a:rPr lang="fr-FR" sz="2400" b="0" i="1" dirty="0" smtClean="0">
                            <a:latin typeface="Cambria Math" panose="02040503050406030204" pitchFamily="18" charset="0"/>
                            <a:ea typeface="Cambria Math" panose="02040503050406030204" pitchFamily="18" charset="0"/>
                          </a:rPr>
                          <m:t>𝑋</m:t>
                        </m:r>
                      </m:e>
                      <m:sub>
                        <m:r>
                          <a:rPr lang="fr-FR" sz="2400" b="0" i="1" dirty="0" smtClean="0">
                            <a:latin typeface="Cambria Math" panose="02040503050406030204" pitchFamily="18" charset="0"/>
                            <a:ea typeface="Cambria Math" panose="02040503050406030204" pitchFamily="18" charset="0"/>
                          </a:rPr>
                          <m:t>𝑡</m:t>
                        </m:r>
                      </m:sub>
                    </m:sSub>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𝐵𝑒𝑡𝑎</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𝛼</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𝛽</m:t>
                    </m:r>
                    <m:r>
                      <a:rPr lang="fr-FR" sz="2400" b="0" i="1" smtClean="0">
                        <a:latin typeface="Cambria Math" panose="02040503050406030204" pitchFamily="18" charset="0"/>
                        <a:ea typeface="Cambria Math" panose="02040503050406030204" pitchFamily="18" charset="0"/>
                      </a:rPr>
                      <m:t>)</m:t>
                    </m:r>
                  </m:oMath>
                </a14:m>
                <a:r>
                  <a:rPr lang="fr-FR" sz="2400" dirty="0"/>
                  <a:t>   =&gt;    Beta(</a:t>
                </a:r>
                <a:r>
                  <a:rPr lang="fr-FR" sz="2400" dirty="0" err="1"/>
                  <a:t>Wo</a:t>
                </a:r>
                <a:r>
                  <a:rPr lang="fr-FR" sz="2400" dirty="0"/>
                  <a:t>, Bo) </a:t>
                </a:r>
              </a:p>
              <a:p>
                <a:pPr algn="ctr"/>
                <a:r>
                  <a:rPr lang="fr-FR" dirty="0"/>
                  <a:t>(</a:t>
                </a:r>
                <a:r>
                  <a:rPr lang="fr-FR" dirty="0" err="1"/>
                  <a:t>with</a:t>
                </a:r>
                <a:r>
                  <a:rPr lang="fr-FR" dirty="0"/>
                  <a:t> </a:t>
                </a:r>
                <a:r>
                  <a:rPr lang="fr-FR" i="1" dirty="0" err="1"/>
                  <a:t>Xt</a:t>
                </a:r>
                <a:r>
                  <a:rPr lang="fr-FR" dirty="0"/>
                  <a:t>, the </a:t>
                </a:r>
                <a:r>
                  <a:rPr lang="fr-FR" dirty="0" err="1"/>
                  <a:t>market</a:t>
                </a:r>
                <a:r>
                  <a:rPr lang="fr-FR" dirty="0"/>
                  <a:t> </a:t>
                </a:r>
                <a:r>
                  <a:rPr lang="fr-FR" dirty="0" err="1"/>
                  <a:t>shares</a:t>
                </a:r>
                <a:r>
                  <a:rPr lang="fr-FR" dirty="0"/>
                  <a:t> (</a:t>
                </a:r>
                <a:r>
                  <a:rPr lang="fr-FR" dirty="0" err="1"/>
                  <a:t>between</a:t>
                </a:r>
                <a:r>
                  <a:rPr lang="fr-FR" dirty="0"/>
                  <a:t> 2 </a:t>
                </a:r>
                <a:r>
                  <a:rPr lang="fr-FR" dirty="0" err="1"/>
                  <a:t>competitors</a:t>
                </a:r>
                <a:r>
                  <a:rPr lang="fr-FR" dirty="0"/>
                  <a:t>) </a:t>
                </a:r>
                <a:r>
                  <a:rPr lang="fr-FR" dirty="0" err="1"/>
                  <a:t>after</a:t>
                </a:r>
                <a:r>
                  <a:rPr lang="fr-FR" dirty="0"/>
                  <a:t> </a:t>
                </a:r>
                <a:r>
                  <a:rPr lang="fr-FR" i="1" dirty="0"/>
                  <a:t>t</a:t>
                </a:r>
                <a:r>
                  <a:rPr lang="fr-FR" dirty="0"/>
                  <a:t> </a:t>
                </a:r>
                <a:r>
                  <a:rPr lang="fr-FR" dirty="0" err="1"/>
                  <a:t>periods</a:t>
                </a:r>
                <a:r>
                  <a:rPr lang="fr-FR" dirty="0"/>
                  <a:t>, </a:t>
                </a:r>
                <a:r>
                  <a:rPr lang="fr-FR" dirty="0" err="1"/>
                  <a:t>Wo</a:t>
                </a:r>
                <a:r>
                  <a:rPr lang="fr-FR" dirty="0"/>
                  <a:t>, Bo, initial conditions)</a:t>
                </a:r>
                <a:endParaRPr lang="fr-FR" sz="2400" dirty="0"/>
              </a:p>
            </p:txBody>
          </p:sp>
        </mc:Choice>
        <mc:Fallback>
          <p:sp>
            <p:nvSpPr>
              <p:cNvPr id="11" name="ZoneTexte 10">
                <a:extLst>
                  <a:ext uri="{FF2B5EF4-FFF2-40B4-BE49-F238E27FC236}">
                    <a16:creationId xmlns:a16="http://schemas.microsoft.com/office/drawing/2014/main" id="{3E5EB6F0-81F5-4101-94E6-0C509AD5A80F}"/>
                  </a:ext>
                </a:extLst>
              </p:cNvPr>
              <p:cNvSpPr txBox="1">
                <a:spLocks noRot="1" noChangeAspect="1" noMove="1" noResize="1" noEditPoints="1" noAdjustHandles="1" noChangeArrowheads="1" noChangeShapeType="1" noTextEdit="1"/>
              </p:cNvSpPr>
              <p:nvPr/>
            </p:nvSpPr>
            <p:spPr>
              <a:xfrm>
                <a:off x="714950" y="232454"/>
                <a:ext cx="10860966" cy="738664"/>
              </a:xfrm>
              <a:prstGeom prst="rect">
                <a:avLst/>
              </a:prstGeom>
              <a:blipFill>
                <a:blip r:embed="rId4"/>
                <a:stretch>
                  <a:fillRect t="-6612" b="-123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F2A632CD-6CCC-402E-921F-55DF9EF73E3F}"/>
                  </a:ext>
                </a:extLst>
              </p:cNvPr>
              <p:cNvSpPr txBox="1"/>
              <p:nvPr/>
            </p:nvSpPr>
            <p:spPr>
              <a:xfrm>
                <a:off x="115243" y="1477128"/>
                <a:ext cx="3650975" cy="369332"/>
              </a:xfrm>
              <a:prstGeom prst="rect">
                <a:avLst/>
              </a:prstGeom>
              <a:noFill/>
            </p:spPr>
            <p:txBody>
              <a:bodyPr wrap="square">
                <a:spAutoFit/>
              </a:bodyPr>
              <a:lstStyle/>
              <a:p>
                <a:r>
                  <a:rPr lang="fr-FR" sz="1800" dirty="0"/>
                  <a:t>Beta(</a:t>
                </a:r>
                <a:r>
                  <a:rPr lang="fr-FR" dirty="0"/>
                  <a:t>1</a:t>
                </a:r>
                <a:r>
                  <a:rPr lang="fr-FR" sz="1800" dirty="0"/>
                  <a:t>, 1)</a:t>
                </a:r>
                <a14:m>
                  <m:oMath xmlns:m="http://schemas.openxmlformats.org/officeDocument/2006/math">
                    <m:r>
                      <a:rPr lang="fr-FR" sz="180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𝑈𝑛𝑖𝑓𝑜𝑟𝑚</m:t>
                    </m:r>
                    <m:r>
                      <a:rPr lang="fr-FR" sz="1800" b="0" i="1" smtClean="0">
                        <a:latin typeface="Cambria Math" panose="02040503050406030204" pitchFamily="18" charset="0"/>
                        <a:ea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𝐷𝑖𝑠𝑡𝑟𝑖𝑏𝑢𝑡𝑖𝑜𝑛</m:t>
                    </m:r>
                  </m:oMath>
                </a14:m>
                <a:endParaRPr lang="fr-FR" dirty="0"/>
              </a:p>
            </p:txBody>
          </p:sp>
        </mc:Choice>
        <mc:Fallback xmlns="">
          <p:sp>
            <p:nvSpPr>
              <p:cNvPr id="18" name="ZoneTexte 17">
                <a:extLst>
                  <a:ext uri="{FF2B5EF4-FFF2-40B4-BE49-F238E27FC236}">
                    <a16:creationId xmlns:a16="http://schemas.microsoft.com/office/drawing/2014/main" id="{F2A632CD-6CCC-402E-921F-55DF9EF73E3F}"/>
                  </a:ext>
                </a:extLst>
              </p:cNvPr>
              <p:cNvSpPr txBox="1">
                <a:spLocks noRot="1" noChangeAspect="1" noMove="1" noResize="1" noEditPoints="1" noAdjustHandles="1" noChangeArrowheads="1" noChangeShapeType="1" noTextEdit="1"/>
              </p:cNvSpPr>
              <p:nvPr/>
            </p:nvSpPr>
            <p:spPr>
              <a:xfrm>
                <a:off x="115243" y="1477128"/>
                <a:ext cx="3650975" cy="369332"/>
              </a:xfrm>
              <a:prstGeom prst="rect">
                <a:avLst/>
              </a:prstGeom>
              <a:blipFill>
                <a:blip r:embed="rId5"/>
                <a:stretch>
                  <a:fillRect l="-1503" t="-8197" b="-24590"/>
                </a:stretch>
              </a:blipFill>
            </p:spPr>
            <p:txBody>
              <a:bodyPr/>
              <a:lstStyle/>
              <a:p>
                <a:r>
                  <a:rPr lang="fr-FR">
                    <a:noFill/>
                  </a:rPr>
                  <a:t> </a:t>
                </a:r>
              </a:p>
            </p:txBody>
          </p:sp>
        </mc:Fallback>
      </mc:AlternateContent>
      <p:pic>
        <p:nvPicPr>
          <p:cNvPr id="16" name="Image 15">
            <a:extLst>
              <a:ext uri="{FF2B5EF4-FFF2-40B4-BE49-F238E27FC236}">
                <a16:creationId xmlns:a16="http://schemas.microsoft.com/office/drawing/2014/main" id="{7034C541-3926-4950-AC26-F13B4590AC9A}"/>
              </a:ext>
            </a:extLst>
          </p:cNvPr>
          <p:cNvPicPr>
            <a:picLocks noChangeAspect="1"/>
          </p:cNvPicPr>
          <p:nvPr/>
        </p:nvPicPr>
        <p:blipFill>
          <a:blip r:embed="rId6"/>
          <a:stretch>
            <a:fillRect/>
          </a:stretch>
        </p:blipFill>
        <p:spPr>
          <a:xfrm>
            <a:off x="3564015" y="2158060"/>
            <a:ext cx="2729935" cy="3718958"/>
          </a:xfrm>
          <a:prstGeom prst="rect">
            <a:avLst/>
          </a:prstGeom>
          <a:effectLst>
            <a:outerShdw blurRad="50800" dist="50800" dir="5400000" algn="ctr" rotWithShape="0">
              <a:schemeClr val="tx1"/>
            </a:outerShdw>
          </a:effectLst>
        </p:spPr>
      </p:pic>
      <p:pic>
        <p:nvPicPr>
          <p:cNvPr id="19" name="Image 18">
            <a:extLst>
              <a:ext uri="{FF2B5EF4-FFF2-40B4-BE49-F238E27FC236}">
                <a16:creationId xmlns:a16="http://schemas.microsoft.com/office/drawing/2014/main" id="{FE097450-7200-4562-AB9D-0A632A67B314}"/>
              </a:ext>
            </a:extLst>
          </p:cNvPr>
          <p:cNvPicPr>
            <a:picLocks noChangeAspect="1"/>
          </p:cNvPicPr>
          <p:nvPr/>
        </p:nvPicPr>
        <p:blipFill>
          <a:blip r:embed="rId7"/>
          <a:stretch>
            <a:fillRect/>
          </a:stretch>
        </p:blipFill>
        <p:spPr>
          <a:xfrm>
            <a:off x="6404880" y="2158061"/>
            <a:ext cx="2747286" cy="3718958"/>
          </a:xfrm>
          <a:prstGeom prst="rect">
            <a:avLst/>
          </a:prstGeom>
          <a:effectLst>
            <a:outerShdw blurRad="50800" dist="50800" dir="5400000" algn="ctr" rotWithShape="0">
              <a:schemeClr val="tx1"/>
            </a:outerShdw>
          </a:effectLst>
        </p:spPr>
      </p:pic>
      <p:pic>
        <p:nvPicPr>
          <p:cNvPr id="21" name="Image 20">
            <a:extLst>
              <a:ext uri="{FF2B5EF4-FFF2-40B4-BE49-F238E27FC236}">
                <a16:creationId xmlns:a16="http://schemas.microsoft.com/office/drawing/2014/main" id="{23E2D7EC-86CF-441D-AD27-639DC1FAB809}"/>
              </a:ext>
            </a:extLst>
          </p:cNvPr>
          <p:cNvPicPr>
            <a:picLocks noChangeAspect="1"/>
          </p:cNvPicPr>
          <p:nvPr/>
        </p:nvPicPr>
        <p:blipFill>
          <a:blip r:embed="rId8"/>
          <a:stretch>
            <a:fillRect/>
          </a:stretch>
        </p:blipFill>
        <p:spPr>
          <a:xfrm>
            <a:off x="9263096" y="2158059"/>
            <a:ext cx="2724554" cy="3718959"/>
          </a:xfrm>
          <a:prstGeom prst="rect">
            <a:avLst/>
          </a:prstGeom>
          <a:effectLst>
            <a:outerShdw blurRad="50800" dist="50800" dir="5400000" algn="ctr" rotWithShape="0">
              <a:schemeClr val="tx1"/>
            </a:outerShdw>
          </a:effectLst>
        </p:spPr>
      </p:pic>
      <p:sp>
        <p:nvSpPr>
          <p:cNvPr id="27" name="ZoneTexte 26">
            <a:extLst>
              <a:ext uri="{FF2B5EF4-FFF2-40B4-BE49-F238E27FC236}">
                <a16:creationId xmlns:a16="http://schemas.microsoft.com/office/drawing/2014/main" id="{D626D5BC-A742-4A84-98B0-75B6A42C5DF8}"/>
              </a:ext>
            </a:extLst>
          </p:cNvPr>
          <p:cNvSpPr txBox="1"/>
          <p:nvPr/>
        </p:nvSpPr>
        <p:spPr>
          <a:xfrm>
            <a:off x="4335287" y="1482730"/>
            <a:ext cx="1277573" cy="369332"/>
          </a:xfrm>
          <a:prstGeom prst="rect">
            <a:avLst/>
          </a:prstGeom>
          <a:noFill/>
        </p:spPr>
        <p:txBody>
          <a:bodyPr wrap="square">
            <a:spAutoFit/>
          </a:bodyPr>
          <a:lstStyle/>
          <a:p>
            <a:r>
              <a:rPr lang="fr-FR" sz="1800" dirty="0"/>
              <a:t>Beta(</a:t>
            </a:r>
            <a:r>
              <a:rPr lang="fr-FR" dirty="0"/>
              <a:t>10</a:t>
            </a:r>
            <a:r>
              <a:rPr lang="fr-FR" sz="1800" dirty="0"/>
              <a:t>, 1)</a:t>
            </a:r>
            <a:endParaRPr lang="fr-FR" dirty="0"/>
          </a:p>
        </p:txBody>
      </p:sp>
      <p:sp>
        <p:nvSpPr>
          <p:cNvPr id="28" name="ZoneTexte 27">
            <a:extLst>
              <a:ext uri="{FF2B5EF4-FFF2-40B4-BE49-F238E27FC236}">
                <a16:creationId xmlns:a16="http://schemas.microsoft.com/office/drawing/2014/main" id="{92FC551A-145E-40B4-ADF4-C70ED88F6063}"/>
              </a:ext>
            </a:extLst>
          </p:cNvPr>
          <p:cNvSpPr txBox="1"/>
          <p:nvPr/>
        </p:nvSpPr>
        <p:spPr>
          <a:xfrm>
            <a:off x="7310939" y="1504168"/>
            <a:ext cx="1366133" cy="369332"/>
          </a:xfrm>
          <a:prstGeom prst="rect">
            <a:avLst/>
          </a:prstGeom>
          <a:noFill/>
        </p:spPr>
        <p:txBody>
          <a:bodyPr wrap="square">
            <a:spAutoFit/>
          </a:bodyPr>
          <a:lstStyle/>
          <a:p>
            <a:r>
              <a:rPr lang="fr-FR" sz="1800" dirty="0"/>
              <a:t>Beta(</a:t>
            </a:r>
            <a:r>
              <a:rPr lang="fr-FR" dirty="0"/>
              <a:t>100</a:t>
            </a:r>
            <a:r>
              <a:rPr lang="fr-FR" sz="1800" dirty="0"/>
              <a:t>, 1)</a:t>
            </a:r>
            <a:endParaRPr lang="fr-FR" dirty="0"/>
          </a:p>
        </p:txBody>
      </p:sp>
      <p:sp>
        <p:nvSpPr>
          <p:cNvPr id="29" name="ZoneTexte 28">
            <a:extLst>
              <a:ext uri="{FF2B5EF4-FFF2-40B4-BE49-F238E27FC236}">
                <a16:creationId xmlns:a16="http://schemas.microsoft.com/office/drawing/2014/main" id="{E4C95D4E-D1CA-4566-B943-4043F38715B9}"/>
              </a:ext>
            </a:extLst>
          </p:cNvPr>
          <p:cNvSpPr txBox="1"/>
          <p:nvPr/>
        </p:nvSpPr>
        <p:spPr>
          <a:xfrm>
            <a:off x="9815210" y="1533351"/>
            <a:ext cx="1760706" cy="369332"/>
          </a:xfrm>
          <a:prstGeom prst="rect">
            <a:avLst/>
          </a:prstGeom>
          <a:noFill/>
        </p:spPr>
        <p:txBody>
          <a:bodyPr wrap="square">
            <a:spAutoFit/>
          </a:bodyPr>
          <a:lstStyle/>
          <a:p>
            <a:r>
              <a:rPr lang="fr-FR" sz="1800" dirty="0"/>
              <a:t>Beta(</a:t>
            </a:r>
            <a:r>
              <a:rPr lang="fr-FR" dirty="0"/>
              <a:t>100</a:t>
            </a:r>
            <a:r>
              <a:rPr lang="fr-FR" sz="1800" dirty="0"/>
              <a:t>, 100)</a:t>
            </a:r>
            <a:endParaRPr lang="fr-FR" dirty="0"/>
          </a:p>
        </p:txBody>
      </p:sp>
    </p:spTree>
    <p:extLst>
      <p:ext uri="{BB962C8B-B14F-4D97-AF65-F5344CB8AC3E}">
        <p14:creationId xmlns:p14="http://schemas.microsoft.com/office/powerpoint/2010/main" val="109706082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3E5EB6F0-81F5-4101-94E6-0C509AD5A80F}"/>
                  </a:ext>
                </a:extLst>
              </p:cNvPr>
              <p:cNvSpPr txBox="1"/>
              <p:nvPr/>
            </p:nvSpPr>
            <p:spPr>
              <a:xfrm>
                <a:off x="328360" y="100950"/>
                <a:ext cx="11587916" cy="461665"/>
              </a:xfrm>
              <a:prstGeom prst="rect">
                <a:avLst/>
              </a:prstGeom>
              <a:noFill/>
            </p:spPr>
            <p:txBody>
              <a:bodyPr wrap="none" rtlCol="0">
                <a:spAutoFit/>
              </a:bodyPr>
              <a:lstStyle/>
              <a:p>
                <a14:m>
                  <m:oMath xmlns:m="http://schemas.openxmlformats.org/officeDocument/2006/math">
                    <m:sSub>
                      <m:sSubPr>
                        <m:ctrlPr>
                          <a:rPr lang="fr-FR" sz="2400" b="0" i="1" dirty="0" smtClean="0">
                            <a:latin typeface="Cambria Math" panose="02040503050406030204" pitchFamily="18" charset="0"/>
                            <a:ea typeface="Cambria Math" panose="02040503050406030204" pitchFamily="18" charset="0"/>
                          </a:rPr>
                        </m:ctrlPr>
                      </m:sSubPr>
                      <m:e>
                        <m:r>
                          <a:rPr lang="fr-FR" sz="2400" b="0" i="1" dirty="0" smtClean="0">
                            <a:latin typeface="Cambria Math" panose="02040503050406030204" pitchFamily="18" charset="0"/>
                            <a:ea typeface="Cambria Math" panose="02040503050406030204" pitchFamily="18" charset="0"/>
                          </a:rPr>
                          <m:t>𝑋</m:t>
                        </m:r>
                      </m:e>
                      <m:sub>
                        <m:r>
                          <a:rPr lang="fr-FR" sz="2400" b="0" i="1" dirty="0" smtClean="0">
                            <a:latin typeface="Cambria Math" panose="02040503050406030204" pitchFamily="18" charset="0"/>
                            <a:ea typeface="Cambria Math" panose="02040503050406030204" pitchFamily="18" charset="0"/>
                          </a:rPr>
                          <m:t>𝑡</m:t>
                        </m:r>
                      </m:sub>
                    </m:sSub>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𝐷𝑖𝑟𝑖𝑐h𝑙𝑒𝑡</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𝛼</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𝛽</m:t>
                    </m:r>
                    <m:r>
                      <a:rPr lang="fr-FR" sz="2400" b="0" i="1" smtClean="0">
                        <a:latin typeface="Cambria Math" panose="02040503050406030204" pitchFamily="18" charset="0"/>
                        <a:ea typeface="Cambria Math" panose="02040503050406030204" pitchFamily="18" charset="0"/>
                      </a:rPr>
                      <m:t>)</m:t>
                    </m:r>
                  </m:oMath>
                </a14:m>
                <a:r>
                  <a:rPr lang="fr-FR" sz="2400" dirty="0"/>
                  <a:t>   =&gt;    Beta(W0, B0) </a:t>
                </a:r>
                <a:r>
                  <a:rPr lang="fr-FR" dirty="0"/>
                  <a:t>(</a:t>
                </a:r>
                <a:r>
                  <a:rPr lang="fr-FR" dirty="0" err="1"/>
                  <a:t>with</a:t>
                </a:r>
                <a:r>
                  <a:rPr lang="fr-FR" dirty="0"/>
                  <a:t> </a:t>
                </a:r>
                <a:r>
                  <a:rPr lang="fr-FR" i="1" dirty="0"/>
                  <a:t>X</a:t>
                </a:r>
                <a:r>
                  <a:rPr lang="fr-FR" dirty="0"/>
                  <a:t>, the </a:t>
                </a:r>
                <a:r>
                  <a:rPr lang="fr-FR" dirty="0" err="1"/>
                  <a:t>market</a:t>
                </a:r>
                <a:r>
                  <a:rPr lang="fr-FR" dirty="0"/>
                  <a:t> </a:t>
                </a:r>
                <a:r>
                  <a:rPr lang="fr-FR" dirty="0" err="1"/>
                  <a:t>shares</a:t>
                </a:r>
                <a:r>
                  <a:rPr lang="fr-FR" dirty="0"/>
                  <a:t> </a:t>
                </a:r>
                <a:r>
                  <a:rPr lang="fr-FR" dirty="0" err="1"/>
                  <a:t>after</a:t>
                </a:r>
                <a:r>
                  <a:rPr lang="fr-FR" dirty="0"/>
                  <a:t> </a:t>
                </a:r>
                <a:r>
                  <a:rPr lang="fr-FR" i="1" dirty="0"/>
                  <a:t>t</a:t>
                </a:r>
                <a:r>
                  <a:rPr lang="fr-FR" dirty="0"/>
                  <a:t> </a:t>
                </a:r>
                <a:r>
                  <a:rPr lang="fr-FR" dirty="0" err="1"/>
                  <a:t>periods</a:t>
                </a:r>
                <a:r>
                  <a:rPr lang="fr-FR" dirty="0"/>
                  <a:t>, W0, Bo, initial conditions)</a:t>
                </a:r>
                <a:endParaRPr lang="fr-FR" sz="2400" dirty="0"/>
              </a:p>
            </p:txBody>
          </p:sp>
        </mc:Choice>
        <mc:Fallback xmlns="">
          <p:sp>
            <p:nvSpPr>
              <p:cNvPr id="11" name="ZoneTexte 10">
                <a:extLst>
                  <a:ext uri="{FF2B5EF4-FFF2-40B4-BE49-F238E27FC236}">
                    <a16:creationId xmlns:a16="http://schemas.microsoft.com/office/drawing/2014/main" id="{3E5EB6F0-81F5-4101-94E6-0C509AD5A80F}"/>
                  </a:ext>
                </a:extLst>
              </p:cNvPr>
              <p:cNvSpPr txBox="1">
                <a:spLocks noRot="1" noChangeAspect="1" noMove="1" noResize="1" noEditPoints="1" noAdjustHandles="1" noChangeArrowheads="1" noChangeShapeType="1" noTextEdit="1"/>
              </p:cNvSpPr>
              <p:nvPr/>
            </p:nvSpPr>
            <p:spPr>
              <a:xfrm>
                <a:off x="328360" y="100950"/>
                <a:ext cx="11587916" cy="461665"/>
              </a:xfrm>
              <a:prstGeom prst="rect">
                <a:avLst/>
              </a:prstGeom>
              <a:blipFill>
                <a:blip r:embed="rId3"/>
                <a:stretch>
                  <a:fillRect l="-158" t="-10667" b="-30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467FCE31-6FF8-496C-B86D-D60A46B17836}"/>
                  </a:ext>
                </a:extLst>
              </p:cNvPr>
              <p:cNvSpPr txBox="1"/>
              <p:nvPr/>
            </p:nvSpPr>
            <p:spPr>
              <a:xfrm>
                <a:off x="2119991" y="660579"/>
                <a:ext cx="3650975" cy="369332"/>
              </a:xfrm>
              <a:prstGeom prst="rect">
                <a:avLst/>
              </a:prstGeom>
              <a:noFill/>
            </p:spPr>
            <p:txBody>
              <a:bodyPr wrap="square">
                <a:spAutoFit/>
              </a:bodyPr>
              <a:lstStyle/>
              <a:p>
                <a:r>
                  <a:rPr lang="fr-FR" sz="1800" dirty="0"/>
                  <a:t>Beta(</a:t>
                </a:r>
                <a:r>
                  <a:rPr lang="fr-FR" dirty="0"/>
                  <a:t>1</a:t>
                </a:r>
                <a:r>
                  <a:rPr lang="fr-FR" sz="1800" dirty="0"/>
                  <a:t>, 1)</a:t>
                </a:r>
                <a14:m>
                  <m:oMath xmlns:m="http://schemas.openxmlformats.org/officeDocument/2006/math">
                    <m:r>
                      <a:rPr lang="fr-FR" sz="180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𝑈𝑛𝑖𝑓𝑜𝑟𝑚</m:t>
                    </m:r>
                    <m:r>
                      <a:rPr lang="fr-FR" sz="1800" b="0" i="1" smtClean="0">
                        <a:latin typeface="Cambria Math" panose="02040503050406030204" pitchFamily="18" charset="0"/>
                        <a:ea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𝐷𝑖𝑠𝑡𝑟𝑖𝑏𝑢𝑡𝑖𝑜𝑛</m:t>
                    </m:r>
                  </m:oMath>
                </a14:m>
                <a:endParaRPr lang="fr-FR" dirty="0"/>
              </a:p>
            </p:txBody>
          </p:sp>
        </mc:Choice>
        <mc:Fallback xmlns="">
          <p:sp>
            <p:nvSpPr>
              <p:cNvPr id="26" name="ZoneTexte 25">
                <a:extLst>
                  <a:ext uri="{FF2B5EF4-FFF2-40B4-BE49-F238E27FC236}">
                    <a16:creationId xmlns:a16="http://schemas.microsoft.com/office/drawing/2014/main" id="{467FCE31-6FF8-496C-B86D-D60A46B17836}"/>
                  </a:ext>
                </a:extLst>
              </p:cNvPr>
              <p:cNvSpPr txBox="1">
                <a:spLocks noRot="1" noChangeAspect="1" noMove="1" noResize="1" noEditPoints="1" noAdjustHandles="1" noChangeArrowheads="1" noChangeShapeType="1" noTextEdit="1"/>
              </p:cNvSpPr>
              <p:nvPr/>
            </p:nvSpPr>
            <p:spPr>
              <a:xfrm>
                <a:off x="2119991" y="660579"/>
                <a:ext cx="3650975" cy="369332"/>
              </a:xfrm>
              <a:prstGeom prst="rect">
                <a:avLst/>
              </a:prstGeom>
              <a:blipFill>
                <a:blip r:embed="rId4"/>
                <a:stretch>
                  <a:fillRect l="-1503" t="-8197" b="-24590"/>
                </a:stretch>
              </a:blipFill>
            </p:spPr>
            <p:txBody>
              <a:bodyPr/>
              <a:lstStyle/>
              <a:p>
                <a:r>
                  <a:rPr lang="fr-FR">
                    <a:noFill/>
                  </a:rPr>
                  <a:t> </a:t>
                </a:r>
              </a:p>
            </p:txBody>
          </p:sp>
        </mc:Fallback>
      </mc:AlternateContent>
      <p:sp>
        <p:nvSpPr>
          <p:cNvPr id="22" name="ZoneTexte 21">
            <a:extLst>
              <a:ext uri="{FF2B5EF4-FFF2-40B4-BE49-F238E27FC236}">
                <a16:creationId xmlns:a16="http://schemas.microsoft.com/office/drawing/2014/main" id="{2141E590-2A3F-4638-A76F-7CA2894A74E0}"/>
              </a:ext>
            </a:extLst>
          </p:cNvPr>
          <p:cNvSpPr txBox="1"/>
          <p:nvPr/>
        </p:nvSpPr>
        <p:spPr>
          <a:xfrm>
            <a:off x="5593403" y="681283"/>
            <a:ext cx="4863830" cy="338554"/>
          </a:xfrm>
          <a:prstGeom prst="rect">
            <a:avLst/>
          </a:prstGeom>
          <a:noFill/>
        </p:spPr>
        <p:txBody>
          <a:bodyPr wrap="square" rtlCol="0">
            <a:spAutoFit/>
          </a:bodyPr>
          <a:lstStyle/>
          <a:p>
            <a:r>
              <a:rPr lang="fr-FR" sz="1600" b="1" dirty="0"/>
              <a:t>(T=1000 and 1000 </a:t>
            </a:r>
            <a:r>
              <a:rPr lang="fr-FR" sz="1600" b="1" dirty="0" err="1"/>
              <a:t>independent</a:t>
            </a:r>
            <a:r>
              <a:rPr lang="fr-FR" sz="1600" b="1" dirty="0"/>
              <a:t> </a:t>
            </a:r>
            <a:r>
              <a:rPr lang="fr-FR" sz="1600" b="1" dirty="0" err="1"/>
              <a:t>draws</a:t>
            </a:r>
            <a:r>
              <a:rPr lang="fr-FR" sz="1600" b="1" dirty="0"/>
              <a:t>)</a:t>
            </a:r>
          </a:p>
        </p:txBody>
      </p:sp>
      <p:sp>
        <p:nvSpPr>
          <p:cNvPr id="23" name="ZoneTexte 22">
            <a:extLst>
              <a:ext uri="{FF2B5EF4-FFF2-40B4-BE49-F238E27FC236}">
                <a16:creationId xmlns:a16="http://schemas.microsoft.com/office/drawing/2014/main" id="{F913624F-B9AC-4F31-9FD9-20A1BCE282D2}"/>
              </a:ext>
            </a:extLst>
          </p:cNvPr>
          <p:cNvSpPr txBox="1"/>
          <p:nvPr/>
        </p:nvSpPr>
        <p:spPr>
          <a:xfrm>
            <a:off x="7850221" y="1138505"/>
            <a:ext cx="3443592" cy="646331"/>
          </a:xfrm>
          <a:prstGeom prst="rect">
            <a:avLst/>
          </a:prstGeom>
          <a:noFill/>
        </p:spPr>
        <p:txBody>
          <a:bodyPr wrap="square" rtlCol="0">
            <a:spAutoFit/>
          </a:bodyPr>
          <a:lstStyle/>
          <a:p>
            <a:pPr algn="ctr"/>
            <a:r>
              <a:rPr lang="fr-FR" dirty="0"/>
              <a:t>Distribution of </a:t>
            </a:r>
            <a:r>
              <a:rPr lang="fr-FR" dirty="0" err="1"/>
              <a:t>Market</a:t>
            </a:r>
            <a:r>
              <a:rPr lang="fr-FR" dirty="0"/>
              <a:t> </a:t>
            </a:r>
            <a:r>
              <a:rPr lang="fr-FR" dirty="0" err="1"/>
              <a:t>shares</a:t>
            </a:r>
            <a:r>
              <a:rPr lang="fr-FR" dirty="0"/>
              <a:t> at time T=1000</a:t>
            </a:r>
          </a:p>
        </p:txBody>
      </p:sp>
      <p:pic>
        <p:nvPicPr>
          <p:cNvPr id="25" name="Image 24">
            <a:extLst>
              <a:ext uri="{FF2B5EF4-FFF2-40B4-BE49-F238E27FC236}">
                <a16:creationId xmlns:a16="http://schemas.microsoft.com/office/drawing/2014/main" id="{E091419D-913B-47AC-AD0D-88A2E8F0354B}"/>
              </a:ext>
            </a:extLst>
          </p:cNvPr>
          <p:cNvPicPr>
            <a:picLocks noChangeAspect="1"/>
          </p:cNvPicPr>
          <p:nvPr/>
        </p:nvPicPr>
        <p:blipFill>
          <a:blip r:embed="rId5"/>
          <a:stretch>
            <a:fillRect/>
          </a:stretch>
        </p:blipFill>
        <p:spPr>
          <a:xfrm>
            <a:off x="6508908" y="1784835"/>
            <a:ext cx="5407368" cy="4351294"/>
          </a:xfrm>
          <a:prstGeom prst="rect">
            <a:avLst/>
          </a:prstGeom>
        </p:spPr>
      </p:pic>
      <p:pic>
        <p:nvPicPr>
          <p:cNvPr id="31" name="Image 30">
            <a:extLst>
              <a:ext uri="{FF2B5EF4-FFF2-40B4-BE49-F238E27FC236}">
                <a16:creationId xmlns:a16="http://schemas.microsoft.com/office/drawing/2014/main" id="{F06A6443-D776-47C6-A73F-29C86C339408}"/>
              </a:ext>
            </a:extLst>
          </p:cNvPr>
          <p:cNvPicPr>
            <a:picLocks noChangeAspect="1"/>
          </p:cNvPicPr>
          <p:nvPr/>
        </p:nvPicPr>
        <p:blipFill>
          <a:blip r:embed="rId6"/>
          <a:stretch>
            <a:fillRect/>
          </a:stretch>
        </p:blipFill>
        <p:spPr>
          <a:xfrm>
            <a:off x="443839" y="1784836"/>
            <a:ext cx="5434104" cy="4351294"/>
          </a:xfrm>
          <a:prstGeom prst="rect">
            <a:avLst/>
          </a:prstGeom>
        </p:spPr>
      </p:pic>
      <p:sp>
        <p:nvSpPr>
          <p:cNvPr id="1024" name="ZoneTexte 1023">
            <a:extLst>
              <a:ext uri="{FF2B5EF4-FFF2-40B4-BE49-F238E27FC236}">
                <a16:creationId xmlns:a16="http://schemas.microsoft.com/office/drawing/2014/main" id="{EB77BE0B-4CA0-4686-8B53-ACE5DCACFE83}"/>
              </a:ext>
            </a:extLst>
          </p:cNvPr>
          <p:cNvSpPr txBox="1"/>
          <p:nvPr/>
        </p:nvSpPr>
        <p:spPr>
          <a:xfrm>
            <a:off x="1410510" y="1138504"/>
            <a:ext cx="3303468" cy="646331"/>
          </a:xfrm>
          <a:prstGeom prst="rect">
            <a:avLst/>
          </a:prstGeom>
          <a:noFill/>
        </p:spPr>
        <p:txBody>
          <a:bodyPr wrap="none" rtlCol="0">
            <a:spAutoFit/>
          </a:bodyPr>
          <a:lstStyle/>
          <a:p>
            <a:pPr algn="ctr"/>
            <a:r>
              <a:rPr lang="fr-FR" dirty="0" err="1"/>
              <a:t>Market</a:t>
            </a:r>
            <a:r>
              <a:rPr lang="fr-FR" dirty="0"/>
              <a:t> </a:t>
            </a:r>
            <a:r>
              <a:rPr lang="fr-FR" dirty="0" err="1"/>
              <a:t>shares</a:t>
            </a:r>
            <a:r>
              <a:rPr lang="fr-FR" dirty="0"/>
              <a:t> time </a:t>
            </a:r>
            <a:r>
              <a:rPr lang="fr-FR" dirty="0" err="1"/>
              <a:t>series</a:t>
            </a:r>
            <a:r>
              <a:rPr lang="fr-FR" dirty="0"/>
              <a:t> </a:t>
            </a:r>
          </a:p>
          <a:p>
            <a:pPr algn="ctr"/>
            <a:r>
              <a:rPr lang="fr-FR" dirty="0"/>
              <a:t>for 1000 </a:t>
            </a:r>
            <a:r>
              <a:rPr lang="fr-FR" dirty="0" err="1"/>
              <a:t>independent</a:t>
            </a:r>
            <a:r>
              <a:rPr lang="fr-FR" dirty="0"/>
              <a:t> </a:t>
            </a:r>
            <a:r>
              <a:rPr lang="fr-FR" dirty="0" err="1"/>
              <a:t>Polya</a:t>
            </a:r>
            <a:r>
              <a:rPr lang="fr-FR" dirty="0"/>
              <a:t> </a:t>
            </a:r>
            <a:r>
              <a:rPr lang="fr-FR" dirty="0" err="1"/>
              <a:t>urns</a:t>
            </a:r>
            <a:r>
              <a:rPr lang="fr-FR" dirty="0"/>
              <a:t> </a:t>
            </a:r>
          </a:p>
        </p:txBody>
      </p:sp>
    </p:spTree>
    <p:extLst>
      <p:ext uri="{BB962C8B-B14F-4D97-AF65-F5344CB8AC3E}">
        <p14:creationId xmlns:p14="http://schemas.microsoft.com/office/powerpoint/2010/main" val="24286071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3E5EB6F0-81F5-4101-94E6-0C509AD5A80F}"/>
                  </a:ext>
                </a:extLst>
              </p:cNvPr>
              <p:cNvSpPr txBox="1"/>
              <p:nvPr/>
            </p:nvSpPr>
            <p:spPr>
              <a:xfrm>
                <a:off x="255403" y="2598003"/>
                <a:ext cx="11517549" cy="830997"/>
              </a:xfrm>
              <a:prstGeom prst="rect">
                <a:avLst/>
              </a:prstGeom>
              <a:noFill/>
            </p:spPr>
            <p:txBody>
              <a:bodyPr wrap="square" rtlCol="0">
                <a:spAutoFit/>
              </a:bodyPr>
              <a:lstStyle/>
              <a:p>
                <a:pPr algn="ctr"/>
                <a14:m>
                  <m:oMath xmlns:m="http://schemas.openxmlformats.org/officeDocument/2006/math">
                    <m:sSub>
                      <m:sSubPr>
                        <m:ctrlPr>
                          <a:rPr lang="fr-FR" sz="2400" b="0" i="1" dirty="0" smtClean="0">
                            <a:latin typeface="Cambria Math" panose="02040503050406030204" pitchFamily="18" charset="0"/>
                            <a:ea typeface="Cambria Math" panose="02040503050406030204" pitchFamily="18" charset="0"/>
                          </a:rPr>
                        </m:ctrlPr>
                      </m:sSubPr>
                      <m:e>
                        <m:r>
                          <a:rPr lang="fr-FR" sz="2400" b="0" i="1" dirty="0" smtClean="0">
                            <a:latin typeface="Cambria Math" panose="02040503050406030204" pitchFamily="18" charset="0"/>
                            <a:ea typeface="Cambria Math" panose="02040503050406030204" pitchFamily="18" charset="0"/>
                          </a:rPr>
                          <m:t>𝑋</m:t>
                        </m:r>
                      </m:e>
                      <m:sub>
                        <m:r>
                          <a:rPr lang="fr-FR" sz="2400" b="0" i="1" dirty="0" smtClean="0">
                            <a:latin typeface="Cambria Math" panose="02040503050406030204" pitchFamily="18" charset="0"/>
                            <a:ea typeface="Cambria Math" panose="02040503050406030204" pitchFamily="18" charset="0"/>
                          </a:rPr>
                          <m:t>𝑡</m:t>
                        </m:r>
                      </m:sub>
                    </m:sSub>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𝐷𝑖𝑟𝑖𝑐h𝑙𝑒𝑡</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𝛼</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𝛽</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𝜀</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𝜃</m:t>
                    </m:r>
                    <m:r>
                      <a:rPr lang="fr-FR" sz="2400" b="0" i="1" smtClean="0">
                        <a:latin typeface="Cambria Math" panose="02040503050406030204" pitchFamily="18" charset="0"/>
                        <a:ea typeface="Cambria Math" panose="02040503050406030204" pitchFamily="18" charset="0"/>
                      </a:rPr>
                      <m:t>)</m:t>
                    </m:r>
                  </m:oMath>
                </a14:m>
                <a:r>
                  <a:rPr lang="fr-FR" sz="2400" dirty="0"/>
                  <a:t>   </a:t>
                </a:r>
              </a:p>
              <a:p>
                <a:pPr algn="ctr"/>
                <a:endParaRPr lang="fr-FR" sz="2400" dirty="0"/>
              </a:p>
            </p:txBody>
          </p:sp>
        </mc:Choice>
        <mc:Fallback xmlns="">
          <p:sp>
            <p:nvSpPr>
              <p:cNvPr id="11" name="ZoneTexte 10">
                <a:extLst>
                  <a:ext uri="{FF2B5EF4-FFF2-40B4-BE49-F238E27FC236}">
                    <a16:creationId xmlns:a16="http://schemas.microsoft.com/office/drawing/2014/main" id="{3E5EB6F0-81F5-4101-94E6-0C509AD5A80F}"/>
                  </a:ext>
                </a:extLst>
              </p:cNvPr>
              <p:cNvSpPr txBox="1">
                <a:spLocks noRot="1" noChangeAspect="1" noMove="1" noResize="1" noEditPoints="1" noAdjustHandles="1" noChangeArrowheads="1" noChangeShapeType="1" noTextEdit="1"/>
              </p:cNvSpPr>
              <p:nvPr/>
            </p:nvSpPr>
            <p:spPr>
              <a:xfrm>
                <a:off x="255403" y="2598003"/>
                <a:ext cx="11517549" cy="830997"/>
              </a:xfrm>
              <a:prstGeom prst="rect">
                <a:avLst/>
              </a:prstGeom>
              <a:blipFill>
                <a:blip r:embed="rId3"/>
                <a:stretch>
                  <a:fillRect/>
                </a:stretch>
              </a:blipFill>
            </p:spPr>
            <p:txBody>
              <a:bodyPr/>
              <a:lstStyle/>
              <a:p>
                <a:r>
                  <a:rPr lang="fr-FR">
                    <a:noFill/>
                  </a:rPr>
                  <a:t> </a:t>
                </a:r>
              </a:p>
            </p:txBody>
          </p:sp>
        </mc:Fallback>
      </mc:AlternateContent>
      <p:sp>
        <p:nvSpPr>
          <p:cNvPr id="2" name="ZoneTexte 1">
            <a:extLst>
              <a:ext uri="{FF2B5EF4-FFF2-40B4-BE49-F238E27FC236}">
                <a16:creationId xmlns:a16="http://schemas.microsoft.com/office/drawing/2014/main" id="{B32A81E8-3639-4162-ABFB-1B5458D9A22B}"/>
              </a:ext>
            </a:extLst>
          </p:cNvPr>
          <p:cNvSpPr txBox="1"/>
          <p:nvPr/>
        </p:nvSpPr>
        <p:spPr>
          <a:xfrm>
            <a:off x="1757532" y="358015"/>
            <a:ext cx="8513293" cy="523220"/>
          </a:xfrm>
          <a:prstGeom prst="rect">
            <a:avLst/>
          </a:prstGeom>
          <a:noFill/>
        </p:spPr>
        <p:txBody>
          <a:bodyPr wrap="none" rtlCol="0">
            <a:spAutoFit/>
          </a:bodyPr>
          <a:lstStyle/>
          <a:p>
            <a:r>
              <a:rPr lang="fr-FR" sz="2800" dirty="0"/>
              <a:t>A </a:t>
            </a:r>
            <a:r>
              <a:rPr lang="fr-FR" sz="2800" b="1" dirty="0" err="1">
                <a:solidFill>
                  <a:srgbClr val="FF0000"/>
                </a:solidFill>
              </a:rPr>
              <a:t>multivariate</a:t>
            </a:r>
            <a:r>
              <a:rPr lang="fr-FR" sz="2800" b="1" dirty="0">
                <a:solidFill>
                  <a:srgbClr val="FF0000"/>
                </a:solidFill>
              </a:rPr>
              <a:t> Beta </a:t>
            </a:r>
            <a:r>
              <a:rPr lang="fr-FR" sz="2800" dirty="0"/>
              <a:t>distribution </a:t>
            </a:r>
            <a:r>
              <a:rPr lang="fr-FR" sz="2800" dirty="0" err="1"/>
              <a:t>is</a:t>
            </a:r>
            <a:r>
              <a:rPr lang="fr-FR" sz="2800" dirty="0"/>
              <a:t> a </a:t>
            </a:r>
            <a:r>
              <a:rPr lang="fr-FR" sz="2800" b="1" dirty="0">
                <a:solidFill>
                  <a:srgbClr val="FF0000"/>
                </a:solidFill>
              </a:rPr>
              <a:t>Dirichlet</a:t>
            </a:r>
            <a:r>
              <a:rPr lang="fr-FR" sz="2800" dirty="0"/>
              <a:t> distribution</a:t>
            </a:r>
          </a:p>
        </p:txBody>
      </p:sp>
      <p:sp>
        <p:nvSpPr>
          <p:cNvPr id="4" name="ZoneTexte 3">
            <a:extLst>
              <a:ext uri="{FF2B5EF4-FFF2-40B4-BE49-F238E27FC236}">
                <a16:creationId xmlns:a16="http://schemas.microsoft.com/office/drawing/2014/main" id="{7F6792BE-F1E2-480B-96BF-2B224897A612}"/>
              </a:ext>
            </a:extLst>
          </p:cNvPr>
          <p:cNvSpPr txBox="1"/>
          <p:nvPr/>
        </p:nvSpPr>
        <p:spPr>
          <a:xfrm>
            <a:off x="3799642" y="4358935"/>
            <a:ext cx="4234649" cy="461665"/>
          </a:xfrm>
          <a:prstGeom prst="rect">
            <a:avLst/>
          </a:prstGeom>
          <a:noFill/>
        </p:spPr>
        <p:txBody>
          <a:bodyPr wrap="square" rtlCol="0">
            <a:spAutoFit/>
          </a:bodyPr>
          <a:lstStyle/>
          <a:p>
            <a:pPr algn="ctr"/>
            <a:r>
              <a:rPr lang="fr-FR" sz="2400" b="1" dirty="0" err="1"/>
              <a:t>Asymptotic</a:t>
            </a:r>
            <a:r>
              <a:rPr lang="fr-FR" sz="2400" b="1" dirty="0"/>
              <a:t> </a:t>
            </a:r>
            <a:r>
              <a:rPr lang="fr-FR" sz="2400" b="1" dirty="0" err="1"/>
              <a:t>behavior</a:t>
            </a:r>
            <a:r>
              <a:rPr lang="fr-FR" sz="2400" b="1" dirty="0"/>
              <a:t> ? </a:t>
            </a:r>
          </a:p>
        </p:txBody>
      </p:sp>
    </p:spTree>
    <p:extLst>
      <p:ext uri="{BB962C8B-B14F-4D97-AF65-F5344CB8AC3E}">
        <p14:creationId xmlns:p14="http://schemas.microsoft.com/office/powerpoint/2010/main" val="9648448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3E5EB6F0-81F5-4101-94E6-0C509AD5A80F}"/>
                  </a:ext>
                </a:extLst>
              </p:cNvPr>
              <p:cNvSpPr txBox="1"/>
              <p:nvPr/>
            </p:nvSpPr>
            <p:spPr>
              <a:xfrm>
                <a:off x="408562" y="373324"/>
                <a:ext cx="11517549" cy="1107996"/>
              </a:xfrm>
              <a:prstGeom prst="rect">
                <a:avLst/>
              </a:prstGeom>
              <a:noFill/>
            </p:spPr>
            <p:txBody>
              <a:bodyPr wrap="square" rtlCol="0">
                <a:spAutoFit/>
              </a:bodyPr>
              <a:lstStyle/>
              <a:p>
                <a:pPr algn="ctr"/>
                <a14:m>
                  <m:oMath xmlns:m="http://schemas.openxmlformats.org/officeDocument/2006/math">
                    <m:sSub>
                      <m:sSubPr>
                        <m:ctrlPr>
                          <a:rPr lang="fr-FR" sz="2400" b="0" i="1" dirty="0" smtClean="0">
                            <a:latin typeface="Cambria Math" panose="02040503050406030204" pitchFamily="18" charset="0"/>
                            <a:ea typeface="Cambria Math" panose="02040503050406030204" pitchFamily="18" charset="0"/>
                          </a:rPr>
                        </m:ctrlPr>
                      </m:sSubPr>
                      <m:e>
                        <m:r>
                          <a:rPr lang="fr-FR" sz="2400" b="0" i="1" dirty="0" smtClean="0">
                            <a:latin typeface="Cambria Math" panose="02040503050406030204" pitchFamily="18" charset="0"/>
                            <a:ea typeface="Cambria Math" panose="02040503050406030204" pitchFamily="18" charset="0"/>
                          </a:rPr>
                          <m:t>𝑋</m:t>
                        </m:r>
                      </m:e>
                      <m:sub>
                        <m:r>
                          <a:rPr lang="fr-FR" sz="2400" b="0" i="1" dirty="0" smtClean="0">
                            <a:latin typeface="Cambria Math" panose="02040503050406030204" pitchFamily="18" charset="0"/>
                            <a:ea typeface="Cambria Math" panose="02040503050406030204" pitchFamily="18" charset="0"/>
                          </a:rPr>
                          <m:t>𝑡</m:t>
                        </m:r>
                      </m:sub>
                    </m:sSub>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𝐷𝑖𝑟𝑖𝑐h𝑙𝑒𝑡</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𝛼</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𝛽</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𝜀</m:t>
                    </m:r>
                    <m:r>
                      <a:rPr lang="fr-FR" sz="2400" b="0" i="1" smtClean="0">
                        <a:latin typeface="Cambria Math" panose="02040503050406030204" pitchFamily="18" charset="0"/>
                        <a:ea typeface="Cambria Math" panose="02040503050406030204" pitchFamily="18" charset="0"/>
                      </a:rPr>
                      <m:t>)</m:t>
                    </m:r>
                  </m:oMath>
                </a14:m>
                <a:r>
                  <a:rPr lang="fr-FR" sz="2400" dirty="0"/>
                  <a:t>   </a:t>
                </a:r>
              </a:p>
              <a:p>
                <a:pPr algn="ctr"/>
                <a:r>
                  <a:rPr lang="fr-FR" sz="2400" dirty="0"/>
                  <a:t>=&gt;    Beta(</a:t>
                </a:r>
                <a:r>
                  <a:rPr lang="fr-FR" sz="2400" dirty="0" err="1"/>
                  <a:t>Wo</a:t>
                </a:r>
                <a:r>
                  <a:rPr lang="fr-FR" sz="2400" dirty="0"/>
                  <a:t>, Bo, Ro) </a:t>
                </a:r>
                <a:r>
                  <a:rPr lang="fr-FR" dirty="0"/>
                  <a:t>(</a:t>
                </a:r>
                <a:r>
                  <a:rPr lang="fr-FR" dirty="0" err="1"/>
                  <a:t>with</a:t>
                </a:r>
                <a:r>
                  <a:rPr lang="fr-FR" dirty="0"/>
                  <a:t> </a:t>
                </a:r>
                <a:r>
                  <a:rPr lang="fr-FR" i="1" dirty="0" err="1"/>
                  <a:t>Xt</a:t>
                </a:r>
                <a:r>
                  <a:rPr lang="fr-FR" dirty="0"/>
                  <a:t>, the </a:t>
                </a:r>
                <a:r>
                  <a:rPr lang="fr-FR" dirty="0" err="1"/>
                  <a:t>market</a:t>
                </a:r>
                <a:r>
                  <a:rPr lang="fr-FR" dirty="0"/>
                  <a:t> </a:t>
                </a:r>
                <a:r>
                  <a:rPr lang="fr-FR" dirty="0" err="1"/>
                  <a:t>shares</a:t>
                </a:r>
                <a:r>
                  <a:rPr lang="fr-FR" dirty="0"/>
                  <a:t> </a:t>
                </a:r>
                <a:r>
                  <a:rPr lang="fr-FR" dirty="0" err="1"/>
                  <a:t>between</a:t>
                </a:r>
                <a:r>
                  <a:rPr lang="fr-FR" dirty="0"/>
                  <a:t> 3 </a:t>
                </a:r>
                <a:r>
                  <a:rPr lang="fr-FR" dirty="0" err="1"/>
                  <a:t>competitors</a:t>
                </a:r>
                <a:r>
                  <a:rPr lang="fr-FR" dirty="0"/>
                  <a:t> </a:t>
                </a:r>
                <a:r>
                  <a:rPr lang="fr-FR" dirty="0" err="1"/>
                  <a:t>after</a:t>
                </a:r>
                <a:r>
                  <a:rPr lang="fr-FR" dirty="0"/>
                  <a:t> </a:t>
                </a:r>
                <a:r>
                  <a:rPr lang="fr-FR" i="1" dirty="0"/>
                  <a:t>t</a:t>
                </a:r>
                <a:r>
                  <a:rPr lang="fr-FR" dirty="0"/>
                  <a:t> </a:t>
                </a:r>
                <a:r>
                  <a:rPr lang="fr-FR" dirty="0" err="1"/>
                  <a:t>periods</a:t>
                </a:r>
                <a:r>
                  <a:rPr lang="fr-FR" dirty="0"/>
                  <a:t>, </a:t>
                </a:r>
                <a:r>
                  <a:rPr lang="fr-FR" dirty="0" err="1"/>
                  <a:t>Wo</a:t>
                </a:r>
                <a:r>
                  <a:rPr lang="fr-FR" dirty="0"/>
                  <a:t>, Bo, Ro, initial conditions (initial </a:t>
                </a:r>
                <a:r>
                  <a:rPr lang="fr-FR" dirty="0" err="1"/>
                  <a:t>market</a:t>
                </a:r>
                <a:r>
                  <a:rPr lang="fr-FR" dirty="0"/>
                  <a:t> </a:t>
                </a:r>
                <a:r>
                  <a:rPr lang="fr-FR" dirty="0" err="1"/>
                  <a:t>shares</a:t>
                </a:r>
                <a:r>
                  <a:rPr lang="fr-FR" dirty="0"/>
                  <a:t>))</a:t>
                </a:r>
                <a:endParaRPr lang="fr-FR" sz="2400" dirty="0"/>
              </a:p>
            </p:txBody>
          </p:sp>
        </mc:Choice>
        <mc:Fallback xmlns="">
          <p:sp>
            <p:nvSpPr>
              <p:cNvPr id="11" name="ZoneTexte 10">
                <a:extLst>
                  <a:ext uri="{FF2B5EF4-FFF2-40B4-BE49-F238E27FC236}">
                    <a16:creationId xmlns:a16="http://schemas.microsoft.com/office/drawing/2014/main" id="{3E5EB6F0-81F5-4101-94E6-0C509AD5A80F}"/>
                  </a:ext>
                </a:extLst>
              </p:cNvPr>
              <p:cNvSpPr txBox="1">
                <a:spLocks noRot="1" noChangeAspect="1" noMove="1" noResize="1" noEditPoints="1" noAdjustHandles="1" noChangeArrowheads="1" noChangeShapeType="1" noTextEdit="1"/>
              </p:cNvSpPr>
              <p:nvPr/>
            </p:nvSpPr>
            <p:spPr>
              <a:xfrm>
                <a:off x="408562" y="373324"/>
                <a:ext cx="11517549" cy="1107996"/>
              </a:xfrm>
              <a:prstGeom prst="rect">
                <a:avLst/>
              </a:prstGeom>
              <a:blipFill>
                <a:blip r:embed="rId3"/>
                <a:stretch>
                  <a:fillRect b="-769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BBC61F4C-177A-4FA8-9DE7-BE06D7C619D4}"/>
                  </a:ext>
                </a:extLst>
              </p:cNvPr>
              <p:cNvSpPr txBox="1"/>
              <p:nvPr/>
            </p:nvSpPr>
            <p:spPr>
              <a:xfrm>
                <a:off x="1447932" y="1778686"/>
                <a:ext cx="3650975" cy="369332"/>
              </a:xfrm>
              <a:prstGeom prst="rect">
                <a:avLst/>
              </a:prstGeom>
              <a:noFill/>
            </p:spPr>
            <p:txBody>
              <a:bodyPr wrap="square">
                <a:spAutoFit/>
              </a:bodyPr>
              <a:lstStyle/>
              <a:p>
                <a:r>
                  <a:rPr lang="fr-FR" dirty="0"/>
                  <a:t>D</a:t>
                </a:r>
                <a:r>
                  <a:rPr lang="fr-FR" sz="1800" dirty="0"/>
                  <a:t>(</a:t>
                </a:r>
                <a:r>
                  <a:rPr lang="fr-FR" dirty="0"/>
                  <a:t>1</a:t>
                </a:r>
                <a:r>
                  <a:rPr lang="fr-FR" sz="1800" dirty="0"/>
                  <a:t>, 1, 1)</a:t>
                </a:r>
                <a14:m>
                  <m:oMath xmlns:m="http://schemas.openxmlformats.org/officeDocument/2006/math">
                    <m:r>
                      <a:rPr lang="fr-FR" sz="180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𝑈𝑛𝑖𝑓𝑜𝑟𝑚</m:t>
                    </m:r>
                    <m:r>
                      <a:rPr lang="fr-FR" sz="1800" b="0" i="1" smtClean="0">
                        <a:latin typeface="Cambria Math" panose="02040503050406030204" pitchFamily="18" charset="0"/>
                        <a:ea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𝐷𝑖𝑠𝑡𝑟𝑖𝑏𝑢𝑡𝑖𝑜𝑛</m:t>
                    </m:r>
                  </m:oMath>
                </a14:m>
                <a:endParaRPr lang="fr-FR" dirty="0"/>
              </a:p>
            </p:txBody>
          </p:sp>
        </mc:Choice>
        <mc:Fallback xmlns="">
          <p:sp>
            <p:nvSpPr>
              <p:cNvPr id="10" name="ZoneTexte 9">
                <a:extLst>
                  <a:ext uri="{FF2B5EF4-FFF2-40B4-BE49-F238E27FC236}">
                    <a16:creationId xmlns:a16="http://schemas.microsoft.com/office/drawing/2014/main" id="{BBC61F4C-177A-4FA8-9DE7-BE06D7C619D4}"/>
                  </a:ext>
                </a:extLst>
              </p:cNvPr>
              <p:cNvSpPr txBox="1">
                <a:spLocks noRot="1" noChangeAspect="1" noMove="1" noResize="1" noEditPoints="1" noAdjustHandles="1" noChangeArrowheads="1" noChangeShapeType="1" noTextEdit="1"/>
              </p:cNvSpPr>
              <p:nvPr/>
            </p:nvSpPr>
            <p:spPr>
              <a:xfrm>
                <a:off x="1447932" y="1778686"/>
                <a:ext cx="3650975" cy="369332"/>
              </a:xfrm>
              <a:prstGeom prst="rect">
                <a:avLst/>
              </a:prstGeom>
              <a:blipFill>
                <a:blip r:embed="rId4"/>
                <a:stretch>
                  <a:fillRect l="-1505" t="-10000" b="-26667"/>
                </a:stretch>
              </a:blipFill>
            </p:spPr>
            <p:txBody>
              <a:bodyPr/>
              <a:lstStyle/>
              <a:p>
                <a:r>
                  <a:rPr lang="fr-FR">
                    <a:noFill/>
                  </a:rPr>
                  <a:t> </a:t>
                </a:r>
              </a:p>
            </p:txBody>
          </p:sp>
        </mc:Fallback>
      </mc:AlternateContent>
      <p:sp>
        <p:nvSpPr>
          <p:cNvPr id="12" name="ZoneTexte 11">
            <a:extLst>
              <a:ext uri="{FF2B5EF4-FFF2-40B4-BE49-F238E27FC236}">
                <a16:creationId xmlns:a16="http://schemas.microsoft.com/office/drawing/2014/main" id="{9F7D3AF7-6DDF-4DB8-ACA5-1A7F0FA934F2}"/>
              </a:ext>
            </a:extLst>
          </p:cNvPr>
          <p:cNvSpPr txBox="1"/>
          <p:nvPr/>
        </p:nvSpPr>
        <p:spPr>
          <a:xfrm>
            <a:off x="5667976" y="1784288"/>
            <a:ext cx="1277573" cy="369332"/>
          </a:xfrm>
          <a:prstGeom prst="rect">
            <a:avLst/>
          </a:prstGeom>
          <a:noFill/>
        </p:spPr>
        <p:txBody>
          <a:bodyPr wrap="square">
            <a:spAutoFit/>
          </a:bodyPr>
          <a:lstStyle/>
          <a:p>
            <a:r>
              <a:rPr lang="fr-FR" dirty="0"/>
              <a:t>D</a:t>
            </a:r>
            <a:r>
              <a:rPr lang="fr-FR" sz="1800" dirty="0"/>
              <a:t>(50,50,50)</a:t>
            </a:r>
            <a:endParaRPr lang="fr-FR" dirty="0"/>
          </a:p>
        </p:txBody>
      </p:sp>
      <p:sp>
        <p:nvSpPr>
          <p:cNvPr id="13" name="ZoneTexte 12">
            <a:extLst>
              <a:ext uri="{FF2B5EF4-FFF2-40B4-BE49-F238E27FC236}">
                <a16:creationId xmlns:a16="http://schemas.microsoft.com/office/drawing/2014/main" id="{4D6F58EC-EA39-46D9-A331-D95761E0C9B5}"/>
              </a:ext>
            </a:extLst>
          </p:cNvPr>
          <p:cNvSpPr txBox="1"/>
          <p:nvPr/>
        </p:nvSpPr>
        <p:spPr>
          <a:xfrm>
            <a:off x="8643628" y="1805726"/>
            <a:ext cx="1804486" cy="369332"/>
          </a:xfrm>
          <a:prstGeom prst="rect">
            <a:avLst/>
          </a:prstGeom>
          <a:noFill/>
        </p:spPr>
        <p:txBody>
          <a:bodyPr wrap="square">
            <a:spAutoFit/>
          </a:bodyPr>
          <a:lstStyle/>
          <a:p>
            <a:r>
              <a:rPr lang="fr-FR" dirty="0"/>
              <a:t>D</a:t>
            </a:r>
            <a:r>
              <a:rPr lang="fr-FR" sz="1800" dirty="0"/>
              <a:t>(</a:t>
            </a:r>
            <a:r>
              <a:rPr lang="fr-FR" dirty="0"/>
              <a:t>100</a:t>
            </a:r>
            <a:r>
              <a:rPr lang="fr-FR" sz="1800" dirty="0"/>
              <a:t>, 1 ,1)</a:t>
            </a:r>
            <a:endParaRPr lang="fr-FR" dirty="0"/>
          </a:p>
        </p:txBody>
      </p:sp>
      <p:pic>
        <p:nvPicPr>
          <p:cNvPr id="14" name="Image 13">
            <a:extLst>
              <a:ext uri="{FF2B5EF4-FFF2-40B4-BE49-F238E27FC236}">
                <a16:creationId xmlns:a16="http://schemas.microsoft.com/office/drawing/2014/main" id="{F4A88ABD-CCAC-448E-B71E-C25E56918E46}"/>
              </a:ext>
            </a:extLst>
          </p:cNvPr>
          <p:cNvPicPr>
            <a:picLocks noChangeAspect="1"/>
          </p:cNvPicPr>
          <p:nvPr/>
        </p:nvPicPr>
        <p:blipFill>
          <a:blip r:embed="rId5"/>
          <a:stretch>
            <a:fillRect/>
          </a:stretch>
        </p:blipFill>
        <p:spPr>
          <a:xfrm>
            <a:off x="2225405" y="2343759"/>
            <a:ext cx="1924050" cy="4057650"/>
          </a:xfrm>
          <a:prstGeom prst="rect">
            <a:avLst/>
          </a:prstGeom>
        </p:spPr>
      </p:pic>
      <p:pic>
        <p:nvPicPr>
          <p:cNvPr id="15" name="Image 14">
            <a:extLst>
              <a:ext uri="{FF2B5EF4-FFF2-40B4-BE49-F238E27FC236}">
                <a16:creationId xmlns:a16="http://schemas.microsoft.com/office/drawing/2014/main" id="{1F0EC30E-0DBD-47B0-A75E-BDC6596107F9}"/>
              </a:ext>
            </a:extLst>
          </p:cNvPr>
          <p:cNvPicPr>
            <a:picLocks noChangeAspect="1"/>
          </p:cNvPicPr>
          <p:nvPr/>
        </p:nvPicPr>
        <p:blipFill>
          <a:blip r:embed="rId6"/>
          <a:stretch>
            <a:fillRect/>
          </a:stretch>
        </p:blipFill>
        <p:spPr>
          <a:xfrm>
            <a:off x="5169135" y="2429484"/>
            <a:ext cx="2028825" cy="3971925"/>
          </a:xfrm>
          <a:prstGeom prst="rect">
            <a:avLst/>
          </a:prstGeom>
        </p:spPr>
      </p:pic>
      <p:pic>
        <p:nvPicPr>
          <p:cNvPr id="16" name="Image 15">
            <a:extLst>
              <a:ext uri="{FF2B5EF4-FFF2-40B4-BE49-F238E27FC236}">
                <a16:creationId xmlns:a16="http://schemas.microsoft.com/office/drawing/2014/main" id="{E5075E02-2E17-4039-8A6D-A848ED8AF8D8}"/>
              </a:ext>
            </a:extLst>
          </p:cNvPr>
          <p:cNvPicPr>
            <a:picLocks noChangeAspect="1"/>
          </p:cNvPicPr>
          <p:nvPr/>
        </p:nvPicPr>
        <p:blipFill>
          <a:blip r:embed="rId7"/>
          <a:stretch>
            <a:fillRect/>
          </a:stretch>
        </p:blipFill>
        <p:spPr>
          <a:xfrm>
            <a:off x="8217640" y="2429484"/>
            <a:ext cx="2247900" cy="4143375"/>
          </a:xfrm>
          <a:prstGeom prst="rect">
            <a:avLst/>
          </a:prstGeom>
        </p:spPr>
      </p:pic>
    </p:spTree>
    <p:extLst>
      <p:ext uri="{BB962C8B-B14F-4D97-AF65-F5344CB8AC3E}">
        <p14:creationId xmlns:p14="http://schemas.microsoft.com/office/powerpoint/2010/main" val="9189210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15B293D-0228-478F-998E-E14A58030972}"/>
              </a:ext>
            </a:extLst>
          </p:cNvPr>
          <p:cNvPicPr>
            <a:picLocks noChangeAspect="1"/>
          </p:cNvPicPr>
          <p:nvPr/>
        </p:nvPicPr>
        <p:blipFill>
          <a:blip r:embed="rId3"/>
          <a:stretch>
            <a:fillRect/>
          </a:stretch>
        </p:blipFill>
        <p:spPr>
          <a:xfrm>
            <a:off x="432779" y="2460122"/>
            <a:ext cx="4272171" cy="3133282"/>
          </a:xfrm>
          <a:prstGeom prst="rect">
            <a:avLst/>
          </a:prstGeom>
        </p:spPr>
      </p:pic>
      <p:pic>
        <p:nvPicPr>
          <p:cNvPr id="5" name="Image 4">
            <a:extLst>
              <a:ext uri="{FF2B5EF4-FFF2-40B4-BE49-F238E27FC236}">
                <a16:creationId xmlns:a16="http://schemas.microsoft.com/office/drawing/2014/main" id="{386EFE07-0EA9-41D9-A8A2-7E0C20B5FBE8}"/>
              </a:ext>
            </a:extLst>
          </p:cNvPr>
          <p:cNvPicPr>
            <a:picLocks noChangeAspect="1"/>
          </p:cNvPicPr>
          <p:nvPr/>
        </p:nvPicPr>
        <p:blipFill>
          <a:blip r:embed="rId4"/>
          <a:stretch>
            <a:fillRect/>
          </a:stretch>
        </p:blipFill>
        <p:spPr>
          <a:xfrm>
            <a:off x="6444951" y="2409076"/>
            <a:ext cx="4288744" cy="3133282"/>
          </a:xfrm>
          <a:prstGeom prst="rect">
            <a:avLst/>
          </a:prstGeom>
        </p:spPr>
      </p:pic>
      <mc:AlternateContent xmlns:mc="http://schemas.openxmlformats.org/markup-compatibility/2006">
        <mc:Choice xmlns:a14="http://schemas.microsoft.com/office/drawing/2010/main" Requires="a14">
          <p:sp>
            <p:nvSpPr>
              <p:cNvPr id="7" name="ZoneTexte 10">
                <a:extLst>
                  <a:ext uri="{FF2B5EF4-FFF2-40B4-BE49-F238E27FC236}">
                    <a16:creationId xmlns:a16="http://schemas.microsoft.com/office/drawing/2014/main" id="{98CD0038-1C31-405A-BB31-DECF677F8C17}"/>
                  </a:ext>
                </a:extLst>
              </p:cNvPr>
              <p:cNvSpPr txBox="1"/>
              <p:nvPr/>
            </p:nvSpPr>
            <p:spPr>
              <a:xfrm>
                <a:off x="408562" y="373324"/>
                <a:ext cx="11517549" cy="1107996"/>
              </a:xfrm>
              <a:prstGeom prst="rect">
                <a:avLst/>
              </a:prstGeom>
              <a:noFill/>
            </p:spPr>
            <p:txBody>
              <a:bodyPr wrap="square" rtlCol="0">
                <a:spAutoFit/>
              </a:bodyPr>
              <a:lstStyle/>
              <a:p>
                <a:pPr algn="ctr"/>
                <a14:m>
                  <m:oMath xmlns:m="http://schemas.openxmlformats.org/officeDocument/2006/math">
                    <m:sSub>
                      <m:sSubPr>
                        <m:ctrlPr>
                          <a:rPr lang="fr-FR" sz="2400" b="0" i="1" dirty="0" smtClean="0">
                            <a:latin typeface="Cambria Math" panose="02040503050406030204" pitchFamily="18" charset="0"/>
                            <a:ea typeface="Cambria Math" panose="02040503050406030204" pitchFamily="18" charset="0"/>
                          </a:rPr>
                        </m:ctrlPr>
                      </m:sSubPr>
                      <m:e>
                        <m:r>
                          <a:rPr lang="fr-FR" sz="2400" b="0" i="1" dirty="0" smtClean="0">
                            <a:latin typeface="Cambria Math" panose="02040503050406030204" pitchFamily="18" charset="0"/>
                            <a:ea typeface="Cambria Math" panose="02040503050406030204" pitchFamily="18" charset="0"/>
                          </a:rPr>
                          <m:t>𝑋</m:t>
                        </m:r>
                      </m:e>
                      <m:sub>
                        <m:r>
                          <a:rPr lang="fr-FR" sz="2400" b="0" i="1" dirty="0" smtClean="0">
                            <a:latin typeface="Cambria Math" panose="02040503050406030204" pitchFamily="18" charset="0"/>
                            <a:ea typeface="Cambria Math" panose="02040503050406030204" pitchFamily="18" charset="0"/>
                          </a:rPr>
                          <m:t>𝑡</m:t>
                        </m:r>
                      </m:sub>
                    </m:sSub>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𝐷𝑖𝑟𝑖𝑐h𝑙𝑒𝑡</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𝛼</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𝛽</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𝜀</m:t>
                    </m:r>
                    <m:r>
                      <a:rPr lang="fr-FR" sz="2400" b="0" i="1" smtClean="0">
                        <a:latin typeface="Cambria Math" panose="02040503050406030204" pitchFamily="18" charset="0"/>
                        <a:ea typeface="Cambria Math" panose="02040503050406030204" pitchFamily="18" charset="0"/>
                      </a:rPr>
                      <m:t>)</m:t>
                    </m:r>
                  </m:oMath>
                </a14:m>
                <a:r>
                  <a:rPr lang="fr-FR" sz="2400" dirty="0"/>
                  <a:t>   </a:t>
                </a:r>
              </a:p>
              <a:p>
                <a:pPr algn="ctr"/>
                <a:r>
                  <a:rPr lang="fr-FR" sz="2400" dirty="0"/>
                  <a:t>=&gt;    Beta(</a:t>
                </a:r>
                <a:r>
                  <a:rPr lang="fr-FR" sz="2400" dirty="0" err="1"/>
                  <a:t>Wo</a:t>
                </a:r>
                <a:r>
                  <a:rPr lang="fr-FR" sz="2400" dirty="0"/>
                  <a:t>, Bo, Ro) </a:t>
                </a:r>
                <a:r>
                  <a:rPr lang="fr-FR" dirty="0"/>
                  <a:t>(</a:t>
                </a:r>
                <a:r>
                  <a:rPr lang="fr-FR" dirty="0" err="1"/>
                  <a:t>with</a:t>
                </a:r>
                <a:r>
                  <a:rPr lang="fr-FR" dirty="0"/>
                  <a:t> </a:t>
                </a:r>
                <a:r>
                  <a:rPr lang="fr-FR" i="1" dirty="0" err="1"/>
                  <a:t>Xt</a:t>
                </a:r>
                <a:r>
                  <a:rPr lang="fr-FR" dirty="0"/>
                  <a:t>, the </a:t>
                </a:r>
                <a:r>
                  <a:rPr lang="fr-FR" dirty="0" err="1"/>
                  <a:t>market</a:t>
                </a:r>
                <a:r>
                  <a:rPr lang="fr-FR" dirty="0"/>
                  <a:t> </a:t>
                </a:r>
                <a:r>
                  <a:rPr lang="fr-FR" dirty="0" err="1"/>
                  <a:t>shares</a:t>
                </a:r>
                <a:r>
                  <a:rPr lang="fr-FR" dirty="0"/>
                  <a:t> </a:t>
                </a:r>
                <a:r>
                  <a:rPr lang="fr-FR" dirty="0" err="1"/>
                  <a:t>between</a:t>
                </a:r>
                <a:r>
                  <a:rPr lang="fr-FR" dirty="0"/>
                  <a:t> 3 </a:t>
                </a:r>
                <a:r>
                  <a:rPr lang="fr-FR" dirty="0" err="1"/>
                  <a:t>competitors</a:t>
                </a:r>
                <a:r>
                  <a:rPr lang="fr-FR" dirty="0"/>
                  <a:t> </a:t>
                </a:r>
                <a:r>
                  <a:rPr lang="fr-FR" dirty="0" err="1"/>
                  <a:t>after</a:t>
                </a:r>
                <a:r>
                  <a:rPr lang="fr-FR" dirty="0"/>
                  <a:t> </a:t>
                </a:r>
                <a:r>
                  <a:rPr lang="fr-FR" i="1" dirty="0"/>
                  <a:t>t</a:t>
                </a:r>
                <a:r>
                  <a:rPr lang="fr-FR" dirty="0"/>
                  <a:t> </a:t>
                </a:r>
                <a:r>
                  <a:rPr lang="fr-FR" dirty="0" err="1"/>
                  <a:t>periods</a:t>
                </a:r>
                <a:r>
                  <a:rPr lang="fr-FR" dirty="0"/>
                  <a:t>, </a:t>
                </a:r>
                <a:r>
                  <a:rPr lang="fr-FR" dirty="0" err="1"/>
                  <a:t>Wo</a:t>
                </a:r>
                <a:r>
                  <a:rPr lang="fr-FR" dirty="0"/>
                  <a:t>, Bo, Ro, initial conditions (initial </a:t>
                </a:r>
                <a:r>
                  <a:rPr lang="fr-FR" dirty="0" err="1"/>
                  <a:t>market</a:t>
                </a:r>
                <a:r>
                  <a:rPr lang="fr-FR" dirty="0"/>
                  <a:t> </a:t>
                </a:r>
                <a:r>
                  <a:rPr lang="fr-FR" dirty="0" err="1"/>
                  <a:t>shares</a:t>
                </a:r>
                <a:r>
                  <a:rPr lang="fr-FR" dirty="0"/>
                  <a:t>))</a:t>
                </a:r>
                <a:endParaRPr lang="fr-FR" sz="2400" dirty="0"/>
              </a:p>
            </p:txBody>
          </p:sp>
        </mc:Choice>
        <mc:Fallback>
          <p:sp>
            <p:nvSpPr>
              <p:cNvPr id="7" name="ZoneTexte 10">
                <a:extLst>
                  <a:ext uri="{FF2B5EF4-FFF2-40B4-BE49-F238E27FC236}">
                    <a16:creationId xmlns:a16="http://schemas.microsoft.com/office/drawing/2014/main" id="{98CD0038-1C31-405A-BB31-DECF677F8C17}"/>
                  </a:ext>
                </a:extLst>
              </p:cNvPr>
              <p:cNvSpPr txBox="1">
                <a:spLocks noRot="1" noChangeAspect="1" noMove="1" noResize="1" noEditPoints="1" noAdjustHandles="1" noChangeArrowheads="1" noChangeShapeType="1" noTextEdit="1"/>
              </p:cNvSpPr>
              <p:nvPr/>
            </p:nvSpPr>
            <p:spPr>
              <a:xfrm>
                <a:off x="408562" y="373324"/>
                <a:ext cx="11517549" cy="1107996"/>
              </a:xfrm>
              <a:prstGeom prst="rect">
                <a:avLst/>
              </a:prstGeom>
              <a:blipFill>
                <a:blip r:embed="rId5"/>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ZoneTexte 9">
                <a:extLst>
                  <a:ext uri="{FF2B5EF4-FFF2-40B4-BE49-F238E27FC236}">
                    <a16:creationId xmlns:a16="http://schemas.microsoft.com/office/drawing/2014/main" id="{198847F6-2FF1-41E8-BE77-A4F9A4B896BF}"/>
                  </a:ext>
                </a:extLst>
              </p:cNvPr>
              <p:cNvSpPr txBox="1"/>
              <p:nvPr/>
            </p:nvSpPr>
            <p:spPr>
              <a:xfrm>
                <a:off x="1447932" y="1778686"/>
                <a:ext cx="3650975" cy="369332"/>
              </a:xfrm>
              <a:prstGeom prst="rect">
                <a:avLst/>
              </a:prstGeom>
              <a:noFill/>
            </p:spPr>
            <p:txBody>
              <a:bodyPr wrap="square">
                <a:spAutoFit/>
              </a:bodyPr>
              <a:lstStyle/>
              <a:p>
                <a:r>
                  <a:rPr lang="fr-FR" dirty="0"/>
                  <a:t>D</a:t>
                </a:r>
                <a:r>
                  <a:rPr lang="fr-FR" sz="1800" dirty="0"/>
                  <a:t>(</a:t>
                </a:r>
                <a:r>
                  <a:rPr lang="fr-FR" dirty="0"/>
                  <a:t>1</a:t>
                </a:r>
                <a:r>
                  <a:rPr lang="fr-FR" sz="1800" dirty="0"/>
                  <a:t>, 1, 1)</a:t>
                </a:r>
                <a14:m>
                  <m:oMath xmlns:m="http://schemas.openxmlformats.org/officeDocument/2006/math">
                    <m:r>
                      <a:rPr lang="fr-FR" sz="180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𝑈𝑛𝑖𝑓𝑜𝑟𝑚</m:t>
                    </m:r>
                    <m:r>
                      <a:rPr lang="fr-FR" sz="1800" b="0" i="1" smtClean="0">
                        <a:latin typeface="Cambria Math" panose="02040503050406030204" pitchFamily="18" charset="0"/>
                        <a:ea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𝐷𝑖𝑠𝑡𝑟𝑖𝑏𝑢𝑡𝑖𝑜𝑛</m:t>
                    </m:r>
                  </m:oMath>
                </a14:m>
                <a:endParaRPr lang="fr-FR" dirty="0"/>
              </a:p>
            </p:txBody>
          </p:sp>
        </mc:Choice>
        <mc:Fallback>
          <p:sp>
            <p:nvSpPr>
              <p:cNvPr id="8" name="ZoneTexte 9">
                <a:extLst>
                  <a:ext uri="{FF2B5EF4-FFF2-40B4-BE49-F238E27FC236}">
                    <a16:creationId xmlns:a16="http://schemas.microsoft.com/office/drawing/2014/main" id="{198847F6-2FF1-41E8-BE77-A4F9A4B896BF}"/>
                  </a:ext>
                </a:extLst>
              </p:cNvPr>
              <p:cNvSpPr txBox="1">
                <a:spLocks noRot="1" noChangeAspect="1" noMove="1" noResize="1" noEditPoints="1" noAdjustHandles="1" noChangeArrowheads="1" noChangeShapeType="1" noTextEdit="1"/>
              </p:cNvSpPr>
              <p:nvPr/>
            </p:nvSpPr>
            <p:spPr>
              <a:xfrm>
                <a:off x="1447932" y="1778686"/>
                <a:ext cx="3650975" cy="369332"/>
              </a:xfrm>
              <a:prstGeom prst="rect">
                <a:avLst/>
              </a:prstGeom>
              <a:blipFill>
                <a:blip r:embed="rId6"/>
                <a:stretch>
                  <a:fillRect l="-1505" t="-10000" b="-26667"/>
                </a:stretch>
              </a:blipFill>
            </p:spPr>
            <p:txBody>
              <a:bodyPr/>
              <a:lstStyle/>
              <a:p>
                <a:r>
                  <a:rPr lang="en-US">
                    <a:noFill/>
                  </a:rPr>
                  <a:t> </a:t>
                </a:r>
              </a:p>
            </p:txBody>
          </p:sp>
        </mc:Fallback>
      </mc:AlternateContent>
      <p:sp>
        <p:nvSpPr>
          <p:cNvPr id="9" name="ZoneTexte 11">
            <a:extLst>
              <a:ext uri="{FF2B5EF4-FFF2-40B4-BE49-F238E27FC236}">
                <a16:creationId xmlns:a16="http://schemas.microsoft.com/office/drawing/2014/main" id="{F4E85E71-2A84-4C52-90F0-AD8B3DF9E2C8}"/>
              </a:ext>
            </a:extLst>
          </p:cNvPr>
          <p:cNvSpPr txBox="1"/>
          <p:nvPr/>
        </p:nvSpPr>
        <p:spPr>
          <a:xfrm>
            <a:off x="5667976" y="1784288"/>
            <a:ext cx="1277573" cy="369332"/>
          </a:xfrm>
          <a:prstGeom prst="rect">
            <a:avLst/>
          </a:prstGeom>
          <a:noFill/>
        </p:spPr>
        <p:txBody>
          <a:bodyPr wrap="square">
            <a:spAutoFit/>
          </a:bodyPr>
          <a:lstStyle/>
          <a:p>
            <a:r>
              <a:rPr lang="fr-FR" dirty="0"/>
              <a:t>D</a:t>
            </a:r>
            <a:r>
              <a:rPr lang="fr-FR" sz="1800" dirty="0"/>
              <a:t>(50,50,50)</a:t>
            </a:r>
            <a:endParaRPr lang="fr-FR" dirty="0"/>
          </a:p>
        </p:txBody>
      </p:sp>
      <p:sp>
        <p:nvSpPr>
          <p:cNvPr id="10" name="ZoneTexte 12">
            <a:extLst>
              <a:ext uri="{FF2B5EF4-FFF2-40B4-BE49-F238E27FC236}">
                <a16:creationId xmlns:a16="http://schemas.microsoft.com/office/drawing/2014/main" id="{4B9A0CC0-EC47-4220-8B4C-1E3D83994BD1}"/>
              </a:ext>
            </a:extLst>
          </p:cNvPr>
          <p:cNvSpPr txBox="1"/>
          <p:nvPr/>
        </p:nvSpPr>
        <p:spPr>
          <a:xfrm>
            <a:off x="8643628" y="1805726"/>
            <a:ext cx="1804486" cy="369332"/>
          </a:xfrm>
          <a:prstGeom prst="rect">
            <a:avLst/>
          </a:prstGeom>
          <a:noFill/>
        </p:spPr>
        <p:txBody>
          <a:bodyPr wrap="square">
            <a:spAutoFit/>
          </a:bodyPr>
          <a:lstStyle/>
          <a:p>
            <a:r>
              <a:rPr lang="fr-FR" dirty="0"/>
              <a:t>D</a:t>
            </a:r>
            <a:r>
              <a:rPr lang="fr-FR" sz="1800" dirty="0"/>
              <a:t>(</a:t>
            </a:r>
            <a:r>
              <a:rPr lang="fr-FR" dirty="0"/>
              <a:t>100</a:t>
            </a:r>
            <a:r>
              <a:rPr lang="fr-FR" sz="1800" dirty="0"/>
              <a:t>, 1 ,1)</a:t>
            </a:r>
            <a:endParaRPr lang="fr-FR" dirty="0"/>
          </a:p>
        </p:txBody>
      </p:sp>
    </p:spTree>
    <p:extLst>
      <p:ext uri="{BB962C8B-B14F-4D97-AF65-F5344CB8AC3E}">
        <p14:creationId xmlns:p14="http://schemas.microsoft.com/office/powerpoint/2010/main" val="355501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695308" y="169156"/>
            <a:ext cx="10515600" cy="1325563"/>
          </a:xfrm>
        </p:spPr>
        <p:txBody>
          <a:bodyPr/>
          <a:lstStyle/>
          <a:p>
            <a:pPr algn="ctr"/>
            <a:r>
              <a:rPr lang="fr-FR" b="1" dirty="0"/>
              <a:t>I. </a:t>
            </a:r>
            <a:r>
              <a:rPr lang="fr-FR" b="1" dirty="0" err="1"/>
              <a:t>Context</a:t>
            </a:r>
            <a:br>
              <a:rPr lang="fr-FR" b="1" dirty="0"/>
            </a:br>
            <a:r>
              <a:rPr lang="fr-FR" sz="3600" i="1" dirty="0" err="1"/>
              <a:t>Computational</a:t>
            </a:r>
            <a:r>
              <a:rPr lang="fr-FR" sz="3600" i="1" dirty="0"/>
              <a:t> Social Science</a:t>
            </a:r>
            <a:endParaRPr lang="fr-FR" i="1" dirty="0"/>
          </a:p>
        </p:txBody>
      </p:sp>
      <p:pic>
        <p:nvPicPr>
          <p:cNvPr id="7" name="Image 6">
            <a:extLst>
              <a:ext uri="{FF2B5EF4-FFF2-40B4-BE49-F238E27FC236}">
                <a16:creationId xmlns:a16="http://schemas.microsoft.com/office/drawing/2014/main" id="{2580277B-934C-4A8A-B23F-25EEC79FEA16}"/>
              </a:ext>
            </a:extLst>
          </p:cNvPr>
          <p:cNvPicPr>
            <a:picLocks noChangeAspect="1"/>
          </p:cNvPicPr>
          <p:nvPr/>
        </p:nvPicPr>
        <p:blipFill>
          <a:blip r:embed="rId2"/>
          <a:stretch>
            <a:fillRect/>
          </a:stretch>
        </p:blipFill>
        <p:spPr>
          <a:xfrm>
            <a:off x="4356698" y="2379056"/>
            <a:ext cx="6589470" cy="4159347"/>
          </a:xfrm>
          <a:prstGeom prst="rect">
            <a:avLst/>
          </a:prstGeom>
        </p:spPr>
      </p:pic>
      <p:pic>
        <p:nvPicPr>
          <p:cNvPr id="8" name="Image 7">
            <a:extLst>
              <a:ext uri="{FF2B5EF4-FFF2-40B4-BE49-F238E27FC236}">
                <a16:creationId xmlns:a16="http://schemas.microsoft.com/office/drawing/2014/main" id="{2F03F822-7B8F-4170-B07E-ECF2BC390258}"/>
              </a:ext>
            </a:extLst>
          </p:cNvPr>
          <p:cNvPicPr>
            <a:picLocks noChangeAspect="1"/>
          </p:cNvPicPr>
          <p:nvPr/>
        </p:nvPicPr>
        <p:blipFill>
          <a:blip r:embed="rId3"/>
          <a:stretch>
            <a:fillRect/>
          </a:stretch>
        </p:blipFill>
        <p:spPr>
          <a:xfrm>
            <a:off x="399588" y="3376103"/>
            <a:ext cx="3829050" cy="2943225"/>
          </a:xfrm>
          <a:prstGeom prst="rect">
            <a:avLst/>
          </a:prstGeom>
        </p:spPr>
      </p:pic>
    </p:spTree>
    <p:extLst>
      <p:ext uri="{BB962C8B-B14F-4D97-AF65-F5344CB8AC3E}">
        <p14:creationId xmlns:p14="http://schemas.microsoft.com/office/powerpoint/2010/main" val="40411568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Polya</a:t>
            </a:r>
            <a:r>
              <a:rPr lang="fr-FR" sz="3200" b="1" dirty="0"/>
              <a:t> </a:t>
            </a:r>
            <a:r>
              <a:rPr lang="fr-FR" sz="3200" b="1" dirty="0" err="1"/>
              <a:t>urn</a:t>
            </a:r>
            <a:r>
              <a:rPr lang="fr-FR" sz="3200" b="1" dirty="0"/>
              <a:t> and power </a:t>
            </a:r>
            <a:r>
              <a:rPr lang="fr-FR" sz="3200" b="1" dirty="0" err="1"/>
              <a:t>laws</a:t>
            </a:r>
            <a:endParaRPr lang="en-US" sz="3200" b="1" dirty="0"/>
          </a:p>
        </p:txBody>
      </p:sp>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297" y="1426345"/>
            <a:ext cx="8635034" cy="4411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llipse 1"/>
          <p:cNvSpPr/>
          <p:nvPr/>
        </p:nvSpPr>
        <p:spPr>
          <a:xfrm>
            <a:off x="1847298" y="1268760"/>
            <a:ext cx="4752759"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a:off x="1548905" y="3573016"/>
            <a:ext cx="4752759"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p:cNvSpPr txBox="1"/>
          <p:nvPr/>
        </p:nvSpPr>
        <p:spPr>
          <a:xfrm>
            <a:off x="2207568" y="6093297"/>
            <a:ext cx="7704856" cy="646331"/>
          </a:xfrm>
          <a:prstGeom prst="rect">
            <a:avLst/>
          </a:prstGeom>
          <a:noFill/>
        </p:spPr>
        <p:txBody>
          <a:bodyPr wrap="square" rtlCol="0">
            <a:spAutoFit/>
          </a:bodyPr>
          <a:lstStyle/>
          <a:p>
            <a:pPr algn="ctr"/>
            <a:r>
              <a:rPr lang="en-US" b="1" dirty="0"/>
              <a:t>In a world with plethora of digital goods (ex: more than 1 million apps on Google Play , iTunes, etc…) platforms promotes </a:t>
            </a:r>
            <a:r>
              <a:rPr lang="en-US" b="1" i="1" dirty="0">
                <a:solidFill>
                  <a:srgbClr val="FF0000"/>
                </a:solidFill>
              </a:rPr>
              <a:t>positive network effects</a:t>
            </a:r>
          </a:p>
        </p:txBody>
      </p:sp>
    </p:spTree>
    <p:extLst>
      <p:ext uri="{BB962C8B-B14F-4D97-AF65-F5344CB8AC3E}">
        <p14:creationId xmlns:p14="http://schemas.microsoft.com/office/powerpoint/2010/main" val="13795011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Third</a:t>
            </a:r>
            <a:r>
              <a:rPr lang="fr-FR" sz="3200" b="1" dirty="0"/>
              <a:t> parties </a:t>
            </a:r>
            <a:r>
              <a:rPr lang="fr-FR" sz="3200" b="1" dirty="0" err="1"/>
              <a:t>Market</a:t>
            </a:r>
            <a:r>
              <a:rPr lang="fr-FR" sz="3200" b="1" dirty="0"/>
              <a:t> </a:t>
            </a:r>
            <a:r>
              <a:rPr lang="fr-FR" sz="3200" b="1" dirty="0" err="1"/>
              <a:t>shares</a:t>
            </a:r>
            <a:r>
              <a:rPr lang="fr-FR" sz="3200" b="1" dirty="0"/>
              <a:t> concentration</a:t>
            </a:r>
            <a:endParaRPr lang="en-US" sz="3200" b="1" dirty="0"/>
          </a:p>
        </p:txBody>
      </p:sp>
      <p:pic>
        <p:nvPicPr>
          <p:cNvPr id="7" name="Image 6">
            <a:extLst>
              <a:ext uri="{FF2B5EF4-FFF2-40B4-BE49-F238E27FC236}">
                <a16:creationId xmlns:a16="http://schemas.microsoft.com/office/drawing/2014/main" id="{7DFD039F-EA4F-448B-9B80-68E9332B4EB5}"/>
              </a:ext>
            </a:extLst>
          </p:cNvPr>
          <p:cNvPicPr>
            <a:picLocks noChangeAspect="1"/>
          </p:cNvPicPr>
          <p:nvPr/>
        </p:nvPicPr>
        <p:blipFill>
          <a:blip r:embed="rId3"/>
          <a:stretch>
            <a:fillRect/>
          </a:stretch>
        </p:blipFill>
        <p:spPr>
          <a:xfrm>
            <a:off x="1285875" y="840003"/>
            <a:ext cx="9620250" cy="5781675"/>
          </a:xfrm>
          <a:prstGeom prst="rect">
            <a:avLst/>
          </a:prstGeom>
        </p:spPr>
      </p:pic>
    </p:spTree>
    <p:extLst>
      <p:ext uri="{BB962C8B-B14F-4D97-AF65-F5344CB8AC3E}">
        <p14:creationId xmlns:p14="http://schemas.microsoft.com/office/powerpoint/2010/main" val="28278721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808" y="2420888"/>
            <a:ext cx="31623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071665" y="5013177"/>
            <a:ext cx="6404075" cy="830997"/>
          </a:xfrm>
          <a:prstGeom prst="rect">
            <a:avLst/>
          </a:prstGeom>
        </p:spPr>
        <p:txBody>
          <a:bodyPr wrap="square">
            <a:spAutoFit/>
          </a:bodyPr>
          <a:lstStyle/>
          <a:p>
            <a:pPr algn="ctr"/>
            <a:r>
              <a:rPr lang="fr-FR" sz="2400" b="1" dirty="0"/>
              <a:t>Hyper </a:t>
            </a:r>
            <a:r>
              <a:rPr lang="fr-FR" sz="2400" b="1" dirty="0" err="1"/>
              <a:t>Pólya-Eggenberger</a:t>
            </a:r>
            <a:r>
              <a:rPr lang="fr-FR" sz="2400" b="1" dirty="0"/>
              <a:t> </a:t>
            </a:r>
            <a:r>
              <a:rPr lang="fr-FR" sz="2400" b="1" dirty="0" err="1"/>
              <a:t>schema</a:t>
            </a:r>
            <a:r>
              <a:rPr lang="fr-FR" sz="2400" b="1" dirty="0"/>
              <a:t>: </a:t>
            </a:r>
            <a:r>
              <a:rPr lang="fr-FR" sz="2400" b="1" dirty="0" err="1"/>
              <a:t>urn</a:t>
            </a:r>
            <a:r>
              <a:rPr lang="fr-FR" sz="2400" b="1" dirty="0"/>
              <a:t> </a:t>
            </a:r>
            <a:r>
              <a:rPr lang="fr-FR" sz="2400" b="1" dirty="0" err="1"/>
              <a:t>with</a:t>
            </a:r>
            <a:r>
              <a:rPr lang="fr-FR" sz="2400" b="1" dirty="0"/>
              <a:t> </a:t>
            </a:r>
            <a:r>
              <a:rPr lang="fr-FR" sz="2400" b="1" i="1" dirty="0"/>
              <a:t>k</a:t>
            </a:r>
            <a:r>
              <a:rPr lang="fr-FR" sz="2400" b="1" dirty="0"/>
              <a:t> </a:t>
            </a:r>
            <a:r>
              <a:rPr lang="fr-FR" sz="2400" b="1" dirty="0" err="1"/>
              <a:t>colors</a:t>
            </a:r>
            <a:endParaRPr lang="fr-FR" sz="2400" b="1" dirty="0"/>
          </a:p>
        </p:txBody>
      </p:sp>
    </p:spTree>
    <p:extLst>
      <p:ext uri="{BB962C8B-B14F-4D97-AF65-F5344CB8AC3E}">
        <p14:creationId xmlns:p14="http://schemas.microsoft.com/office/powerpoint/2010/main" val="153353759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808" y="1268760"/>
            <a:ext cx="31623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423592" y="3789041"/>
            <a:ext cx="7560840" cy="2585323"/>
          </a:xfrm>
          <a:prstGeom prst="rect">
            <a:avLst/>
          </a:prstGeom>
        </p:spPr>
        <p:txBody>
          <a:bodyPr wrap="square">
            <a:spAutoFit/>
          </a:bodyPr>
          <a:lstStyle/>
          <a:p>
            <a:pPr marL="285750" indent="-285750" algn="just">
              <a:buFont typeface="Arial" pitchFamily="34" charset="0"/>
              <a:buChar char="•"/>
            </a:pPr>
            <a:r>
              <a:rPr lang="en-US" b="1" dirty="0"/>
              <a:t>At each step </a:t>
            </a:r>
            <a:r>
              <a:rPr lang="en-US" b="1" i="1" dirty="0"/>
              <a:t>t</a:t>
            </a:r>
            <a:r>
              <a:rPr lang="en-US" b="1" dirty="0"/>
              <a:t> exactly one ball is drawn and put back into the urn with </a:t>
            </a:r>
            <a:r>
              <a:rPr lang="en-US" b="1" i="1" dirty="0"/>
              <a:t>s</a:t>
            </a:r>
            <a:r>
              <a:rPr lang="en-US" b="1" dirty="0"/>
              <a:t> ball(s) of the same color. </a:t>
            </a:r>
          </a:p>
          <a:p>
            <a:pPr marL="285750" indent="-285750" algn="just">
              <a:buFont typeface="Arial" pitchFamily="34" charset="0"/>
              <a:buChar char="•"/>
            </a:pPr>
            <a:endParaRPr lang="en-US" b="1" dirty="0"/>
          </a:p>
          <a:p>
            <a:pPr marL="285750" indent="-285750" algn="just">
              <a:buFont typeface="Arial" pitchFamily="34" charset="0"/>
              <a:buChar char="•"/>
            </a:pPr>
            <a:r>
              <a:rPr lang="en-US" b="1" dirty="0"/>
              <a:t>This drawn scheme can be describe by the replacement matrix A, where each </a:t>
            </a:r>
            <a:r>
              <a:rPr lang="en-US" b="1" i="1" dirty="0"/>
              <a:t>k</a:t>
            </a:r>
            <a:r>
              <a:rPr lang="en-US" b="1" dirty="0"/>
              <a:t> line is the color drawn and each </a:t>
            </a:r>
            <a:r>
              <a:rPr lang="en-US" b="1" i="1" dirty="0"/>
              <a:t>k</a:t>
            </a:r>
            <a:r>
              <a:rPr lang="en-US" b="1" dirty="0"/>
              <a:t> column is the number of ball(s) added into the urn.</a:t>
            </a:r>
          </a:p>
          <a:p>
            <a:pPr marL="285750" indent="-285750" algn="just">
              <a:buFont typeface="Arial" pitchFamily="34" charset="0"/>
              <a:buChar char="•"/>
            </a:pPr>
            <a:endParaRPr lang="fr-FR" b="1" dirty="0"/>
          </a:p>
          <a:p>
            <a:pPr algn="ctr"/>
            <a:r>
              <a:rPr lang="en-US" b="1" dirty="0">
                <a:solidFill>
                  <a:srgbClr val="FF0000"/>
                </a:solidFill>
              </a:rPr>
              <a:t>If </a:t>
            </a:r>
            <a:r>
              <a:rPr lang="en-US" b="1" i="1" dirty="0">
                <a:solidFill>
                  <a:srgbClr val="FF0000"/>
                </a:solidFill>
              </a:rPr>
              <a:t>s</a:t>
            </a:r>
            <a:r>
              <a:rPr lang="en-US" b="1" dirty="0">
                <a:solidFill>
                  <a:srgbClr val="FF0000"/>
                </a:solidFill>
              </a:rPr>
              <a:t>=1 and </a:t>
            </a:r>
            <a:r>
              <a:rPr lang="en-US" b="1" i="1" dirty="0">
                <a:solidFill>
                  <a:srgbClr val="FF0000"/>
                </a:solidFill>
              </a:rPr>
              <a:t>T</a:t>
            </a:r>
            <a:r>
              <a:rPr lang="en-US" b="1" dirty="0">
                <a:solidFill>
                  <a:srgbClr val="FF0000"/>
                </a:solidFill>
              </a:rPr>
              <a:t> sufficiently large, what will be the shape of the distribution of the colored balls into the urn (or what will be the shape of the demand for apps)?</a:t>
            </a:r>
          </a:p>
        </p:txBody>
      </p:sp>
    </p:spTree>
    <p:extLst>
      <p:ext uri="{BB962C8B-B14F-4D97-AF65-F5344CB8AC3E}">
        <p14:creationId xmlns:p14="http://schemas.microsoft.com/office/powerpoint/2010/main" val="29323336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02284" y="764704"/>
            <a:ext cx="8229600" cy="1143000"/>
          </a:xfrm>
        </p:spPr>
        <p:txBody>
          <a:bodyPr/>
          <a:lstStyle/>
          <a:p>
            <a:r>
              <a:rPr lang="fr-FR" dirty="0"/>
              <a:t>Dynamics</a:t>
            </a:r>
            <a:endParaRPr lang="en-US" dirty="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284" y="2060848"/>
            <a:ext cx="7721600" cy="433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Tree>
    <p:extLst>
      <p:ext uri="{BB962C8B-B14F-4D97-AF65-F5344CB8AC3E}">
        <p14:creationId xmlns:p14="http://schemas.microsoft.com/office/powerpoint/2010/main" val="25050740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2" name="Rectangle 1"/>
          <p:cNvSpPr/>
          <p:nvPr/>
        </p:nvSpPr>
        <p:spPr>
          <a:xfrm>
            <a:off x="1919536" y="1196753"/>
            <a:ext cx="8490556" cy="584775"/>
          </a:xfrm>
          <a:prstGeom prst="rect">
            <a:avLst/>
          </a:prstGeom>
        </p:spPr>
        <p:txBody>
          <a:bodyPr wrap="square">
            <a:spAutoFit/>
          </a:bodyPr>
          <a:lstStyle/>
          <a:p>
            <a:pPr algn="ctr"/>
            <a:r>
              <a:rPr lang="en-US" sz="3200" b="1" dirty="0"/>
              <a:t>The distribution (the histogram) will be </a:t>
            </a:r>
            <a:r>
              <a:rPr lang="en-US" sz="3200" b="1" i="1" dirty="0">
                <a:solidFill>
                  <a:srgbClr val="FF0000"/>
                </a:solidFill>
              </a:rPr>
              <a:t>skewed</a:t>
            </a:r>
          </a:p>
        </p:txBody>
      </p:sp>
      <p:pic>
        <p:nvPicPr>
          <p:cNvPr id="103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114" y="5445224"/>
            <a:ext cx="6629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792" y="1844825"/>
            <a:ext cx="3633150" cy="339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76948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3" name="Rectangle 2"/>
          <p:cNvSpPr/>
          <p:nvPr/>
        </p:nvSpPr>
        <p:spPr>
          <a:xfrm>
            <a:off x="2049506" y="2708921"/>
            <a:ext cx="8230616" cy="3323987"/>
          </a:xfrm>
          <a:prstGeom prst="rect">
            <a:avLst/>
          </a:prstGeom>
        </p:spPr>
        <p:txBody>
          <a:bodyPr wrap="square">
            <a:spAutoFit/>
          </a:bodyPr>
          <a:lstStyle/>
          <a:p>
            <a:pPr algn="just"/>
            <a:r>
              <a:rPr lang="en-US" sz="2000" b="1" dirty="0"/>
              <a:t>“Many man made and naturally occurring phenomena, including city sizes, incomes, word frequencies, and earthquake magnitudes, are distributed according to a power-law distribution. </a:t>
            </a:r>
          </a:p>
          <a:p>
            <a:pPr algn="ctr"/>
            <a:r>
              <a:rPr lang="en-US" sz="2000" b="1" dirty="0">
                <a:solidFill>
                  <a:srgbClr val="FF0000"/>
                </a:solidFill>
              </a:rPr>
              <a:t>A power-law implies that small occurrences are extremely common, whereas large instances are extremely rare. </a:t>
            </a:r>
          </a:p>
          <a:p>
            <a:pPr algn="ctr"/>
            <a:endParaRPr lang="en-US" sz="2000" b="1" dirty="0">
              <a:solidFill>
                <a:srgbClr val="FF0000"/>
              </a:solidFill>
            </a:endParaRPr>
          </a:p>
          <a:p>
            <a:pPr algn="just"/>
            <a:r>
              <a:rPr lang="en-US" b="1" dirty="0"/>
              <a:t>This regularity or 'law' is sometimes also referred to as </a:t>
            </a:r>
            <a:r>
              <a:rPr lang="en-US" b="1" dirty="0" err="1"/>
              <a:t>Zipf</a:t>
            </a:r>
            <a:r>
              <a:rPr lang="en-US" b="1" dirty="0"/>
              <a:t> and sometimes Pareto. To add to the confusion, the laws alternately refer to ranked and unranked distributions. Here we show that all three terms, </a:t>
            </a:r>
            <a:r>
              <a:rPr lang="en-US" b="1" dirty="0" err="1"/>
              <a:t>Zipf</a:t>
            </a:r>
            <a:r>
              <a:rPr lang="en-US" b="1" dirty="0"/>
              <a:t>, power-law, and Pareto, can refer to the same thing, and how to easily move from the ranked to the unranked distributions and relate their exponents.”</a:t>
            </a:r>
          </a:p>
        </p:txBody>
      </p:sp>
      <p:sp>
        <p:nvSpPr>
          <p:cNvPr id="4" name="Rectangle 3"/>
          <p:cNvSpPr/>
          <p:nvPr/>
        </p:nvSpPr>
        <p:spPr>
          <a:xfrm>
            <a:off x="2055682" y="1470969"/>
            <a:ext cx="7718902" cy="830997"/>
          </a:xfrm>
          <a:prstGeom prst="rect">
            <a:avLst/>
          </a:prstGeom>
        </p:spPr>
        <p:txBody>
          <a:bodyPr wrap="square">
            <a:spAutoFit/>
          </a:bodyPr>
          <a:lstStyle/>
          <a:p>
            <a:pPr algn="ctr"/>
            <a:r>
              <a:rPr lang="en-US" sz="2400" b="1" dirty="0" err="1"/>
              <a:t>Zipf</a:t>
            </a:r>
            <a:r>
              <a:rPr lang="en-US" sz="2400" b="1" dirty="0"/>
              <a:t>, Power-laws, and Pareto - a ranking tutorial </a:t>
            </a:r>
          </a:p>
          <a:p>
            <a:pPr algn="ctr"/>
            <a:r>
              <a:rPr lang="en-US" sz="2400" b="1" dirty="0" err="1"/>
              <a:t>Lada</a:t>
            </a:r>
            <a:r>
              <a:rPr lang="en-US" sz="2400" b="1" dirty="0"/>
              <a:t> A. </a:t>
            </a:r>
            <a:r>
              <a:rPr lang="en-US" sz="2400" b="1" dirty="0" err="1"/>
              <a:t>Adamic</a:t>
            </a:r>
            <a:endParaRPr lang="en-US" sz="2400" dirty="0"/>
          </a:p>
        </p:txBody>
      </p:sp>
    </p:spTree>
    <p:extLst>
      <p:ext uri="{BB962C8B-B14F-4D97-AF65-F5344CB8AC3E}">
        <p14:creationId xmlns:p14="http://schemas.microsoft.com/office/powerpoint/2010/main" val="2379748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3" name="Rectangle 2"/>
          <p:cNvSpPr/>
          <p:nvPr/>
        </p:nvSpPr>
        <p:spPr>
          <a:xfrm>
            <a:off x="1524000" y="1684230"/>
            <a:ext cx="9144000" cy="3693319"/>
          </a:xfrm>
          <a:prstGeom prst="rect">
            <a:avLst/>
          </a:prstGeom>
        </p:spPr>
        <p:txBody>
          <a:bodyPr wrap="square">
            <a:spAutoFit/>
          </a:bodyPr>
          <a:lstStyle/>
          <a:p>
            <a:pPr marL="285750" indent="-285750" algn="just">
              <a:buFont typeface="Arial" pitchFamily="34" charset="0"/>
              <a:buChar char="•"/>
            </a:pPr>
            <a:r>
              <a:rPr lang="en-US" b="1" dirty="0" err="1">
                <a:solidFill>
                  <a:srgbClr val="FF0000"/>
                </a:solidFill>
              </a:rPr>
              <a:t>Zipf's</a:t>
            </a:r>
            <a:r>
              <a:rPr lang="en-US" b="1" dirty="0">
                <a:solidFill>
                  <a:srgbClr val="FF0000"/>
                </a:solidFill>
              </a:rPr>
              <a:t> </a:t>
            </a:r>
            <a:r>
              <a:rPr lang="en-US" b="1" dirty="0"/>
              <a:t>law usually refers to the 'size' y of an occurrence of an event relative to </a:t>
            </a:r>
            <a:r>
              <a:rPr lang="en-US" b="1" dirty="0" err="1"/>
              <a:t>it's</a:t>
            </a:r>
            <a:r>
              <a:rPr lang="en-US" b="1" dirty="0"/>
              <a:t> rank r.</a:t>
            </a:r>
          </a:p>
          <a:p>
            <a:pPr marL="285750" indent="-285750" algn="just">
              <a:buFont typeface="Arial" pitchFamily="34" charset="0"/>
              <a:buChar char="•"/>
            </a:pPr>
            <a:endParaRPr lang="en-US" b="1" dirty="0"/>
          </a:p>
          <a:p>
            <a:pPr marL="285750" indent="-285750" algn="just">
              <a:buFont typeface="Arial" pitchFamily="34" charset="0"/>
              <a:buChar char="•"/>
            </a:pPr>
            <a:endParaRPr lang="fr-FR" b="1" dirty="0"/>
          </a:p>
          <a:p>
            <a:pPr marL="285750" indent="-285750" algn="just">
              <a:buFont typeface="Arial" pitchFamily="34" charset="0"/>
              <a:buChar char="•"/>
            </a:pPr>
            <a:endParaRPr lang="fr-FR" b="1" dirty="0"/>
          </a:p>
          <a:p>
            <a:pPr marL="285750" indent="-285750" algn="just">
              <a:buFont typeface="Arial" pitchFamily="34" charset="0"/>
              <a:buChar char="•"/>
            </a:pPr>
            <a:r>
              <a:rPr lang="en-US" b="1" dirty="0">
                <a:solidFill>
                  <a:srgbClr val="FF0000"/>
                </a:solidFill>
              </a:rPr>
              <a:t>Pareto</a:t>
            </a:r>
            <a:r>
              <a:rPr lang="en-US" b="1" dirty="0"/>
              <a:t> was interested in the distribution of income. Instead of asking what the </a:t>
            </a:r>
            <a:r>
              <a:rPr lang="en-US" b="1" i="1" dirty="0"/>
              <a:t>r </a:t>
            </a:r>
            <a:r>
              <a:rPr lang="en-US" b="1" dirty="0" err="1"/>
              <a:t>th</a:t>
            </a:r>
            <a:r>
              <a:rPr lang="en-US" b="1" dirty="0"/>
              <a:t> largest income is, he asked how many people have an income greater than </a:t>
            </a:r>
            <a:r>
              <a:rPr lang="en-US" b="1" i="1" dirty="0"/>
              <a:t>x</a:t>
            </a:r>
            <a:r>
              <a:rPr lang="en-US" b="1" dirty="0"/>
              <a:t>. Pareto's law is given in terms of the cumulative distribution function (CDF):</a:t>
            </a:r>
          </a:p>
          <a:p>
            <a:pPr marL="285750" indent="-285750" algn="just">
              <a:buFont typeface="Arial" pitchFamily="34" charset="0"/>
              <a:buChar char="•"/>
            </a:pPr>
            <a:endParaRPr lang="en-US" b="1" i="1" dirty="0"/>
          </a:p>
          <a:p>
            <a:pPr marL="285750" indent="-285750" algn="just">
              <a:buFont typeface="Arial" pitchFamily="34" charset="0"/>
              <a:buChar char="•"/>
            </a:pPr>
            <a:endParaRPr lang="fr-FR" b="1" i="1" dirty="0"/>
          </a:p>
          <a:p>
            <a:pPr algn="just"/>
            <a:endParaRPr lang="fr-FR" b="1" i="1" dirty="0"/>
          </a:p>
          <a:p>
            <a:pPr marL="285750" indent="-285750" algn="just">
              <a:buFont typeface="Arial" pitchFamily="34" charset="0"/>
              <a:buChar char="•"/>
            </a:pPr>
            <a:r>
              <a:rPr lang="en-US" b="1" dirty="0"/>
              <a:t>What is usually called a </a:t>
            </a:r>
            <a:r>
              <a:rPr lang="en-US" b="1" i="1" dirty="0">
                <a:solidFill>
                  <a:srgbClr val="FF0000"/>
                </a:solidFill>
              </a:rPr>
              <a:t>power law distribution </a:t>
            </a:r>
            <a:r>
              <a:rPr lang="en-US" b="1" dirty="0"/>
              <a:t>tells us the number of people whose income is exactly </a:t>
            </a:r>
            <a:r>
              <a:rPr lang="en-US" b="1" i="1" dirty="0"/>
              <a:t>x</a:t>
            </a:r>
            <a:r>
              <a:rPr lang="en-US" b="1" dirty="0"/>
              <a:t>. It is simply the probability distribution function (PDF) associated with the CDF given by Pareto's Law:</a:t>
            </a:r>
          </a:p>
        </p:txBody>
      </p:sp>
      <p:sp>
        <p:nvSpPr>
          <p:cNvPr id="4" name="Rectangle 3"/>
          <p:cNvSpPr/>
          <p:nvPr/>
        </p:nvSpPr>
        <p:spPr>
          <a:xfrm>
            <a:off x="2076146" y="836713"/>
            <a:ext cx="7718902" cy="830997"/>
          </a:xfrm>
          <a:prstGeom prst="rect">
            <a:avLst/>
          </a:prstGeom>
        </p:spPr>
        <p:txBody>
          <a:bodyPr wrap="square">
            <a:spAutoFit/>
          </a:bodyPr>
          <a:lstStyle/>
          <a:p>
            <a:pPr algn="ctr"/>
            <a:r>
              <a:rPr lang="en-US" sz="2400" b="1" dirty="0" err="1"/>
              <a:t>Zipf</a:t>
            </a:r>
            <a:r>
              <a:rPr lang="en-US" sz="2400" b="1" dirty="0"/>
              <a:t>, Power-laws, and Pareto - a ranking tutorial </a:t>
            </a:r>
          </a:p>
          <a:p>
            <a:pPr algn="ctr"/>
            <a:r>
              <a:rPr lang="en-US" sz="2400" b="1" dirty="0" err="1"/>
              <a:t>Lada</a:t>
            </a:r>
            <a:r>
              <a:rPr lang="en-US" sz="2400" b="1" dirty="0"/>
              <a:t> A. </a:t>
            </a:r>
            <a:r>
              <a:rPr lang="en-US" sz="2400" b="1" dirty="0" err="1"/>
              <a:t>Adamic</a:t>
            </a:r>
            <a:endParaRPr lang="en-US" sz="2400" dirty="0"/>
          </a:p>
        </p:txBody>
      </p:sp>
      <p:pic>
        <p:nvPicPr>
          <p:cNvPr id="1064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9" y="2132856"/>
            <a:ext cx="23336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4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338" y="3861048"/>
            <a:ext cx="14573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063" y="5377549"/>
            <a:ext cx="22193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1946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8" name="Rectangle 7"/>
          <p:cNvSpPr/>
          <p:nvPr/>
        </p:nvSpPr>
        <p:spPr>
          <a:xfrm>
            <a:off x="1775520" y="1556793"/>
            <a:ext cx="8634572" cy="1015663"/>
          </a:xfrm>
          <a:prstGeom prst="rect">
            <a:avLst/>
          </a:prstGeom>
        </p:spPr>
        <p:txBody>
          <a:bodyPr wrap="square">
            <a:spAutoFit/>
          </a:bodyPr>
          <a:lstStyle/>
          <a:p>
            <a:pPr marL="342900" indent="-342900" algn="ctr">
              <a:buFont typeface="Arial" pitchFamily="34" charset="0"/>
              <a:buChar char="•"/>
            </a:pPr>
            <a:r>
              <a:rPr lang="en-US" sz="2000" dirty="0"/>
              <a:t>The exponent of the power law distribution is linked to k, the Pareto distribution </a:t>
            </a:r>
            <a:r>
              <a:rPr lang="en-US" sz="2000" b="1" dirty="0">
                <a:solidFill>
                  <a:srgbClr val="FF0000"/>
                </a:solidFill>
              </a:rPr>
              <a:t>shape parameter</a:t>
            </a:r>
            <a:r>
              <a:rPr lang="en-US" sz="2000" dirty="0"/>
              <a:t>) :</a:t>
            </a:r>
          </a:p>
          <a:p>
            <a:pPr algn="ctr"/>
            <a:r>
              <a:rPr lang="en-US" sz="2000" b="1" i="1" dirty="0"/>
              <a:t>a = 1+k</a:t>
            </a:r>
            <a:r>
              <a:rPr lang="en-US" sz="2000" b="1" dirty="0"/>
              <a:t> </a:t>
            </a:r>
            <a:endParaRPr lang="en-US" sz="2000" dirty="0"/>
          </a:p>
        </p:txBody>
      </p:sp>
      <p:sp>
        <p:nvSpPr>
          <p:cNvPr id="2" name="ZoneTexte 1"/>
          <p:cNvSpPr txBox="1"/>
          <p:nvPr/>
        </p:nvSpPr>
        <p:spPr>
          <a:xfrm>
            <a:off x="4223792" y="908721"/>
            <a:ext cx="4176464" cy="461665"/>
          </a:xfrm>
          <a:prstGeom prst="rect">
            <a:avLst/>
          </a:prstGeom>
          <a:noFill/>
        </p:spPr>
        <p:txBody>
          <a:bodyPr wrap="square" rtlCol="0">
            <a:spAutoFit/>
          </a:bodyPr>
          <a:lstStyle/>
          <a:p>
            <a:pPr algn="ctr"/>
            <a:r>
              <a:rPr lang="fr-FR" sz="2400" b="1" dirty="0"/>
              <a:t>Gini and the </a:t>
            </a:r>
            <a:r>
              <a:rPr lang="fr-FR" sz="2400" b="1" dirty="0" err="1"/>
              <a:t>shape</a:t>
            </a:r>
            <a:r>
              <a:rPr lang="fr-FR" sz="2400" b="1" dirty="0"/>
              <a:t> </a:t>
            </a:r>
            <a:r>
              <a:rPr lang="fr-FR" sz="2400" b="1" dirty="0" err="1"/>
              <a:t>parameters</a:t>
            </a:r>
            <a:endParaRPr lang="en-US" sz="2400" b="1" dirty="0"/>
          </a:p>
        </p:txBody>
      </p:sp>
      <p:sp>
        <p:nvSpPr>
          <p:cNvPr id="6" name="ZoneTexte 5"/>
          <p:cNvSpPr txBox="1"/>
          <p:nvPr/>
        </p:nvSpPr>
        <p:spPr>
          <a:xfrm>
            <a:off x="1775520" y="3036785"/>
            <a:ext cx="8634572" cy="3477875"/>
          </a:xfrm>
          <a:prstGeom prst="rect">
            <a:avLst/>
          </a:prstGeom>
          <a:noFill/>
        </p:spPr>
        <p:txBody>
          <a:bodyPr wrap="square" rtlCol="0">
            <a:spAutoFit/>
          </a:bodyPr>
          <a:lstStyle/>
          <a:p>
            <a:pPr marL="342900" indent="-342900" algn="just">
              <a:buFont typeface="Arial" pitchFamily="34" charset="0"/>
              <a:buChar char="•"/>
            </a:pPr>
            <a:r>
              <a:rPr lang="en-US" sz="2000" dirty="0"/>
              <a:t>The </a:t>
            </a:r>
            <a:r>
              <a:rPr lang="en-US" sz="2000" dirty="0" err="1">
                <a:solidFill>
                  <a:srgbClr val="FF0000"/>
                </a:solidFill>
              </a:rPr>
              <a:t>Gini</a:t>
            </a:r>
            <a:r>
              <a:rPr lang="en-US" sz="2000" dirty="0">
                <a:solidFill>
                  <a:srgbClr val="FF0000"/>
                </a:solidFill>
              </a:rPr>
              <a:t> coefficient (G) </a:t>
            </a:r>
            <a:r>
              <a:rPr lang="en-US" sz="2000" dirty="0"/>
              <a:t>is also used to characterize the inequality in a distribution (of wealth for example) or the </a:t>
            </a:r>
            <a:r>
              <a:rPr lang="en-US" sz="2000" dirty="0" err="1"/>
              <a:t>heterogneneity</a:t>
            </a:r>
            <a:r>
              <a:rPr lang="en-US" sz="2000" dirty="0"/>
              <a:t> of an empirical distribution</a:t>
            </a:r>
          </a:p>
          <a:p>
            <a:pPr algn="just"/>
            <a:endParaRPr lang="en-US" sz="2000" dirty="0"/>
          </a:p>
          <a:p>
            <a:pPr algn="ctr"/>
            <a:r>
              <a:rPr lang="en-US" sz="2000" dirty="0"/>
              <a:t>It is known that </a:t>
            </a:r>
            <a:r>
              <a:rPr lang="en-US" sz="2000" b="1" i="1" dirty="0"/>
              <a:t>G=1/(2a-3)</a:t>
            </a:r>
          </a:p>
          <a:p>
            <a:pPr algn="just"/>
            <a:endParaRPr lang="en-US" sz="2000" dirty="0"/>
          </a:p>
          <a:p>
            <a:pPr marL="342900" indent="-342900" algn="just">
              <a:buFont typeface="Arial" pitchFamily="34" charset="0"/>
              <a:buChar char="•"/>
            </a:pPr>
            <a:r>
              <a:rPr lang="en-US" sz="2000" dirty="0"/>
              <a:t>The shape of the distribution depends on the value of the shape parameter </a:t>
            </a:r>
            <a:r>
              <a:rPr lang="en-US" sz="2000" i="1" dirty="0"/>
              <a:t>a</a:t>
            </a:r>
          </a:p>
          <a:p>
            <a:pPr algn="just"/>
            <a:endParaRPr lang="en-US" sz="2000" i="1" dirty="0"/>
          </a:p>
          <a:p>
            <a:pPr marL="342900" indent="-342900" algn="just">
              <a:buFont typeface="Arial" pitchFamily="34" charset="0"/>
              <a:buChar char="•"/>
            </a:pPr>
            <a:r>
              <a:rPr lang="en-US" sz="2000" dirty="0"/>
              <a:t>Smaller </a:t>
            </a:r>
            <a:r>
              <a:rPr lang="en-US" sz="2000" b="1" i="1" dirty="0"/>
              <a:t>a</a:t>
            </a:r>
            <a:r>
              <a:rPr lang="en-US" sz="2000" dirty="0"/>
              <a:t> exponents yield more inequality in a distribution</a:t>
            </a:r>
          </a:p>
          <a:p>
            <a:pPr algn="just"/>
            <a:endParaRPr lang="en-US" sz="2000" dirty="0"/>
          </a:p>
          <a:p>
            <a:pPr marL="342900" indent="-342900" algn="just">
              <a:buFont typeface="Arial" pitchFamily="34" charset="0"/>
              <a:buChar char="•"/>
            </a:pPr>
            <a:r>
              <a:rPr lang="en-US" sz="2000" dirty="0"/>
              <a:t>A pure power law distribution has an empirical exponent </a:t>
            </a:r>
            <a:r>
              <a:rPr lang="en-US" sz="2000" b="1" i="1" dirty="0"/>
              <a:t>a=2</a:t>
            </a:r>
            <a:r>
              <a:rPr lang="en-US" sz="2000" dirty="0"/>
              <a:t> (with </a:t>
            </a:r>
            <a:r>
              <a:rPr lang="en-US" sz="2000" dirty="0" err="1"/>
              <a:t>Zipf</a:t>
            </a:r>
            <a:r>
              <a:rPr lang="en-US" sz="2000" dirty="0"/>
              <a:t>, </a:t>
            </a:r>
            <a:r>
              <a:rPr lang="en-US" sz="2000" b="1" i="1" dirty="0"/>
              <a:t>b=1</a:t>
            </a:r>
            <a:r>
              <a:rPr lang="en-US" sz="2000" dirty="0"/>
              <a:t>)</a:t>
            </a:r>
            <a:endParaRPr lang="en-US" sz="2000" b="1" i="1" dirty="0"/>
          </a:p>
        </p:txBody>
      </p:sp>
    </p:spTree>
    <p:extLst>
      <p:ext uri="{BB962C8B-B14F-4D97-AF65-F5344CB8AC3E}">
        <p14:creationId xmlns:p14="http://schemas.microsoft.com/office/powerpoint/2010/main" val="41441995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2" name="ZoneTexte 1"/>
          <p:cNvSpPr txBox="1"/>
          <p:nvPr/>
        </p:nvSpPr>
        <p:spPr>
          <a:xfrm>
            <a:off x="3215680" y="908721"/>
            <a:ext cx="6048672" cy="830997"/>
          </a:xfrm>
          <a:prstGeom prst="rect">
            <a:avLst/>
          </a:prstGeom>
          <a:noFill/>
        </p:spPr>
        <p:txBody>
          <a:bodyPr wrap="square" rtlCol="0">
            <a:spAutoFit/>
          </a:bodyPr>
          <a:lstStyle/>
          <a:p>
            <a:pPr algn="ctr"/>
            <a:r>
              <a:rPr lang="en-US" sz="2400" b="1" dirty="0"/>
              <a:t>Power laws/</a:t>
            </a:r>
            <a:r>
              <a:rPr lang="en-US" sz="2400" b="1" dirty="0" err="1"/>
              <a:t>Zipf</a:t>
            </a:r>
            <a:r>
              <a:rPr lang="en-US" sz="2400" b="1" dirty="0"/>
              <a:t>/</a:t>
            </a:r>
            <a:r>
              <a:rPr lang="en-US" sz="2400" b="1" dirty="0" err="1"/>
              <a:t>pareto</a:t>
            </a:r>
            <a:r>
              <a:rPr lang="en-US" sz="2400" b="1" dirty="0"/>
              <a:t> distributions are omnipresent:</a:t>
            </a:r>
          </a:p>
        </p:txBody>
      </p:sp>
      <p:pic>
        <p:nvPicPr>
          <p:cNvPr id="109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129" y="2060848"/>
            <a:ext cx="8300885" cy="2893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2279576" y="5229200"/>
            <a:ext cx="7632848" cy="369332"/>
          </a:xfrm>
          <a:prstGeom prst="rect">
            <a:avLst/>
          </a:prstGeom>
          <a:noFill/>
        </p:spPr>
        <p:txBody>
          <a:bodyPr wrap="square" rtlCol="0">
            <a:spAutoFit/>
          </a:bodyPr>
          <a:lstStyle/>
          <a:p>
            <a:pPr algn="ctr"/>
            <a:r>
              <a:rPr lang="en-US" b="1" dirty="0"/>
              <a:t>Distribution of users among websites</a:t>
            </a:r>
          </a:p>
        </p:txBody>
      </p:sp>
    </p:spTree>
    <p:extLst>
      <p:ext uri="{BB962C8B-B14F-4D97-AF65-F5344CB8AC3E}">
        <p14:creationId xmlns:p14="http://schemas.microsoft.com/office/powerpoint/2010/main" val="1405535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838200" y="116926"/>
            <a:ext cx="10515600" cy="1325563"/>
          </a:xfrm>
        </p:spPr>
        <p:txBody>
          <a:bodyPr/>
          <a:lstStyle/>
          <a:p>
            <a:pPr algn="ctr"/>
            <a:r>
              <a:rPr lang="fr-FR" b="1" dirty="0"/>
              <a:t>I. </a:t>
            </a:r>
            <a:r>
              <a:rPr lang="fr-FR" b="1" dirty="0" err="1"/>
              <a:t>Context</a:t>
            </a:r>
            <a:br>
              <a:rPr lang="fr-FR" b="1" dirty="0"/>
            </a:br>
            <a:r>
              <a:rPr lang="fr-FR" sz="3600" i="1" dirty="0"/>
              <a:t>Social </a:t>
            </a:r>
            <a:r>
              <a:rPr lang="fr-FR" sz="3600" i="1" dirty="0" err="1"/>
              <a:t>Physics</a:t>
            </a:r>
            <a:endParaRPr lang="fr-FR" i="1" dirty="0"/>
          </a:p>
        </p:txBody>
      </p:sp>
      <p:pic>
        <p:nvPicPr>
          <p:cNvPr id="4" name="Image 3">
            <a:extLst>
              <a:ext uri="{FF2B5EF4-FFF2-40B4-BE49-F238E27FC236}">
                <a16:creationId xmlns:a16="http://schemas.microsoft.com/office/drawing/2014/main" id="{0138D692-B14F-4810-B5E8-EB37D3852F13}"/>
              </a:ext>
            </a:extLst>
          </p:cNvPr>
          <p:cNvPicPr>
            <a:picLocks noChangeAspect="1"/>
          </p:cNvPicPr>
          <p:nvPr/>
        </p:nvPicPr>
        <p:blipFill>
          <a:blip r:embed="rId2"/>
          <a:stretch>
            <a:fillRect/>
          </a:stretch>
        </p:blipFill>
        <p:spPr>
          <a:xfrm>
            <a:off x="350980" y="1854641"/>
            <a:ext cx="3583679" cy="4847715"/>
          </a:xfrm>
          <a:prstGeom prst="rect">
            <a:avLst/>
          </a:prstGeom>
          <a:effectLst>
            <a:outerShdw blurRad="50800" dist="50800" dir="5400000" algn="ctr" rotWithShape="0">
              <a:schemeClr val="tx1"/>
            </a:outerShdw>
          </a:effectLst>
        </p:spPr>
      </p:pic>
      <p:sp>
        <p:nvSpPr>
          <p:cNvPr id="9" name="ZoneTexte 8">
            <a:extLst>
              <a:ext uri="{FF2B5EF4-FFF2-40B4-BE49-F238E27FC236}">
                <a16:creationId xmlns:a16="http://schemas.microsoft.com/office/drawing/2014/main" id="{AAF92C55-7E1D-4052-84A3-8256AEC5C868}"/>
              </a:ext>
            </a:extLst>
          </p:cNvPr>
          <p:cNvSpPr txBox="1"/>
          <p:nvPr/>
        </p:nvSpPr>
        <p:spPr>
          <a:xfrm>
            <a:off x="5021904" y="4441316"/>
            <a:ext cx="6094378" cy="1200329"/>
          </a:xfrm>
          <a:prstGeom prst="rect">
            <a:avLst/>
          </a:prstGeom>
          <a:noFill/>
        </p:spPr>
        <p:txBody>
          <a:bodyPr wrap="square">
            <a:spAutoFit/>
          </a:bodyPr>
          <a:lstStyle/>
          <a:p>
            <a:pPr algn="just"/>
            <a:r>
              <a:rPr lang="en-US" sz="1800" b="0" i="0" u="none" strike="noStrike" baseline="0" dirty="0">
                <a:latin typeface="MinionPro-Regular"/>
              </a:rPr>
              <a:t>“many aspects of collective </a:t>
            </a:r>
            <a:r>
              <a:rPr lang="en-US" sz="1800" b="0" i="0" u="none" strike="noStrike" baseline="0" dirty="0">
                <a:solidFill>
                  <a:srgbClr val="FF0000"/>
                </a:solidFill>
                <a:latin typeface="MinionPro-Regular"/>
              </a:rPr>
              <a:t>behavior in human societies </a:t>
            </a:r>
            <a:r>
              <a:rPr lang="en-US" sz="1800" b="0" i="0" u="none" strike="noStrike" baseline="0" dirty="0">
                <a:latin typeface="MinionPro-Regular"/>
              </a:rPr>
              <a:t>have turned out to be remarkably </a:t>
            </a:r>
            <a:r>
              <a:rPr lang="en-US" sz="1800" b="0" i="0" u="none" strike="noStrike" baseline="0" dirty="0">
                <a:solidFill>
                  <a:srgbClr val="FF0000"/>
                </a:solidFill>
                <a:latin typeface="MinionPro-Regular"/>
              </a:rPr>
              <a:t>predictable</a:t>
            </a:r>
            <a:r>
              <a:rPr lang="en-US" sz="1800" b="0" i="0" u="none" strike="noStrike" baseline="0" dirty="0">
                <a:latin typeface="MinionPro-Regular"/>
              </a:rPr>
              <a:t>, and this fact has paved the way for </a:t>
            </a:r>
            <a:r>
              <a:rPr lang="en-US" sz="1800" b="0" i="0" u="none" strike="noStrike" baseline="0" dirty="0">
                <a:solidFill>
                  <a:srgbClr val="FF0000"/>
                </a:solidFill>
                <a:latin typeface="MinionPro-Regular"/>
              </a:rPr>
              <a:t>methods of physics to be applied to many contemporary societal challenges</a:t>
            </a:r>
            <a:r>
              <a:rPr lang="en-US" sz="1800" b="0" i="0" u="none" strike="noStrike" baseline="0" dirty="0">
                <a:latin typeface="MinionPro-Regular"/>
              </a:rPr>
              <a:t>.”</a:t>
            </a:r>
            <a:endParaRPr lang="fr-FR" dirty="0"/>
          </a:p>
        </p:txBody>
      </p:sp>
      <p:sp>
        <p:nvSpPr>
          <p:cNvPr id="10" name="ZoneTexte 9">
            <a:extLst>
              <a:ext uri="{FF2B5EF4-FFF2-40B4-BE49-F238E27FC236}">
                <a16:creationId xmlns:a16="http://schemas.microsoft.com/office/drawing/2014/main" id="{88B246BD-D132-4114-8537-5CF209A65F9F}"/>
              </a:ext>
            </a:extLst>
          </p:cNvPr>
          <p:cNvSpPr txBox="1"/>
          <p:nvPr/>
        </p:nvSpPr>
        <p:spPr>
          <a:xfrm>
            <a:off x="5021904" y="2416684"/>
            <a:ext cx="6094378" cy="1200329"/>
          </a:xfrm>
          <a:prstGeom prst="rect">
            <a:avLst/>
          </a:prstGeom>
          <a:noFill/>
        </p:spPr>
        <p:txBody>
          <a:bodyPr wrap="square">
            <a:spAutoFit/>
          </a:bodyPr>
          <a:lstStyle/>
          <a:p>
            <a:r>
              <a:rPr lang="en-US" i="0" dirty="0">
                <a:solidFill>
                  <a:srgbClr val="222222"/>
                </a:solidFill>
                <a:effectLst/>
                <a:latin typeface="-apple-system"/>
              </a:rPr>
              <a:t>“More than two centuries ago Henri de Saint-Simon envisaged </a:t>
            </a:r>
            <a:r>
              <a:rPr lang="en-US" i="0" dirty="0">
                <a:solidFill>
                  <a:srgbClr val="FF0000"/>
                </a:solidFill>
                <a:effectLst/>
                <a:latin typeface="-apple-system"/>
              </a:rPr>
              <a:t>physical laws to describe human societies</a:t>
            </a:r>
            <a:r>
              <a:rPr lang="en-US" i="0" dirty="0">
                <a:solidFill>
                  <a:srgbClr val="222222"/>
                </a:solidFill>
                <a:effectLst/>
                <a:latin typeface="-apple-system"/>
              </a:rPr>
              <a:t>. Driven by advances in </a:t>
            </a:r>
            <a:r>
              <a:rPr lang="en-US" i="0" dirty="0">
                <a:solidFill>
                  <a:srgbClr val="FF0000"/>
                </a:solidFill>
                <a:effectLst/>
                <a:latin typeface="-apple-system"/>
              </a:rPr>
              <a:t>statistical physics</a:t>
            </a:r>
            <a:r>
              <a:rPr lang="en-US" i="0" dirty="0">
                <a:solidFill>
                  <a:srgbClr val="222222"/>
                </a:solidFill>
                <a:effectLst/>
                <a:latin typeface="-apple-system"/>
              </a:rPr>
              <a:t>, </a:t>
            </a:r>
            <a:r>
              <a:rPr lang="en-US" i="0" dirty="0">
                <a:solidFill>
                  <a:srgbClr val="FF0000"/>
                </a:solidFill>
                <a:effectLst/>
                <a:latin typeface="-apple-system"/>
              </a:rPr>
              <a:t>network science</a:t>
            </a:r>
            <a:r>
              <a:rPr lang="en-US" i="0" dirty="0">
                <a:solidFill>
                  <a:srgbClr val="222222"/>
                </a:solidFill>
                <a:effectLst/>
                <a:latin typeface="-apple-system"/>
              </a:rPr>
              <a:t>, </a:t>
            </a:r>
            <a:r>
              <a:rPr lang="en-US" i="0" dirty="0">
                <a:solidFill>
                  <a:srgbClr val="FF0000"/>
                </a:solidFill>
                <a:effectLst/>
                <a:latin typeface="-apple-system"/>
              </a:rPr>
              <a:t>data analysis</a:t>
            </a:r>
            <a:r>
              <a:rPr lang="en-US" i="0" dirty="0">
                <a:solidFill>
                  <a:srgbClr val="222222"/>
                </a:solidFill>
                <a:effectLst/>
                <a:latin typeface="-apple-system"/>
              </a:rPr>
              <a:t>, and </a:t>
            </a:r>
            <a:r>
              <a:rPr lang="en-US" i="0" dirty="0">
                <a:solidFill>
                  <a:srgbClr val="FF0000"/>
                </a:solidFill>
                <a:effectLst/>
                <a:latin typeface="-apple-system"/>
              </a:rPr>
              <a:t>information technology</a:t>
            </a:r>
            <a:r>
              <a:rPr lang="en-US" i="0" dirty="0">
                <a:solidFill>
                  <a:srgbClr val="222222"/>
                </a:solidFill>
                <a:effectLst/>
                <a:latin typeface="-apple-system"/>
              </a:rPr>
              <a:t>, this vision is becoming a reality”</a:t>
            </a:r>
            <a:endParaRPr lang="fr-FR" dirty="0"/>
          </a:p>
        </p:txBody>
      </p:sp>
    </p:spTree>
    <p:extLst>
      <p:ext uri="{BB962C8B-B14F-4D97-AF65-F5344CB8AC3E}">
        <p14:creationId xmlns:p14="http://schemas.microsoft.com/office/powerpoint/2010/main" val="32699812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2" name="ZoneTexte 1"/>
          <p:cNvSpPr txBox="1"/>
          <p:nvPr/>
        </p:nvSpPr>
        <p:spPr>
          <a:xfrm>
            <a:off x="1343472" y="908721"/>
            <a:ext cx="9433048" cy="461665"/>
          </a:xfrm>
          <a:prstGeom prst="rect">
            <a:avLst/>
          </a:prstGeom>
          <a:noFill/>
        </p:spPr>
        <p:txBody>
          <a:bodyPr wrap="square" rtlCol="0">
            <a:spAutoFit/>
          </a:bodyPr>
          <a:lstStyle/>
          <a:p>
            <a:pPr algn="ctr"/>
            <a:r>
              <a:rPr lang="en-US" sz="2400" b="1" dirty="0"/>
              <a:t>Power laws/</a:t>
            </a:r>
            <a:r>
              <a:rPr lang="en-US" sz="2400" b="1" dirty="0" err="1"/>
              <a:t>Zipf</a:t>
            </a:r>
            <a:r>
              <a:rPr lang="en-US" sz="2400" b="1" dirty="0"/>
              <a:t>/</a:t>
            </a:r>
            <a:r>
              <a:rPr lang="en-US" sz="2400" b="1" dirty="0" err="1"/>
              <a:t>pareto</a:t>
            </a:r>
            <a:r>
              <a:rPr lang="en-US" sz="2400" b="1" dirty="0"/>
              <a:t> distributions are omnipresent:</a:t>
            </a:r>
          </a:p>
        </p:txBody>
      </p:sp>
      <p:sp>
        <p:nvSpPr>
          <p:cNvPr id="3" name="ZoneTexte 2"/>
          <p:cNvSpPr txBox="1"/>
          <p:nvPr/>
        </p:nvSpPr>
        <p:spPr>
          <a:xfrm>
            <a:off x="1495400" y="5085185"/>
            <a:ext cx="4744616" cy="646331"/>
          </a:xfrm>
          <a:prstGeom prst="rect">
            <a:avLst/>
          </a:prstGeom>
          <a:noFill/>
        </p:spPr>
        <p:txBody>
          <a:bodyPr wrap="square" rtlCol="0">
            <a:spAutoFit/>
          </a:bodyPr>
          <a:lstStyle/>
          <a:p>
            <a:pPr algn="ctr"/>
            <a:r>
              <a:rPr lang="fr-FR" dirty="0"/>
              <a:t>F. Le </a:t>
            </a:r>
            <a:r>
              <a:rPr lang="fr-FR" dirty="0" err="1"/>
              <a:t>Guel</a:t>
            </a:r>
            <a:r>
              <a:rPr lang="fr-FR" dirty="0"/>
              <a:t>, </a:t>
            </a:r>
            <a:r>
              <a:rPr lang="fr-FR" dirty="0" err="1"/>
              <a:t>Modeling</a:t>
            </a:r>
            <a:r>
              <a:rPr lang="fr-FR" dirty="0"/>
              <a:t> Smartphone </a:t>
            </a:r>
            <a:r>
              <a:rPr lang="fr-FR" dirty="0" err="1"/>
              <a:t>apps</a:t>
            </a:r>
            <a:r>
              <a:rPr lang="fr-FR" dirty="0"/>
              <a:t> </a:t>
            </a:r>
            <a:r>
              <a:rPr lang="fr-FR" dirty="0" err="1"/>
              <a:t>burstiness</a:t>
            </a:r>
            <a:r>
              <a:rPr lang="fr-FR" dirty="0"/>
              <a:t> </a:t>
            </a:r>
            <a:endParaRPr lang="en-US" dirty="0"/>
          </a:p>
        </p:txBody>
      </p:sp>
      <p:pic>
        <p:nvPicPr>
          <p:cNvPr id="1105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266" y="1370385"/>
            <a:ext cx="718185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104" y="3846041"/>
            <a:ext cx="3537768" cy="281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0661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2" name="ZoneTexte 1"/>
          <p:cNvSpPr txBox="1"/>
          <p:nvPr/>
        </p:nvSpPr>
        <p:spPr>
          <a:xfrm>
            <a:off x="3245644" y="701408"/>
            <a:ext cx="6048672" cy="830997"/>
          </a:xfrm>
          <a:prstGeom prst="rect">
            <a:avLst/>
          </a:prstGeom>
          <a:noFill/>
        </p:spPr>
        <p:txBody>
          <a:bodyPr wrap="square" rtlCol="0">
            <a:spAutoFit/>
          </a:bodyPr>
          <a:lstStyle/>
          <a:p>
            <a:pPr algn="ctr"/>
            <a:r>
              <a:rPr lang="en-US" sz="2400" b="1" dirty="0"/>
              <a:t>Power laws/</a:t>
            </a:r>
            <a:r>
              <a:rPr lang="en-US" sz="2400" b="1" dirty="0" err="1"/>
              <a:t>Zipf</a:t>
            </a:r>
            <a:r>
              <a:rPr lang="en-US" sz="2400" b="1" dirty="0"/>
              <a:t>/</a:t>
            </a:r>
            <a:r>
              <a:rPr lang="en-US" sz="2400" b="1" dirty="0" err="1"/>
              <a:t>pareto</a:t>
            </a:r>
            <a:r>
              <a:rPr lang="en-US" sz="2400" b="1" dirty="0"/>
              <a:t> distributions are omnipresent:</a:t>
            </a:r>
          </a:p>
        </p:txBody>
      </p:sp>
      <p:sp>
        <p:nvSpPr>
          <p:cNvPr id="6" name="Espace réservé du contenu 2"/>
          <p:cNvSpPr>
            <a:spLocks noGrp="1"/>
          </p:cNvSpPr>
          <p:nvPr>
            <p:ph idx="1"/>
          </p:nvPr>
        </p:nvSpPr>
        <p:spPr>
          <a:xfrm>
            <a:off x="2018753" y="1408976"/>
            <a:ext cx="8229600" cy="1180728"/>
          </a:xfrm>
        </p:spPr>
        <p:txBody>
          <a:bodyPr>
            <a:normAutofit/>
          </a:bodyPr>
          <a:lstStyle/>
          <a:p>
            <a:pPr marL="0" indent="0">
              <a:buNone/>
            </a:pPr>
            <a:r>
              <a:rPr lang="en-US" sz="2000" dirty="0"/>
              <a:t>(A) distributions words in prose samples by their of occurrence, (B) distributions of scientists by number of published, (C) of cities population, (D) distributions incomes by size, etc…</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808" y="2565545"/>
            <a:ext cx="3531493" cy="3594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3701" y="6453976"/>
            <a:ext cx="3799706" cy="37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2871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2" name="ZoneTexte 1"/>
          <p:cNvSpPr txBox="1"/>
          <p:nvPr/>
        </p:nvSpPr>
        <p:spPr>
          <a:xfrm>
            <a:off x="3245644" y="701408"/>
            <a:ext cx="6306740" cy="461665"/>
          </a:xfrm>
          <a:prstGeom prst="rect">
            <a:avLst/>
          </a:prstGeom>
          <a:noFill/>
        </p:spPr>
        <p:txBody>
          <a:bodyPr wrap="square" rtlCol="0">
            <a:spAutoFit/>
          </a:bodyPr>
          <a:lstStyle/>
          <a:p>
            <a:pPr algn="ctr"/>
            <a:r>
              <a:rPr lang="en-US" sz="2400" b="1"/>
              <a:t>http://tuvalu.santafe.edu/~aaronc/powerlaws/</a:t>
            </a:r>
            <a:endParaRPr lang="en-US" sz="2400" b="1" dirty="0"/>
          </a:p>
        </p:txBody>
      </p:sp>
      <p:pic>
        <p:nvPicPr>
          <p:cNvPr id="12" name="Image 11">
            <a:extLst>
              <a:ext uri="{FF2B5EF4-FFF2-40B4-BE49-F238E27FC236}">
                <a16:creationId xmlns:a16="http://schemas.microsoft.com/office/drawing/2014/main" id="{956C3DE9-CC20-4610-9F51-17872EB78B67}"/>
              </a:ext>
            </a:extLst>
          </p:cNvPr>
          <p:cNvPicPr>
            <a:picLocks noChangeAspect="1"/>
          </p:cNvPicPr>
          <p:nvPr/>
        </p:nvPicPr>
        <p:blipFill>
          <a:blip r:embed="rId3"/>
          <a:stretch>
            <a:fillRect/>
          </a:stretch>
        </p:blipFill>
        <p:spPr>
          <a:xfrm>
            <a:off x="1919536" y="1556792"/>
            <a:ext cx="7721110" cy="4413800"/>
          </a:xfrm>
          <a:prstGeom prst="rect">
            <a:avLst/>
          </a:prstGeom>
        </p:spPr>
      </p:pic>
    </p:spTree>
    <p:extLst>
      <p:ext uri="{BB962C8B-B14F-4D97-AF65-F5344CB8AC3E}">
        <p14:creationId xmlns:p14="http://schemas.microsoft.com/office/powerpoint/2010/main" val="5490577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2" name="Rectangle 1"/>
          <p:cNvSpPr/>
          <p:nvPr/>
        </p:nvSpPr>
        <p:spPr>
          <a:xfrm>
            <a:off x="1534840" y="701408"/>
            <a:ext cx="9133160" cy="1200329"/>
          </a:xfrm>
          <a:prstGeom prst="rect">
            <a:avLst/>
          </a:prstGeom>
        </p:spPr>
        <p:txBody>
          <a:bodyPr wrap="square">
            <a:spAutoFit/>
          </a:bodyPr>
          <a:lstStyle/>
          <a:p>
            <a:pPr algn="ctr"/>
            <a:r>
              <a:rPr lang="en-US" sz="2400" b="1" dirty="0"/>
              <a:t>These </a:t>
            </a:r>
            <a:r>
              <a:rPr lang="en-US" sz="2400" b="1" i="1" dirty="0">
                <a:solidFill>
                  <a:srgbClr val="FF0000"/>
                </a:solidFill>
              </a:rPr>
              <a:t>skewed </a:t>
            </a:r>
            <a:r>
              <a:rPr lang="en-US" sz="2400" b="1" i="1" dirty="0"/>
              <a:t>distributions and </a:t>
            </a:r>
            <a:r>
              <a:rPr lang="en-US" sz="2400" b="1" i="1" dirty="0">
                <a:solidFill>
                  <a:srgbClr val="FF0000"/>
                </a:solidFill>
              </a:rPr>
              <a:t>social graphs </a:t>
            </a:r>
            <a:r>
              <a:rPr lang="en-US" sz="2400" b="1" i="1" dirty="0"/>
              <a:t>are omnipresent in the recent scientific literature and particularly in </a:t>
            </a:r>
          </a:p>
          <a:p>
            <a:pPr algn="ctr"/>
            <a:r>
              <a:rPr lang="en-US" sz="2400" b="1" i="1" dirty="0">
                <a:solidFill>
                  <a:srgbClr val="FF0000"/>
                </a:solidFill>
              </a:rPr>
              <a:t>digital economics</a:t>
            </a:r>
          </a:p>
        </p:txBody>
      </p:sp>
      <p:pic>
        <p:nvPicPr>
          <p:cNvPr id="104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504" y="1999333"/>
            <a:ext cx="2164562" cy="326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067" y="3068961"/>
            <a:ext cx="2179207" cy="325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815" y="2012082"/>
            <a:ext cx="2203025" cy="326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0802" y="2953483"/>
            <a:ext cx="2186359" cy="337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38822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2" name="Rectangle 1"/>
          <p:cNvSpPr/>
          <p:nvPr/>
        </p:nvSpPr>
        <p:spPr>
          <a:xfrm>
            <a:off x="1534840" y="701408"/>
            <a:ext cx="9133160" cy="830997"/>
          </a:xfrm>
          <a:prstGeom prst="rect">
            <a:avLst/>
          </a:prstGeom>
        </p:spPr>
        <p:txBody>
          <a:bodyPr wrap="square">
            <a:spAutoFit/>
          </a:bodyPr>
          <a:lstStyle/>
          <a:p>
            <a:pPr algn="ctr"/>
            <a:r>
              <a:rPr lang="en-US" sz="2400" b="1" dirty="0"/>
              <a:t>Why such a skewed distributions are so present in the digital economics ?  </a:t>
            </a:r>
          </a:p>
        </p:txBody>
      </p:sp>
      <p:sp>
        <p:nvSpPr>
          <p:cNvPr id="3" name="ZoneTexte 2"/>
          <p:cNvSpPr txBox="1"/>
          <p:nvPr/>
        </p:nvSpPr>
        <p:spPr>
          <a:xfrm>
            <a:off x="2222600" y="1520587"/>
            <a:ext cx="7833840" cy="707886"/>
          </a:xfrm>
          <a:prstGeom prst="rect">
            <a:avLst/>
          </a:prstGeom>
          <a:noFill/>
        </p:spPr>
        <p:txBody>
          <a:bodyPr wrap="square" rtlCol="0">
            <a:spAutoFit/>
          </a:bodyPr>
          <a:lstStyle/>
          <a:p>
            <a:pPr algn="ctr"/>
            <a:r>
              <a:rPr lang="fr-FR" sz="2000" b="1" dirty="0" err="1">
                <a:solidFill>
                  <a:srgbClr val="FF0000"/>
                </a:solidFill>
              </a:rPr>
              <a:t>Because</a:t>
            </a:r>
            <a:r>
              <a:rPr lang="fr-FR" sz="2000" b="1" dirty="0">
                <a:solidFill>
                  <a:srgbClr val="FF0000"/>
                </a:solidFill>
              </a:rPr>
              <a:t> for the first time, Social Sciences are able to </a:t>
            </a:r>
            <a:r>
              <a:rPr lang="fr-FR" sz="2000" b="1" dirty="0" err="1">
                <a:solidFill>
                  <a:srgbClr val="FF0000"/>
                </a:solidFill>
              </a:rPr>
              <a:t>see</a:t>
            </a:r>
            <a:r>
              <a:rPr lang="fr-FR" sz="2000" b="1" dirty="0">
                <a:solidFill>
                  <a:srgbClr val="FF0000"/>
                </a:solidFill>
              </a:rPr>
              <a:t> </a:t>
            </a:r>
            <a:r>
              <a:rPr lang="fr-FR" sz="2000" b="1" dirty="0" err="1">
                <a:solidFill>
                  <a:srgbClr val="FF0000"/>
                </a:solidFill>
              </a:rPr>
              <a:t>complex</a:t>
            </a:r>
            <a:r>
              <a:rPr lang="fr-FR" sz="2000" b="1" dirty="0">
                <a:solidFill>
                  <a:srgbClr val="FF0000"/>
                </a:solidFill>
              </a:rPr>
              <a:t> </a:t>
            </a:r>
            <a:r>
              <a:rPr lang="fr-FR" sz="2000" b="1" dirty="0" err="1">
                <a:solidFill>
                  <a:srgbClr val="FF0000"/>
                </a:solidFill>
              </a:rPr>
              <a:t>behaviors</a:t>
            </a:r>
            <a:r>
              <a:rPr lang="fr-FR" sz="2000" b="1" dirty="0">
                <a:solidFill>
                  <a:srgbClr val="FF0000"/>
                </a:solidFill>
              </a:rPr>
              <a:t> of millions</a:t>
            </a:r>
            <a:endParaRPr lang="en-US" sz="2000" b="1" dirty="0">
              <a:solidFill>
                <a:srgbClr val="FF0000"/>
              </a:solidFill>
            </a:endParaRPr>
          </a:p>
        </p:txBody>
      </p:sp>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483" y="2246233"/>
            <a:ext cx="5172075"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2222600" y="6021288"/>
            <a:ext cx="2577256" cy="369332"/>
          </a:xfrm>
          <a:prstGeom prst="rect">
            <a:avLst/>
          </a:prstGeom>
          <a:noFill/>
        </p:spPr>
        <p:txBody>
          <a:bodyPr wrap="square" rtlCol="0">
            <a:spAutoFit/>
          </a:bodyPr>
          <a:lstStyle/>
          <a:p>
            <a:r>
              <a:rPr lang="fr-FR" b="1" dirty="0"/>
              <a:t>Facebook networks</a:t>
            </a:r>
            <a:endParaRPr lang="en-US" b="1" dirty="0"/>
          </a:p>
        </p:txBody>
      </p:sp>
    </p:spTree>
    <p:extLst>
      <p:ext uri="{BB962C8B-B14F-4D97-AF65-F5344CB8AC3E}">
        <p14:creationId xmlns:p14="http://schemas.microsoft.com/office/powerpoint/2010/main" val="53199080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2" name="Rectangle 1"/>
          <p:cNvSpPr/>
          <p:nvPr/>
        </p:nvSpPr>
        <p:spPr>
          <a:xfrm>
            <a:off x="1534840" y="701408"/>
            <a:ext cx="9133160" cy="461665"/>
          </a:xfrm>
          <a:prstGeom prst="rect">
            <a:avLst/>
          </a:prstGeom>
        </p:spPr>
        <p:txBody>
          <a:bodyPr wrap="square">
            <a:spAutoFit/>
          </a:bodyPr>
          <a:lstStyle/>
          <a:p>
            <a:pPr algn="ctr"/>
            <a:r>
              <a:rPr lang="en-US" sz="2400" b="1" dirty="0"/>
              <a:t>Why such a skewed distributions are so present in digital economics ?  </a:t>
            </a:r>
          </a:p>
        </p:txBody>
      </p:sp>
      <p:sp>
        <p:nvSpPr>
          <p:cNvPr id="3" name="ZoneTexte 2"/>
          <p:cNvSpPr txBox="1"/>
          <p:nvPr/>
        </p:nvSpPr>
        <p:spPr>
          <a:xfrm>
            <a:off x="2222600" y="1520587"/>
            <a:ext cx="7833840" cy="400110"/>
          </a:xfrm>
          <a:prstGeom prst="rect">
            <a:avLst/>
          </a:prstGeom>
          <a:noFill/>
        </p:spPr>
        <p:txBody>
          <a:bodyPr wrap="square" rtlCol="0">
            <a:spAutoFit/>
          </a:bodyPr>
          <a:lstStyle/>
          <a:p>
            <a:pPr algn="ctr"/>
            <a:r>
              <a:rPr lang="fr-FR" sz="2000" b="1" dirty="0">
                <a:solidFill>
                  <a:srgbClr val="FF0000"/>
                </a:solidFill>
              </a:rPr>
              <a:t>More and more real-world </a:t>
            </a:r>
            <a:r>
              <a:rPr lang="fr-FR" sz="2000" b="1" dirty="0" err="1">
                <a:solidFill>
                  <a:srgbClr val="FF0000"/>
                </a:solidFill>
              </a:rPr>
              <a:t>dataset</a:t>
            </a:r>
            <a:r>
              <a:rPr lang="fr-FR" sz="2000" b="1" dirty="0">
                <a:solidFill>
                  <a:srgbClr val="FF0000"/>
                </a:solidFill>
              </a:rPr>
              <a:t> are </a:t>
            </a:r>
            <a:r>
              <a:rPr lang="fr-FR" sz="2000" b="1" dirty="0" err="1">
                <a:solidFill>
                  <a:srgbClr val="FF0000"/>
                </a:solidFill>
              </a:rPr>
              <a:t>proposed</a:t>
            </a:r>
            <a:r>
              <a:rPr lang="fr-FR" sz="2000" b="1" dirty="0">
                <a:solidFill>
                  <a:srgbClr val="FF0000"/>
                </a:solidFill>
              </a:rPr>
              <a:t> </a:t>
            </a:r>
            <a:endParaRPr lang="en-US" sz="2000" b="1" dirty="0">
              <a:solidFill>
                <a:srgbClr val="FF0000"/>
              </a:solidFill>
            </a:endParaRPr>
          </a:p>
        </p:txBody>
      </p:sp>
      <p:pic>
        <p:nvPicPr>
          <p:cNvPr id="1044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2336800"/>
            <a:ext cx="6324600" cy="452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8760296" y="2996952"/>
            <a:ext cx="1800200" cy="923330"/>
          </a:xfrm>
          <a:prstGeom prst="rect">
            <a:avLst/>
          </a:prstGeom>
          <a:noFill/>
        </p:spPr>
        <p:txBody>
          <a:bodyPr wrap="square" rtlCol="0">
            <a:spAutoFit/>
          </a:bodyPr>
          <a:lstStyle/>
          <a:p>
            <a:pPr algn="ctr"/>
            <a:r>
              <a:rPr lang="fr-FR" dirty="0" err="1"/>
              <a:t>From</a:t>
            </a:r>
            <a:r>
              <a:rPr lang="fr-FR" dirty="0"/>
              <a:t> A. </a:t>
            </a:r>
            <a:r>
              <a:rPr lang="fr-FR" dirty="0" err="1"/>
              <a:t>Pentland</a:t>
            </a:r>
            <a:r>
              <a:rPr lang="fr-FR" dirty="0"/>
              <a:t>,’Social </a:t>
            </a:r>
            <a:r>
              <a:rPr lang="fr-FR" dirty="0" err="1"/>
              <a:t>Physics</a:t>
            </a:r>
            <a:r>
              <a:rPr lang="fr-FR" dirty="0"/>
              <a:t>’ p. 11</a:t>
            </a:r>
            <a:endParaRPr lang="en-US" dirty="0"/>
          </a:p>
        </p:txBody>
      </p:sp>
      <p:cxnSp>
        <p:nvCxnSpPr>
          <p:cNvPr id="7" name="Connecteur droit avec flèche 6"/>
          <p:cNvCxnSpPr/>
          <p:nvPr/>
        </p:nvCxnSpPr>
        <p:spPr>
          <a:xfrm flipV="1">
            <a:off x="2999656" y="2708920"/>
            <a:ext cx="3312368" cy="2592288"/>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8156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p:txBody>
      </p:sp>
      <p:sp>
        <p:nvSpPr>
          <p:cNvPr id="2" name="Rectangle 1"/>
          <p:cNvSpPr/>
          <p:nvPr/>
        </p:nvSpPr>
        <p:spPr>
          <a:xfrm>
            <a:off x="1534840" y="701408"/>
            <a:ext cx="9133160" cy="461665"/>
          </a:xfrm>
          <a:prstGeom prst="rect">
            <a:avLst/>
          </a:prstGeom>
        </p:spPr>
        <p:txBody>
          <a:bodyPr wrap="square">
            <a:spAutoFit/>
          </a:bodyPr>
          <a:lstStyle/>
          <a:p>
            <a:pPr algn="ctr"/>
            <a:r>
              <a:rPr lang="en-US" sz="2400" b="1" dirty="0"/>
              <a:t>Why such a skewed distributions are so present in digital economics ?  </a:t>
            </a:r>
          </a:p>
        </p:txBody>
      </p:sp>
      <p:sp>
        <p:nvSpPr>
          <p:cNvPr id="3" name="ZoneTexte 2"/>
          <p:cNvSpPr txBox="1"/>
          <p:nvPr/>
        </p:nvSpPr>
        <p:spPr>
          <a:xfrm>
            <a:off x="2222600" y="1520587"/>
            <a:ext cx="7833840" cy="400110"/>
          </a:xfrm>
          <a:prstGeom prst="rect">
            <a:avLst/>
          </a:prstGeom>
          <a:noFill/>
        </p:spPr>
        <p:txBody>
          <a:bodyPr wrap="square" rtlCol="0">
            <a:spAutoFit/>
          </a:bodyPr>
          <a:lstStyle/>
          <a:p>
            <a:pPr algn="ctr"/>
            <a:r>
              <a:rPr lang="en-US" sz="2000" b="1" dirty="0">
                <a:solidFill>
                  <a:srgbClr val="FF0000"/>
                </a:solidFill>
              </a:rPr>
              <a:t>And because we are becoming increasingly connected and aware</a:t>
            </a:r>
          </a:p>
        </p:txBody>
      </p:sp>
      <p:pic>
        <p:nvPicPr>
          <p:cNvPr id="1044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80" y="2204864"/>
            <a:ext cx="2800238" cy="3595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855640" y="5949280"/>
            <a:ext cx="6624736" cy="369332"/>
          </a:xfrm>
          <a:prstGeom prst="rect">
            <a:avLst/>
          </a:prstGeom>
        </p:spPr>
        <p:txBody>
          <a:bodyPr wrap="square">
            <a:spAutoFit/>
          </a:bodyPr>
          <a:lstStyle/>
          <a:p>
            <a:pPr algn="ctr"/>
            <a:r>
              <a:rPr lang="en-US" b="1">
                <a:solidFill>
                  <a:srgbClr val="FF0000"/>
                </a:solidFill>
              </a:rPr>
              <a:t>Your body becomes </a:t>
            </a:r>
            <a:r>
              <a:rPr lang="en-US" b="1" i="1">
                <a:solidFill>
                  <a:srgbClr val="FF0000"/>
                </a:solidFill>
              </a:rPr>
              <a:t>as such </a:t>
            </a:r>
            <a:r>
              <a:rPr lang="en-US" b="1">
                <a:solidFill>
                  <a:srgbClr val="FF0000"/>
                </a:solidFill>
              </a:rPr>
              <a:t>a connected device</a:t>
            </a:r>
          </a:p>
        </p:txBody>
      </p:sp>
    </p:spTree>
    <p:extLst>
      <p:ext uri="{BB962C8B-B14F-4D97-AF65-F5344CB8AC3E}">
        <p14:creationId xmlns:p14="http://schemas.microsoft.com/office/powerpoint/2010/main" val="27221920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2"/>
            <a:ext cx="8490556" cy="1077218"/>
          </a:xfrm>
          <a:prstGeom prst="rect">
            <a:avLst/>
          </a:prstGeom>
        </p:spPr>
        <p:txBody>
          <a:bodyPr wrap="square">
            <a:spAutoFit/>
          </a:bodyPr>
          <a:lstStyle/>
          <a:p>
            <a:pPr algn="ctr"/>
            <a:r>
              <a:rPr lang="fr-FR" sz="3200" b="1" dirty="0" err="1"/>
              <a:t>Multicolor</a:t>
            </a:r>
            <a:r>
              <a:rPr lang="fr-FR" sz="3200" b="1" dirty="0"/>
              <a:t> </a:t>
            </a:r>
            <a:r>
              <a:rPr lang="fr-FR" sz="3200" b="1" dirty="0" err="1"/>
              <a:t>Pólya</a:t>
            </a:r>
            <a:r>
              <a:rPr lang="fr-FR" sz="3200" b="1" dirty="0"/>
              <a:t> </a:t>
            </a:r>
            <a:r>
              <a:rPr lang="fr-FR" sz="3200" b="1" dirty="0" err="1"/>
              <a:t>urn</a:t>
            </a:r>
            <a:r>
              <a:rPr lang="fr-FR" sz="3200" b="1" dirty="0"/>
              <a:t> and power </a:t>
            </a:r>
            <a:r>
              <a:rPr lang="fr-FR" sz="3200" b="1" dirty="0" err="1"/>
              <a:t>laws</a:t>
            </a:r>
            <a:endParaRPr lang="en-US" sz="3200" b="1" dirty="0"/>
          </a:p>
          <a:p>
            <a:pPr algn="ctr"/>
            <a:endParaRPr lang="en-US" sz="3200" b="1" dirty="0"/>
          </a:p>
        </p:txBody>
      </p:sp>
      <p:sp>
        <p:nvSpPr>
          <p:cNvPr id="2" name="Rectangle 1"/>
          <p:cNvSpPr/>
          <p:nvPr/>
        </p:nvSpPr>
        <p:spPr>
          <a:xfrm>
            <a:off x="1534840" y="701408"/>
            <a:ext cx="9133160" cy="461665"/>
          </a:xfrm>
          <a:prstGeom prst="rect">
            <a:avLst/>
          </a:prstGeom>
        </p:spPr>
        <p:txBody>
          <a:bodyPr wrap="square">
            <a:spAutoFit/>
          </a:bodyPr>
          <a:lstStyle/>
          <a:p>
            <a:pPr algn="ctr"/>
            <a:r>
              <a:rPr lang="en-US" sz="2400" b="1" dirty="0"/>
              <a:t>Why such a skewed distributions are so present in Digital economics?  </a:t>
            </a:r>
          </a:p>
        </p:txBody>
      </p:sp>
      <p:sp>
        <p:nvSpPr>
          <p:cNvPr id="4" name="ZoneTexte 3"/>
          <p:cNvSpPr txBox="1"/>
          <p:nvPr/>
        </p:nvSpPr>
        <p:spPr>
          <a:xfrm>
            <a:off x="2135560" y="1966764"/>
            <a:ext cx="7992888" cy="4154984"/>
          </a:xfrm>
          <a:prstGeom prst="rect">
            <a:avLst/>
          </a:prstGeom>
          <a:noFill/>
        </p:spPr>
        <p:txBody>
          <a:bodyPr wrap="square" rtlCol="0">
            <a:spAutoFit/>
          </a:bodyPr>
          <a:lstStyle/>
          <a:p>
            <a:pPr algn="ctr"/>
            <a:r>
              <a:rPr lang="en-US" sz="2400" b="1" dirty="0"/>
              <a:t>Then:</a:t>
            </a:r>
          </a:p>
          <a:p>
            <a:pPr algn="just"/>
            <a:endParaRPr lang="en-US" sz="2400" b="1" dirty="0"/>
          </a:p>
          <a:p>
            <a:pPr marL="342900" indent="-342900" algn="just">
              <a:buAutoNum type="arabicPeriod"/>
            </a:pPr>
            <a:r>
              <a:rPr lang="en-US" sz="2400" b="1" dirty="0"/>
              <a:t>As we are more and more connected and aware</a:t>
            </a:r>
          </a:p>
          <a:p>
            <a:pPr marL="342900" indent="-342900" algn="just">
              <a:buAutoNum type="arabicPeriod"/>
            </a:pPr>
            <a:endParaRPr lang="en-US" sz="2400" b="1" dirty="0"/>
          </a:p>
          <a:p>
            <a:pPr marL="342900" indent="-342900" algn="just">
              <a:buAutoNum type="arabicPeriod"/>
            </a:pPr>
            <a:r>
              <a:rPr lang="en-US" sz="2400" b="1" dirty="0"/>
              <a:t>As researchers are able to observe millions of behaviors in real time</a:t>
            </a:r>
          </a:p>
          <a:p>
            <a:pPr algn="just"/>
            <a:endParaRPr lang="en-US" sz="2400" b="1" dirty="0"/>
          </a:p>
          <a:p>
            <a:pPr algn="ctr"/>
            <a:r>
              <a:rPr lang="en-US" sz="2400" b="1" dirty="0"/>
              <a:t>A </a:t>
            </a:r>
            <a:r>
              <a:rPr lang="en-US" sz="2400" b="1" dirty="0">
                <a:solidFill>
                  <a:srgbClr val="FF0000"/>
                </a:solidFill>
              </a:rPr>
              <a:t>‘social Physics’ </a:t>
            </a:r>
            <a:r>
              <a:rPr lang="en-US" sz="2400" b="1" dirty="0"/>
              <a:t>is appearing and the main result in this literature is that power laws/skewed distributions are omnipresent </a:t>
            </a:r>
          </a:p>
          <a:p>
            <a:pPr marL="342900" indent="-342900" algn="just">
              <a:buAutoNum type="arabicPeriod"/>
            </a:pPr>
            <a:endParaRPr lang="en-US" sz="2400" b="1" dirty="0"/>
          </a:p>
        </p:txBody>
      </p:sp>
    </p:spTree>
    <p:extLst>
      <p:ext uri="{BB962C8B-B14F-4D97-AF65-F5344CB8AC3E}">
        <p14:creationId xmlns:p14="http://schemas.microsoft.com/office/powerpoint/2010/main" val="380181289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r>
              <a:rPr lang="fr-FR" sz="3200" b="1" dirty="0"/>
              <a:t> and </a:t>
            </a:r>
            <a:r>
              <a:rPr lang="fr-FR" sz="3200" b="1" dirty="0" err="1"/>
              <a:t>preferential</a:t>
            </a:r>
            <a:r>
              <a:rPr lang="fr-FR" sz="3200" b="1" dirty="0"/>
              <a:t> </a:t>
            </a:r>
            <a:r>
              <a:rPr lang="fr-FR" sz="3200" b="1" dirty="0" err="1"/>
              <a:t>attachment</a:t>
            </a:r>
            <a:endParaRPr lang="en-US" sz="3200" b="1" dirty="0"/>
          </a:p>
        </p:txBody>
      </p:sp>
      <p:sp>
        <p:nvSpPr>
          <p:cNvPr id="3" name="Rectangle 2"/>
          <p:cNvSpPr/>
          <p:nvPr/>
        </p:nvSpPr>
        <p:spPr>
          <a:xfrm>
            <a:off x="2135560" y="1124745"/>
            <a:ext cx="8180010" cy="830997"/>
          </a:xfrm>
          <a:prstGeom prst="rect">
            <a:avLst/>
          </a:prstGeom>
        </p:spPr>
        <p:txBody>
          <a:bodyPr wrap="square">
            <a:spAutoFit/>
          </a:bodyPr>
          <a:lstStyle/>
          <a:p>
            <a:pPr algn="ctr"/>
            <a:r>
              <a:rPr lang="en-US" sz="2400" b="1" dirty="0"/>
              <a:t>Graphs show the complexity (and human interactions for example) and solve complex problems</a:t>
            </a:r>
          </a:p>
        </p:txBody>
      </p:sp>
      <p:sp>
        <p:nvSpPr>
          <p:cNvPr id="6" name="Rectangle 5"/>
          <p:cNvSpPr/>
          <p:nvPr/>
        </p:nvSpPr>
        <p:spPr>
          <a:xfrm>
            <a:off x="2351584" y="2060849"/>
            <a:ext cx="7632848" cy="646331"/>
          </a:xfrm>
          <a:prstGeom prst="rect">
            <a:avLst/>
          </a:prstGeom>
        </p:spPr>
        <p:txBody>
          <a:bodyPr wrap="square">
            <a:spAutoFit/>
          </a:bodyPr>
          <a:lstStyle/>
          <a:p>
            <a:pPr algn="ctr"/>
            <a:r>
              <a:rPr lang="en-US" dirty="0"/>
              <a:t>Leonhard Euler in 1736 laid the foundations of graph theory  with the Seven Bridges of </a:t>
            </a:r>
            <a:r>
              <a:rPr lang="en-US" dirty="0" err="1"/>
              <a:t>Königsberg</a:t>
            </a:r>
            <a:endParaRPr lang="en-US" dirty="0"/>
          </a:p>
        </p:txBody>
      </p:sp>
      <p:pic>
        <p:nvPicPr>
          <p:cNvPr id="7" name="Picture 4" descr="http://upload.wikimedia.org/wikipedia/commons/5/5d/Konigsberg_bridges.png"/>
          <p:cNvPicPr>
            <a:picLocks noChangeAspect="1" noChangeArrowheads="1"/>
          </p:cNvPicPr>
          <p:nvPr/>
        </p:nvPicPr>
        <p:blipFill>
          <a:blip r:embed="rId3"/>
          <a:srcRect/>
          <a:stretch>
            <a:fillRect/>
          </a:stretch>
        </p:blipFill>
        <p:spPr bwMode="auto">
          <a:xfrm>
            <a:off x="2207568" y="3142134"/>
            <a:ext cx="2876550" cy="2266950"/>
          </a:xfrm>
          <a:prstGeom prst="rect">
            <a:avLst/>
          </a:prstGeom>
          <a:noFill/>
        </p:spPr>
      </p:pic>
      <p:pic>
        <p:nvPicPr>
          <p:cNvPr id="8" name="Picture 2" descr="http://physics.weber.edu/carroll/honors_images/BarbasiBridges.jpg"/>
          <p:cNvPicPr>
            <a:picLocks noChangeAspect="1" noChangeArrowheads="1"/>
          </p:cNvPicPr>
          <p:nvPr/>
        </p:nvPicPr>
        <p:blipFill>
          <a:blip r:embed="rId4"/>
          <a:srcRect/>
          <a:stretch>
            <a:fillRect/>
          </a:stretch>
        </p:blipFill>
        <p:spPr bwMode="auto">
          <a:xfrm>
            <a:off x="5987988" y="3142135"/>
            <a:ext cx="3810036" cy="2552649"/>
          </a:xfrm>
          <a:prstGeom prst="rect">
            <a:avLst/>
          </a:prstGeom>
          <a:noFill/>
        </p:spPr>
      </p:pic>
      <p:sp>
        <p:nvSpPr>
          <p:cNvPr id="9" name="Rectangle 8"/>
          <p:cNvSpPr/>
          <p:nvPr/>
        </p:nvSpPr>
        <p:spPr>
          <a:xfrm>
            <a:off x="1991544" y="5551934"/>
            <a:ext cx="7992888" cy="923330"/>
          </a:xfrm>
          <a:prstGeom prst="rect">
            <a:avLst/>
          </a:prstGeom>
        </p:spPr>
        <p:txBody>
          <a:bodyPr wrap="square">
            <a:spAutoFit/>
          </a:bodyPr>
          <a:lstStyle/>
          <a:p>
            <a:pPr algn="ctr"/>
            <a:endParaRPr lang="en-US" dirty="0"/>
          </a:p>
          <a:p>
            <a:pPr algn="ctr"/>
            <a:r>
              <a:rPr lang="en-US" dirty="0"/>
              <a:t>The problem was how to cross the seven bridges without passing twice on the same one ?</a:t>
            </a:r>
          </a:p>
        </p:txBody>
      </p:sp>
    </p:spTree>
    <p:extLst>
      <p:ext uri="{BB962C8B-B14F-4D97-AF65-F5344CB8AC3E}">
        <p14:creationId xmlns:p14="http://schemas.microsoft.com/office/powerpoint/2010/main" val="38440556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3" name="Rectangle 2"/>
          <p:cNvSpPr/>
          <p:nvPr/>
        </p:nvSpPr>
        <p:spPr>
          <a:xfrm>
            <a:off x="2135560" y="1124745"/>
            <a:ext cx="8180010" cy="461665"/>
          </a:xfrm>
          <a:prstGeom prst="rect">
            <a:avLst/>
          </a:prstGeom>
        </p:spPr>
        <p:txBody>
          <a:bodyPr wrap="square">
            <a:spAutoFit/>
          </a:bodyPr>
          <a:lstStyle/>
          <a:p>
            <a:pPr algn="ctr"/>
            <a:r>
              <a:rPr lang="en-US" sz="2400" b="1"/>
              <a:t>The solution was to add a new brige</a:t>
            </a:r>
          </a:p>
        </p:txBody>
      </p:sp>
      <p:pic>
        <p:nvPicPr>
          <p:cNvPr id="11" name="Picture 2" descr="http://physics.weber.edu/carroll/honors_images/BarbasiBridges.jpg"/>
          <p:cNvPicPr>
            <a:picLocks noChangeAspect="1" noChangeArrowheads="1"/>
          </p:cNvPicPr>
          <p:nvPr/>
        </p:nvPicPr>
        <p:blipFill>
          <a:blip r:embed="rId3"/>
          <a:srcRect/>
          <a:stretch>
            <a:fillRect/>
          </a:stretch>
        </p:blipFill>
        <p:spPr bwMode="auto">
          <a:xfrm>
            <a:off x="3830028" y="1700808"/>
            <a:ext cx="4791075" cy="3209926"/>
          </a:xfrm>
          <a:prstGeom prst="rect">
            <a:avLst/>
          </a:prstGeom>
          <a:noFill/>
        </p:spPr>
      </p:pic>
      <p:sp>
        <p:nvSpPr>
          <p:cNvPr id="13" name="Rectangle 12"/>
          <p:cNvSpPr/>
          <p:nvPr/>
        </p:nvSpPr>
        <p:spPr>
          <a:xfrm>
            <a:off x="4044341" y="2915254"/>
            <a:ext cx="142876"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p:cNvCxnSpPr>
            <a:endCxn id="13" idx="0"/>
          </p:cNvCxnSpPr>
          <p:nvPr/>
        </p:nvCxnSpPr>
        <p:spPr>
          <a:xfrm rot="10800000" flipV="1">
            <a:off x="4115779" y="2057998"/>
            <a:ext cx="1714512" cy="857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p:cNvCxnSpPr>
            <a:endCxn id="13" idx="2"/>
          </p:cNvCxnSpPr>
          <p:nvPr/>
        </p:nvCxnSpPr>
        <p:spPr>
          <a:xfrm rot="10800000">
            <a:off x="4115779" y="3415320"/>
            <a:ext cx="1643074" cy="1000132"/>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420398" y="5333017"/>
            <a:ext cx="7488832" cy="923330"/>
          </a:xfrm>
          <a:prstGeom prst="rect">
            <a:avLst/>
          </a:prstGeom>
        </p:spPr>
        <p:txBody>
          <a:bodyPr wrap="square">
            <a:spAutoFit/>
          </a:bodyPr>
          <a:lstStyle/>
          <a:p>
            <a:pPr algn="ctr"/>
            <a:r>
              <a:rPr lang="en-US" b="1" dirty="0"/>
              <a:t>Then by replacing each land mass with a </a:t>
            </a:r>
            <a:r>
              <a:rPr lang="en-US" b="1" dirty="0">
                <a:solidFill>
                  <a:srgbClr val="FF0000"/>
                </a:solidFill>
              </a:rPr>
              <a:t>'node' </a:t>
            </a:r>
            <a:r>
              <a:rPr lang="en-US" b="1" dirty="0"/>
              <a:t>and each bridge with an </a:t>
            </a:r>
            <a:r>
              <a:rPr lang="en-US" b="1" dirty="0">
                <a:solidFill>
                  <a:srgbClr val="FF0000"/>
                </a:solidFill>
              </a:rPr>
              <a:t>‘edge’ </a:t>
            </a:r>
            <a:r>
              <a:rPr lang="en-US" b="1" dirty="0"/>
              <a:t>(a connection), a graph appeared, and this graph allowed to solve the problem</a:t>
            </a:r>
          </a:p>
        </p:txBody>
      </p:sp>
    </p:spTree>
    <p:extLst>
      <p:ext uri="{BB962C8B-B14F-4D97-AF65-F5344CB8AC3E}">
        <p14:creationId xmlns:p14="http://schemas.microsoft.com/office/powerpoint/2010/main" val="150896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838200" y="116926"/>
            <a:ext cx="10515600" cy="1325563"/>
          </a:xfrm>
        </p:spPr>
        <p:txBody>
          <a:bodyPr/>
          <a:lstStyle/>
          <a:p>
            <a:pPr algn="ctr"/>
            <a:r>
              <a:rPr lang="fr-FR" b="1" dirty="0"/>
              <a:t>I. </a:t>
            </a:r>
            <a:r>
              <a:rPr lang="fr-FR" b="1" dirty="0" err="1"/>
              <a:t>Context</a:t>
            </a:r>
            <a:br>
              <a:rPr lang="fr-FR" b="1" dirty="0"/>
            </a:br>
            <a:r>
              <a:rPr lang="fr-FR" sz="3600" b="1" i="1" dirty="0" err="1"/>
              <a:t>Economics</a:t>
            </a:r>
            <a:r>
              <a:rPr lang="fr-FR" sz="3600" b="1" i="1" dirty="0"/>
              <a:t> and Data Sciences</a:t>
            </a:r>
            <a:endParaRPr lang="fr-FR" i="1" dirty="0"/>
          </a:p>
        </p:txBody>
      </p:sp>
      <p:sp>
        <p:nvSpPr>
          <p:cNvPr id="7" name="ZoneTexte 6">
            <a:extLst>
              <a:ext uri="{FF2B5EF4-FFF2-40B4-BE49-F238E27FC236}">
                <a16:creationId xmlns:a16="http://schemas.microsoft.com/office/drawing/2014/main" id="{2C66BBC4-0879-462B-AA42-FEDB5A395682}"/>
              </a:ext>
            </a:extLst>
          </p:cNvPr>
          <p:cNvSpPr txBox="1"/>
          <p:nvPr/>
        </p:nvSpPr>
        <p:spPr>
          <a:xfrm>
            <a:off x="1115438" y="1926967"/>
            <a:ext cx="9961124" cy="3759491"/>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Lazer et al., (2009)., ‘</a:t>
            </a:r>
            <a:r>
              <a:rPr lang="fr-FR" sz="1800" dirty="0" err="1">
                <a:effectLst/>
                <a:latin typeface="Times New Roman" panose="02020603050405020304" pitchFamily="18" charset="0"/>
                <a:ea typeface="Times New Roman" panose="02020603050405020304" pitchFamily="18" charset="0"/>
                <a:cs typeface="Times New Roman" panose="02020603050405020304" pitchFamily="18" charset="0"/>
              </a:rPr>
              <a:t>Computational</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Social Sciences’, </a:t>
            </a:r>
            <a:r>
              <a:rPr lang="fr-FR" sz="1800" i="1" dirty="0">
                <a:effectLst/>
                <a:latin typeface="Times New Roman" panose="02020603050405020304" pitchFamily="18" charset="0"/>
                <a:ea typeface="Times New Roman" panose="02020603050405020304" pitchFamily="18" charset="0"/>
                <a:cs typeface="Times New Roman" panose="02020603050405020304" pitchFamily="18" charset="0"/>
              </a:rPr>
              <a:t>Science</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Edelman., (2012)., ‘Using Internet data for Economic research’,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JEP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Einav</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et Levin., (2014)., ‘Economics in the Age of Big Data’,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Science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Varian., (2014)., ‘Big Data: new tricks for econometrics’,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JEP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Mullainathan et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Spiess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(2017)., ‘Machine learning: an applied econometric approach’,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JEP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Athey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Imbens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(2019)., ‘Machine Learning Methods That Economists Should Know About’,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Annual Review of Economics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Gentzkkow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et al. (2019)., ‘Text as Data’,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JEL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Currie et al., (2020)., 'Technology and Big Data Are Changing Economics: Mining Text to Track Methods'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AEA Papers and Proceedings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83575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024034" y="428605"/>
            <a:ext cx="8301038" cy="2640356"/>
          </a:xfrm>
        </p:spPr>
        <p:txBody>
          <a:bodyPr>
            <a:normAutofit/>
          </a:bodyPr>
          <a:lstStyle/>
          <a:p>
            <a:pPr algn="ctr">
              <a:buNone/>
            </a:pPr>
            <a:endParaRPr lang="en-US" b="1" dirty="0"/>
          </a:p>
          <a:p>
            <a:pPr algn="ctr">
              <a:buNone/>
            </a:pPr>
            <a:r>
              <a:rPr lang="en-US" b="1" dirty="0"/>
              <a:t>Basically, a graph is a collection of nodes (vertices) along with identified pairs of nodes (called edges, links, </a:t>
            </a:r>
            <a:r>
              <a:rPr lang="en-US" b="1" dirty="0" err="1"/>
              <a:t>etc</a:t>
            </a:r>
            <a:r>
              <a:rPr lang="en-US" b="1" dirty="0"/>
              <a:t>)</a:t>
            </a:r>
          </a:p>
          <a:p>
            <a:pPr>
              <a:buNone/>
            </a:pPr>
            <a:r>
              <a:rPr lang="en-US" dirty="0"/>
              <a:t> </a:t>
            </a:r>
          </a:p>
        </p:txBody>
      </p:sp>
      <p:graphicFrame>
        <p:nvGraphicFramePr>
          <p:cNvPr id="4" name="Objet 3"/>
          <p:cNvGraphicFramePr>
            <a:graphicFrameLocks noChangeAspect="1"/>
          </p:cNvGraphicFramePr>
          <p:nvPr/>
        </p:nvGraphicFramePr>
        <p:xfrm>
          <a:off x="4871864" y="2636912"/>
          <a:ext cx="2218780" cy="571504"/>
        </p:xfrm>
        <a:graphic>
          <a:graphicData uri="http://schemas.openxmlformats.org/presentationml/2006/ole">
            <mc:AlternateContent xmlns:mc="http://schemas.openxmlformats.org/markup-compatibility/2006">
              <mc:Choice xmlns:v="urn:schemas-microsoft-com:vml" Requires="v">
                <p:oleObj spid="_x0000_s1058" name="Équation" r:id="rId3" imgW="838080" imgH="215640" progId="Equation.3">
                  <p:embed/>
                </p:oleObj>
              </mc:Choice>
              <mc:Fallback>
                <p:oleObj name="Équation" r:id="rId3" imgW="838080" imgH="215640" progId="Equation.3">
                  <p:embed/>
                  <p:pic>
                    <p:nvPicPr>
                      <p:cNvPr id="4" name="Obje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864" y="2636912"/>
                        <a:ext cx="2218780" cy="571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t 4"/>
          <p:cNvGraphicFramePr>
            <a:graphicFrameLocks noChangeAspect="1"/>
          </p:cNvGraphicFramePr>
          <p:nvPr/>
        </p:nvGraphicFramePr>
        <p:xfrm>
          <a:off x="2783632" y="3573016"/>
          <a:ext cx="6473570" cy="501652"/>
        </p:xfrm>
        <a:graphic>
          <a:graphicData uri="http://schemas.openxmlformats.org/presentationml/2006/ole">
            <mc:AlternateContent xmlns:mc="http://schemas.openxmlformats.org/markup-compatibility/2006">
              <mc:Choice xmlns:v="urn:schemas-microsoft-com:vml" Requires="v">
                <p:oleObj spid="_x0000_s1059" name="Équation" r:id="rId5" imgW="1650960" imgH="215640" progId="Equation.3">
                  <p:embed/>
                </p:oleObj>
              </mc:Choice>
              <mc:Fallback>
                <p:oleObj name="Équation" r:id="rId5" imgW="1650960" imgH="215640" progId="Equation.3">
                  <p:embed/>
                  <p:pic>
                    <p:nvPicPr>
                      <p:cNvPr id="5" name="Obje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3632" y="3573016"/>
                        <a:ext cx="6473570" cy="5016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2" name="Rectangle 1"/>
          <p:cNvSpPr/>
          <p:nvPr/>
        </p:nvSpPr>
        <p:spPr>
          <a:xfrm>
            <a:off x="2711624" y="4869160"/>
            <a:ext cx="6912768" cy="923330"/>
          </a:xfrm>
          <a:prstGeom prst="rect">
            <a:avLst/>
          </a:prstGeom>
        </p:spPr>
        <p:txBody>
          <a:bodyPr wrap="square">
            <a:spAutoFit/>
          </a:bodyPr>
          <a:lstStyle/>
          <a:p>
            <a:pPr algn="ctr"/>
            <a:r>
              <a:rPr lang="en-US" b="1" dirty="0"/>
              <a:t>If a graph represents a social network, the nodes represent people, and an edge between two vertices signifies that those two individuals are friends</a:t>
            </a:r>
          </a:p>
        </p:txBody>
      </p:sp>
    </p:spTree>
    <p:extLst>
      <p:ext uri="{BB962C8B-B14F-4D97-AF65-F5344CB8AC3E}">
        <p14:creationId xmlns:p14="http://schemas.microsoft.com/office/powerpoint/2010/main" val="7456491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5" descr="../../_images/random_geometric_graph.png"/>
          <p:cNvPicPr>
            <a:picLocks noChangeAspect="1" noChangeArrowheads="1"/>
          </p:cNvPicPr>
          <p:nvPr/>
        </p:nvPicPr>
        <p:blipFill>
          <a:blip r:embed="rId2"/>
          <a:srcRect/>
          <a:stretch>
            <a:fillRect/>
          </a:stretch>
        </p:blipFill>
        <p:spPr bwMode="auto">
          <a:xfrm>
            <a:off x="1631505" y="1543630"/>
            <a:ext cx="2808312" cy="2808312"/>
          </a:xfrm>
          <a:prstGeom prst="rect">
            <a:avLst/>
          </a:prstGeom>
          <a:noFill/>
        </p:spPr>
      </p:pic>
      <p:sp>
        <p:nvSpPr>
          <p:cNvPr id="11" name="ZoneTexte 10"/>
          <p:cNvSpPr txBox="1"/>
          <p:nvPr/>
        </p:nvSpPr>
        <p:spPr>
          <a:xfrm>
            <a:off x="2238348" y="5786454"/>
            <a:ext cx="7643866" cy="369332"/>
          </a:xfrm>
          <a:prstGeom prst="rect">
            <a:avLst/>
          </a:prstGeom>
          <a:noFill/>
        </p:spPr>
        <p:txBody>
          <a:bodyPr wrap="square" rtlCol="0">
            <a:spAutoFit/>
          </a:bodyPr>
          <a:lstStyle/>
          <a:p>
            <a:pPr algn="ctr"/>
            <a:r>
              <a:rPr lang="en-US" b="1" dirty="0">
                <a:solidFill>
                  <a:srgbClr val="FF0000"/>
                </a:solidFill>
              </a:rPr>
              <a:t> </a:t>
            </a:r>
            <a:r>
              <a:rPr lang="en-US" b="1" dirty="0" err="1">
                <a:solidFill>
                  <a:srgbClr val="FF0000"/>
                </a:solidFill>
              </a:rPr>
              <a:t>Erdős</a:t>
            </a:r>
            <a:r>
              <a:rPr lang="en-US" b="1" dirty="0">
                <a:solidFill>
                  <a:srgbClr val="FF0000"/>
                </a:solidFill>
              </a:rPr>
              <a:t> &amp; </a:t>
            </a:r>
            <a:r>
              <a:rPr lang="en-US" b="1" dirty="0" err="1">
                <a:solidFill>
                  <a:srgbClr val="FF0000"/>
                </a:solidFill>
              </a:rPr>
              <a:t>Rényi</a:t>
            </a:r>
            <a:r>
              <a:rPr lang="en-US" b="1" dirty="0">
                <a:solidFill>
                  <a:srgbClr val="FF0000"/>
                </a:solidFill>
              </a:rPr>
              <a:t> model allows to generate random graphs. </a:t>
            </a:r>
            <a:endParaRPr lang="fr-FR" b="1" dirty="0">
              <a:solidFill>
                <a:srgbClr val="FF0000"/>
              </a:solidFill>
            </a:endParaRPr>
          </a:p>
        </p:txBody>
      </p:sp>
      <p:sp>
        <p:nvSpPr>
          <p:cNvPr id="8" name="Rectangle 7"/>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2" name="ZoneTexte 1"/>
          <p:cNvSpPr txBox="1"/>
          <p:nvPr/>
        </p:nvSpPr>
        <p:spPr>
          <a:xfrm>
            <a:off x="2238348" y="908721"/>
            <a:ext cx="7643866" cy="830997"/>
          </a:xfrm>
          <a:prstGeom prst="rect">
            <a:avLst/>
          </a:prstGeom>
          <a:noFill/>
        </p:spPr>
        <p:txBody>
          <a:bodyPr wrap="square" rtlCol="0">
            <a:spAutoFit/>
          </a:bodyPr>
          <a:lstStyle/>
          <a:p>
            <a:pPr algn="ctr"/>
            <a:r>
              <a:rPr lang="en-US" sz="2400" b="1" dirty="0"/>
              <a:t>A graph is called a « </a:t>
            </a:r>
            <a:r>
              <a:rPr lang="en-US" sz="2400" b="1" dirty="0">
                <a:solidFill>
                  <a:srgbClr val="FF0000"/>
                </a:solidFill>
              </a:rPr>
              <a:t>random graph </a:t>
            </a:r>
            <a:r>
              <a:rPr lang="en-US" sz="2400" b="1" dirty="0"/>
              <a:t>» if each links (edges) between a pair of nodes is </a:t>
            </a:r>
            <a:r>
              <a:rPr lang="en-US" sz="2400" b="1" i="1" dirty="0">
                <a:solidFill>
                  <a:srgbClr val="FF0000"/>
                </a:solidFill>
              </a:rPr>
              <a:t>random</a:t>
            </a:r>
          </a:p>
        </p:txBody>
      </p:sp>
      <p:pic>
        <p:nvPicPr>
          <p:cNvPr id="114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544" y="3933057"/>
            <a:ext cx="639127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16121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2" name="ZoneTexte 1"/>
          <p:cNvSpPr txBox="1"/>
          <p:nvPr/>
        </p:nvSpPr>
        <p:spPr>
          <a:xfrm>
            <a:off x="2238348" y="908721"/>
            <a:ext cx="7643866" cy="461665"/>
          </a:xfrm>
          <a:prstGeom prst="rect">
            <a:avLst/>
          </a:prstGeom>
          <a:noFill/>
        </p:spPr>
        <p:txBody>
          <a:bodyPr wrap="square" rtlCol="0">
            <a:spAutoFit/>
          </a:bodyPr>
          <a:lstStyle/>
          <a:p>
            <a:pPr algn="ctr"/>
            <a:r>
              <a:rPr lang="fr-FR" sz="2400" b="1" dirty="0" err="1"/>
              <a:t>Gaphs</a:t>
            </a:r>
            <a:r>
              <a:rPr lang="fr-FR" sz="2400" b="1" dirty="0"/>
              <a:t> </a:t>
            </a:r>
            <a:r>
              <a:rPr lang="fr-FR" sz="2400" b="1" dirty="0" err="1"/>
              <a:t>with</a:t>
            </a:r>
            <a:r>
              <a:rPr lang="fr-FR" sz="2400" b="1" dirty="0"/>
              <a:t> Python </a:t>
            </a:r>
            <a:r>
              <a:rPr lang="fr-FR" sz="2400" b="1" dirty="0" err="1"/>
              <a:t>Networkx</a:t>
            </a:r>
            <a:endParaRPr lang="en-US" sz="2400" b="1" i="1" dirty="0">
              <a:solidFill>
                <a:srgbClr val="FF0000"/>
              </a:solidFill>
            </a:endParaRPr>
          </a:p>
        </p:txBody>
      </p:sp>
      <p:sp>
        <p:nvSpPr>
          <p:cNvPr id="3" name="Rectangle 2"/>
          <p:cNvSpPr/>
          <p:nvPr/>
        </p:nvSpPr>
        <p:spPr>
          <a:xfrm>
            <a:off x="3608636" y="1556792"/>
            <a:ext cx="4572000" cy="1477328"/>
          </a:xfrm>
          <a:prstGeom prst="rect">
            <a:avLst/>
          </a:prstGeom>
        </p:spPr>
        <p:txBody>
          <a:bodyPr>
            <a:spAutoFit/>
          </a:bodyPr>
          <a:lstStyle/>
          <a:p>
            <a:r>
              <a:rPr lang="en-US" b="1" dirty="0"/>
              <a:t>&gt;&gt;&gt; import </a:t>
            </a:r>
            <a:r>
              <a:rPr lang="en-US" b="1" dirty="0" err="1"/>
              <a:t>networkx</a:t>
            </a:r>
            <a:r>
              <a:rPr lang="en-US" b="1" dirty="0"/>
              <a:t> as </a:t>
            </a:r>
            <a:r>
              <a:rPr lang="en-US" b="1" dirty="0" err="1"/>
              <a:t>nx</a:t>
            </a:r>
            <a:endParaRPr lang="en-US" b="1" dirty="0"/>
          </a:p>
          <a:p>
            <a:r>
              <a:rPr lang="en-US" b="1" dirty="0"/>
              <a:t>&gt;&gt;&gt; import </a:t>
            </a:r>
            <a:r>
              <a:rPr lang="en-US" b="1" dirty="0" err="1"/>
              <a:t>matplotlib.pyplot</a:t>
            </a:r>
            <a:r>
              <a:rPr lang="en-US" b="1" dirty="0"/>
              <a:t> as </a:t>
            </a:r>
            <a:r>
              <a:rPr lang="en-US" b="1" dirty="0" err="1"/>
              <a:t>plt</a:t>
            </a:r>
            <a:endParaRPr lang="en-US" b="1" dirty="0"/>
          </a:p>
          <a:p>
            <a:r>
              <a:rPr lang="en-US" b="1" dirty="0"/>
              <a:t>&gt;&gt;&gt; </a:t>
            </a:r>
            <a:r>
              <a:rPr lang="en-US" b="1" dirty="0" err="1"/>
              <a:t>er</a:t>
            </a:r>
            <a:r>
              <a:rPr lang="en-US" b="1" dirty="0"/>
              <a:t>=</a:t>
            </a:r>
            <a:r>
              <a:rPr lang="en-US" b="1" dirty="0" err="1"/>
              <a:t>nx.erdos_renyi_graph</a:t>
            </a:r>
            <a:r>
              <a:rPr lang="en-US" b="1" dirty="0"/>
              <a:t>(100,0.15)</a:t>
            </a:r>
          </a:p>
          <a:p>
            <a:r>
              <a:rPr lang="en-US" b="1" dirty="0"/>
              <a:t>&gt;&gt;&gt; </a:t>
            </a:r>
            <a:r>
              <a:rPr lang="en-US" b="1" dirty="0" err="1"/>
              <a:t>nx.draw</a:t>
            </a:r>
            <a:r>
              <a:rPr lang="en-US" b="1" dirty="0"/>
              <a:t>(</a:t>
            </a:r>
            <a:r>
              <a:rPr lang="en-US" b="1" dirty="0" err="1"/>
              <a:t>er</a:t>
            </a:r>
            <a:r>
              <a:rPr lang="en-US" b="1" dirty="0"/>
              <a:t>)</a:t>
            </a:r>
          </a:p>
          <a:p>
            <a:r>
              <a:rPr lang="en-US" b="1" dirty="0"/>
              <a:t>&gt;&gt;&gt; </a:t>
            </a:r>
            <a:r>
              <a:rPr lang="en-US" b="1" dirty="0" err="1"/>
              <a:t>plt.show</a:t>
            </a:r>
            <a:r>
              <a:rPr lang="en-US" b="1" dirty="0"/>
              <a:t>()</a:t>
            </a:r>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396" y="3284985"/>
            <a:ext cx="4037062" cy="3357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7368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2" name="ZoneTexte 1"/>
          <p:cNvSpPr txBox="1"/>
          <p:nvPr/>
        </p:nvSpPr>
        <p:spPr>
          <a:xfrm>
            <a:off x="1919536" y="908721"/>
            <a:ext cx="8280920" cy="461665"/>
          </a:xfrm>
          <a:prstGeom prst="rect">
            <a:avLst/>
          </a:prstGeom>
          <a:noFill/>
        </p:spPr>
        <p:txBody>
          <a:bodyPr wrap="square" rtlCol="0">
            <a:spAutoFit/>
          </a:bodyPr>
          <a:lstStyle/>
          <a:p>
            <a:pPr algn="ctr"/>
            <a:r>
              <a:rPr lang="en-US" sz="2400" b="1"/>
              <a:t>Graph structure and statistics (exemple: clustering coefficient)</a:t>
            </a:r>
            <a:endParaRPr lang="en-US" sz="2400" b="1" i="1">
              <a:solidFill>
                <a:srgbClr val="FF0000"/>
              </a:solidFill>
            </a:endParaRPr>
          </a:p>
        </p:txBody>
      </p:sp>
      <p:pic>
        <p:nvPicPr>
          <p:cNvPr id="6" name="Picture 2" descr="../../_images/edge_colormap.png"/>
          <p:cNvPicPr>
            <a:picLocks noChangeAspect="1" noChangeArrowheads="1"/>
          </p:cNvPicPr>
          <p:nvPr/>
        </p:nvPicPr>
        <p:blipFill>
          <a:blip r:embed="rId3" cstate="print"/>
          <a:srcRect/>
          <a:stretch>
            <a:fillRect/>
          </a:stretch>
        </p:blipFill>
        <p:spPr bwMode="auto">
          <a:xfrm>
            <a:off x="2881290" y="2643182"/>
            <a:ext cx="1785918" cy="1785918"/>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7739074" y="2786058"/>
            <a:ext cx="1181100" cy="1333500"/>
          </a:xfrm>
          <a:prstGeom prst="rect">
            <a:avLst/>
          </a:prstGeom>
          <a:noFill/>
          <a:ln w="9525">
            <a:noFill/>
            <a:miter lim="800000"/>
            <a:headEnd/>
            <a:tailEnd/>
          </a:ln>
          <a:effectLst/>
        </p:spPr>
      </p:pic>
      <p:sp>
        <p:nvSpPr>
          <p:cNvPr id="11" name="Rectangle 10"/>
          <p:cNvSpPr/>
          <p:nvPr/>
        </p:nvSpPr>
        <p:spPr>
          <a:xfrm>
            <a:off x="2345489" y="4657740"/>
            <a:ext cx="2857520" cy="307777"/>
          </a:xfrm>
          <a:prstGeom prst="rect">
            <a:avLst/>
          </a:prstGeom>
        </p:spPr>
        <p:txBody>
          <a:bodyPr wrap="square">
            <a:spAutoFit/>
          </a:bodyPr>
          <a:lstStyle/>
          <a:p>
            <a:pPr algn="ctr"/>
            <a:r>
              <a:rPr lang="en-US" sz="1400" b="1" dirty="0"/>
              <a:t>Clustering coefficient=0</a:t>
            </a:r>
            <a:endParaRPr lang="en-US" sz="1400" dirty="0"/>
          </a:p>
        </p:txBody>
      </p:sp>
      <p:sp>
        <p:nvSpPr>
          <p:cNvPr id="12" name="Rectangle 11"/>
          <p:cNvSpPr/>
          <p:nvPr/>
        </p:nvSpPr>
        <p:spPr>
          <a:xfrm>
            <a:off x="7032686" y="4657740"/>
            <a:ext cx="2857520" cy="307777"/>
          </a:xfrm>
          <a:prstGeom prst="rect">
            <a:avLst/>
          </a:prstGeom>
        </p:spPr>
        <p:txBody>
          <a:bodyPr wrap="square">
            <a:spAutoFit/>
          </a:bodyPr>
          <a:lstStyle/>
          <a:p>
            <a:pPr algn="ctr"/>
            <a:r>
              <a:rPr lang="en-US" sz="1400" b="1" dirty="0"/>
              <a:t>Clustering coefficient=1</a:t>
            </a:r>
            <a:endParaRPr lang="en-US" sz="1400" dirty="0"/>
          </a:p>
        </p:txBody>
      </p:sp>
      <p:sp>
        <p:nvSpPr>
          <p:cNvPr id="5" name="Rectangle 4"/>
          <p:cNvSpPr/>
          <p:nvPr/>
        </p:nvSpPr>
        <p:spPr>
          <a:xfrm>
            <a:off x="2225306" y="5589240"/>
            <a:ext cx="3474156" cy="369332"/>
          </a:xfrm>
          <a:prstGeom prst="rect">
            <a:avLst/>
          </a:prstGeom>
        </p:spPr>
        <p:txBody>
          <a:bodyPr wrap="none">
            <a:spAutoFit/>
          </a:bodyPr>
          <a:lstStyle/>
          <a:p>
            <a:r>
              <a:rPr lang="en-US" dirty="0"/>
              <a:t>Everyone knows only an individual.</a:t>
            </a:r>
          </a:p>
        </p:txBody>
      </p:sp>
      <p:sp>
        <p:nvSpPr>
          <p:cNvPr id="14" name="Rectangle 13"/>
          <p:cNvSpPr/>
          <p:nvPr/>
        </p:nvSpPr>
        <p:spPr>
          <a:xfrm>
            <a:off x="7116366" y="5589240"/>
            <a:ext cx="2682722" cy="369332"/>
          </a:xfrm>
          <a:prstGeom prst="rect">
            <a:avLst/>
          </a:prstGeom>
        </p:spPr>
        <p:txBody>
          <a:bodyPr wrap="none">
            <a:spAutoFit/>
          </a:bodyPr>
          <a:lstStyle/>
          <a:p>
            <a:r>
              <a:rPr lang="en-US" dirty="0"/>
              <a:t>Everyone knows everyone </a:t>
            </a:r>
          </a:p>
        </p:txBody>
      </p:sp>
      <p:sp>
        <p:nvSpPr>
          <p:cNvPr id="15" name="Rectangle 14"/>
          <p:cNvSpPr/>
          <p:nvPr/>
        </p:nvSpPr>
        <p:spPr>
          <a:xfrm>
            <a:off x="2567609" y="1628801"/>
            <a:ext cx="6840759" cy="646331"/>
          </a:xfrm>
          <a:prstGeom prst="rect">
            <a:avLst/>
          </a:prstGeom>
        </p:spPr>
        <p:txBody>
          <a:bodyPr wrap="square">
            <a:spAutoFit/>
          </a:bodyPr>
          <a:lstStyle/>
          <a:p>
            <a:pPr algn="ctr"/>
            <a:r>
              <a:rPr lang="en-US" b="1" dirty="0"/>
              <a:t>A clustering coefficient is the probability that two randomly selected nodes are connected to each other</a:t>
            </a:r>
          </a:p>
        </p:txBody>
      </p:sp>
    </p:spTree>
    <p:extLst>
      <p:ext uri="{BB962C8B-B14F-4D97-AF65-F5344CB8AC3E}">
        <p14:creationId xmlns:p14="http://schemas.microsoft.com/office/powerpoint/2010/main" val="40703658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2" name="ZoneTexte 1"/>
          <p:cNvSpPr txBox="1"/>
          <p:nvPr/>
        </p:nvSpPr>
        <p:spPr>
          <a:xfrm>
            <a:off x="1919536" y="908721"/>
            <a:ext cx="8280920" cy="461665"/>
          </a:xfrm>
          <a:prstGeom prst="rect">
            <a:avLst/>
          </a:prstGeom>
          <a:noFill/>
        </p:spPr>
        <p:txBody>
          <a:bodyPr wrap="square" rtlCol="0">
            <a:spAutoFit/>
          </a:bodyPr>
          <a:lstStyle/>
          <a:p>
            <a:pPr algn="ctr"/>
            <a:r>
              <a:rPr lang="en-US" sz="2400" b="1"/>
              <a:t>Graph structure and statistics (exemple: clustering coefficient)</a:t>
            </a:r>
            <a:endParaRPr lang="en-US" sz="2400" b="1" i="1">
              <a:solidFill>
                <a:srgbClr val="FF0000"/>
              </a:solidFill>
            </a:endParaRPr>
          </a:p>
        </p:txBody>
      </p:sp>
      <p:pic>
        <p:nvPicPr>
          <p:cNvPr id="1157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297" y="2996952"/>
            <a:ext cx="4631035" cy="358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26768" y="1700808"/>
            <a:ext cx="4572000" cy="923330"/>
          </a:xfrm>
          <a:prstGeom prst="rect">
            <a:avLst/>
          </a:prstGeom>
        </p:spPr>
        <p:txBody>
          <a:bodyPr>
            <a:spAutoFit/>
          </a:bodyPr>
          <a:lstStyle/>
          <a:p>
            <a:r>
              <a:rPr lang="en-US" dirty="0"/>
              <a:t>&gt;&gt;&gt; </a:t>
            </a:r>
            <a:r>
              <a:rPr lang="en-US" dirty="0" err="1"/>
              <a:t>er</a:t>
            </a:r>
            <a:r>
              <a:rPr lang="en-US" dirty="0"/>
              <a:t>=</a:t>
            </a:r>
            <a:r>
              <a:rPr lang="en-US" dirty="0" err="1"/>
              <a:t>nx.erdos_renyi_graph</a:t>
            </a:r>
            <a:r>
              <a:rPr lang="en-US" dirty="0"/>
              <a:t>(100,</a:t>
            </a:r>
            <a:r>
              <a:rPr lang="en-US" b="1" dirty="0">
                <a:solidFill>
                  <a:srgbClr val="FF0000"/>
                </a:solidFill>
              </a:rPr>
              <a:t>1</a:t>
            </a:r>
            <a:r>
              <a:rPr lang="en-US" dirty="0"/>
              <a:t>)</a:t>
            </a:r>
          </a:p>
          <a:p>
            <a:r>
              <a:rPr lang="en-US" dirty="0"/>
              <a:t>&gt;&gt;&gt; </a:t>
            </a:r>
            <a:r>
              <a:rPr lang="en-US" dirty="0" err="1"/>
              <a:t>nx.draw</a:t>
            </a:r>
            <a:r>
              <a:rPr lang="en-US" dirty="0"/>
              <a:t>(</a:t>
            </a:r>
            <a:r>
              <a:rPr lang="en-US" dirty="0" err="1"/>
              <a:t>er</a:t>
            </a:r>
            <a:r>
              <a:rPr lang="en-US" dirty="0"/>
              <a:t>)</a:t>
            </a:r>
          </a:p>
          <a:p>
            <a:r>
              <a:rPr lang="en-US" dirty="0"/>
              <a:t>&gt;&gt;&gt; </a:t>
            </a:r>
            <a:r>
              <a:rPr lang="en-US" dirty="0" err="1"/>
              <a:t>plt.show</a:t>
            </a:r>
            <a:r>
              <a:rPr lang="en-US" dirty="0"/>
              <a:t>()</a:t>
            </a:r>
          </a:p>
        </p:txBody>
      </p:sp>
    </p:spTree>
    <p:extLst>
      <p:ext uri="{BB962C8B-B14F-4D97-AF65-F5344CB8AC3E}">
        <p14:creationId xmlns:p14="http://schemas.microsoft.com/office/powerpoint/2010/main" val="39676688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2" name="ZoneTexte 1"/>
          <p:cNvSpPr txBox="1"/>
          <p:nvPr/>
        </p:nvSpPr>
        <p:spPr>
          <a:xfrm>
            <a:off x="1919536" y="908721"/>
            <a:ext cx="8280920" cy="461665"/>
          </a:xfrm>
          <a:prstGeom prst="rect">
            <a:avLst/>
          </a:prstGeom>
          <a:noFill/>
        </p:spPr>
        <p:txBody>
          <a:bodyPr wrap="square" rtlCol="0">
            <a:spAutoFit/>
          </a:bodyPr>
          <a:lstStyle/>
          <a:p>
            <a:pPr algn="ctr"/>
            <a:r>
              <a:rPr lang="en-US" sz="2400" b="1" dirty="0"/>
              <a:t>Power law</a:t>
            </a:r>
            <a:endParaRPr lang="en-US" sz="2400" b="1" i="1" dirty="0">
              <a:solidFill>
                <a:srgbClr val="FF0000"/>
              </a:solidFill>
            </a:endParaRPr>
          </a:p>
        </p:txBody>
      </p:sp>
      <p:sp>
        <p:nvSpPr>
          <p:cNvPr id="3" name="Rectangle 2"/>
          <p:cNvSpPr/>
          <p:nvPr/>
        </p:nvSpPr>
        <p:spPr>
          <a:xfrm>
            <a:off x="2063552" y="1700808"/>
            <a:ext cx="8136904" cy="2677656"/>
          </a:xfrm>
          <a:prstGeom prst="rect">
            <a:avLst/>
          </a:prstGeom>
        </p:spPr>
        <p:txBody>
          <a:bodyPr wrap="square">
            <a:spAutoFit/>
          </a:bodyPr>
          <a:lstStyle/>
          <a:p>
            <a:pPr algn="ctr"/>
            <a:r>
              <a:rPr lang="en-US" sz="2400" b="1" dirty="0"/>
              <a:t>When a power law occurs in a graph it means that </a:t>
            </a:r>
            <a:r>
              <a:rPr lang="en-US" sz="2400" b="1" i="1" dirty="0"/>
              <a:t>very few </a:t>
            </a:r>
            <a:r>
              <a:rPr lang="en-US" sz="2400" b="1" dirty="0"/>
              <a:t>nodes are very connected to each other, whereas majority of the nodes are poorly connected to each other  </a:t>
            </a:r>
            <a:endParaRPr lang="fr-FR" sz="2400" b="1" dirty="0"/>
          </a:p>
          <a:p>
            <a:pPr algn="ctr"/>
            <a:endParaRPr lang="fr-FR" sz="2400" b="1" dirty="0"/>
          </a:p>
          <a:p>
            <a:pPr algn="ctr"/>
            <a:r>
              <a:rPr lang="fr-FR" sz="2400" b="1" dirty="0"/>
              <a:t>In </a:t>
            </a:r>
            <a:r>
              <a:rPr lang="fr-FR" sz="2400" b="1" dirty="0" err="1"/>
              <a:t>such</a:t>
            </a:r>
            <a:r>
              <a:rPr lang="fr-FR" sz="2400" b="1" dirty="0"/>
              <a:t> a case the graph </a:t>
            </a:r>
            <a:r>
              <a:rPr lang="fr-FR" sz="2400" b="1" dirty="0" err="1"/>
              <a:t>is</a:t>
            </a:r>
            <a:r>
              <a:rPr lang="fr-FR" sz="2400" b="1" dirty="0"/>
              <a:t> </a:t>
            </a:r>
            <a:r>
              <a:rPr lang="fr-FR" sz="2400" b="1" dirty="0" err="1"/>
              <a:t>called</a:t>
            </a:r>
            <a:r>
              <a:rPr lang="fr-FR" sz="2400" b="1" dirty="0"/>
              <a:t> a </a:t>
            </a:r>
            <a:r>
              <a:rPr lang="fr-FR" sz="2400" b="1" i="1" dirty="0" err="1">
                <a:solidFill>
                  <a:srgbClr val="FF0000"/>
                </a:solidFill>
              </a:rPr>
              <a:t>scale</a:t>
            </a:r>
            <a:r>
              <a:rPr lang="fr-FR" sz="2400" b="1" i="1" dirty="0">
                <a:solidFill>
                  <a:srgbClr val="FF0000"/>
                </a:solidFill>
              </a:rPr>
              <a:t>-free graph</a:t>
            </a:r>
          </a:p>
          <a:p>
            <a:pPr algn="ctr"/>
            <a:endParaRPr lang="fr-FR" sz="2400" b="1" dirty="0"/>
          </a:p>
          <a:p>
            <a:pPr algn="ctr"/>
            <a:endParaRPr lang="en-US" sz="2400" b="1" dirty="0"/>
          </a:p>
        </p:txBody>
      </p:sp>
      <p:pic>
        <p:nvPicPr>
          <p:cNvPr id="116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549" y="3717032"/>
            <a:ext cx="3809801" cy="27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838092" y="4869160"/>
            <a:ext cx="4572000" cy="923330"/>
          </a:xfrm>
          <a:prstGeom prst="rect">
            <a:avLst/>
          </a:prstGeom>
        </p:spPr>
        <p:txBody>
          <a:bodyPr>
            <a:spAutoFit/>
          </a:bodyPr>
          <a:lstStyle/>
          <a:p>
            <a:r>
              <a:rPr lang="en-US" dirty="0"/>
              <a:t>&gt;&gt;&gt; </a:t>
            </a:r>
            <a:r>
              <a:rPr lang="en-US" dirty="0" err="1"/>
              <a:t>ba</a:t>
            </a:r>
            <a:r>
              <a:rPr lang="en-US" dirty="0"/>
              <a:t>=</a:t>
            </a:r>
            <a:r>
              <a:rPr lang="en-US" dirty="0" err="1"/>
              <a:t>nx.barabasi_albert_graph</a:t>
            </a:r>
            <a:r>
              <a:rPr lang="en-US" dirty="0"/>
              <a:t>(100,5)</a:t>
            </a:r>
          </a:p>
          <a:p>
            <a:r>
              <a:rPr lang="en-US" dirty="0"/>
              <a:t>&gt;&gt;&gt; </a:t>
            </a:r>
            <a:r>
              <a:rPr lang="en-US" dirty="0" err="1"/>
              <a:t>nx.draw</a:t>
            </a:r>
            <a:r>
              <a:rPr lang="en-US" dirty="0"/>
              <a:t>(</a:t>
            </a:r>
            <a:r>
              <a:rPr lang="en-US" dirty="0" err="1"/>
              <a:t>ba</a:t>
            </a:r>
            <a:r>
              <a:rPr lang="en-US" dirty="0"/>
              <a:t>)</a:t>
            </a:r>
          </a:p>
          <a:p>
            <a:r>
              <a:rPr lang="en-US" dirty="0"/>
              <a:t>&gt;&gt;&gt; </a:t>
            </a:r>
            <a:r>
              <a:rPr lang="en-US" dirty="0" err="1"/>
              <a:t>plt.show</a:t>
            </a:r>
            <a:r>
              <a:rPr lang="en-US" dirty="0"/>
              <a:t>()</a:t>
            </a:r>
          </a:p>
        </p:txBody>
      </p:sp>
      <p:sp>
        <p:nvSpPr>
          <p:cNvPr id="5" name="Rectangle 4"/>
          <p:cNvSpPr/>
          <p:nvPr/>
        </p:nvSpPr>
        <p:spPr>
          <a:xfrm>
            <a:off x="5737349" y="6141393"/>
            <a:ext cx="4572000" cy="461665"/>
          </a:xfrm>
          <a:prstGeom prst="rect">
            <a:avLst/>
          </a:prstGeom>
        </p:spPr>
        <p:txBody>
          <a:bodyPr>
            <a:spAutoFit/>
          </a:bodyPr>
          <a:lstStyle/>
          <a:p>
            <a:pPr algn="ctr"/>
            <a:r>
              <a:rPr lang="en-US" sz="1200" dirty="0"/>
              <a:t> </a:t>
            </a:r>
            <a:r>
              <a:rPr lang="en-US" sz="1200" dirty="0" err="1"/>
              <a:t>nx.barabasi_albert_graph</a:t>
            </a:r>
            <a:r>
              <a:rPr lang="en-US" sz="1200" dirty="0"/>
              <a:t>(Number of nodes, Number of edges  to attach from a new node to existing nodes)</a:t>
            </a:r>
          </a:p>
        </p:txBody>
      </p:sp>
    </p:spTree>
    <p:extLst>
      <p:ext uri="{BB962C8B-B14F-4D97-AF65-F5344CB8AC3E}">
        <p14:creationId xmlns:p14="http://schemas.microsoft.com/office/powerpoint/2010/main" val="22719984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2" name="ZoneTexte 1"/>
          <p:cNvSpPr txBox="1"/>
          <p:nvPr/>
        </p:nvSpPr>
        <p:spPr>
          <a:xfrm>
            <a:off x="1919536" y="733828"/>
            <a:ext cx="8280920" cy="461665"/>
          </a:xfrm>
          <a:prstGeom prst="rect">
            <a:avLst/>
          </a:prstGeom>
          <a:noFill/>
        </p:spPr>
        <p:txBody>
          <a:bodyPr wrap="square" rtlCol="0">
            <a:spAutoFit/>
          </a:bodyPr>
          <a:lstStyle/>
          <a:p>
            <a:pPr algn="ctr"/>
            <a:r>
              <a:rPr lang="en-US" sz="2400" b="1" dirty="0"/>
              <a:t>Power law</a:t>
            </a:r>
            <a:endParaRPr lang="en-US" sz="2400" b="1" i="1" dirty="0">
              <a:solidFill>
                <a:srgbClr val="FF0000"/>
              </a:solidFill>
            </a:endParaRPr>
          </a:p>
        </p:txBody>
      </p:sp>
      <p:sp>
        <p:nvSpPr>
          <p:cNvPr id="3" name="Rectangle 2"/>
          <p:cNvSpPr/>
          <p:nvPr/>
        </p:nvSpPr>
        <p:spPr>
          <a:xfrm>
            <a:off x="2063552" y="2708920"/>
            <a:ext cx="8136904" cy="1938992"/>
          </a:xfrm>
          <a:prstGeom prst="rect">
            <a:avLst/>
          </a:prstGeom>
        </p:spPr>
        <p:txBody>
          <a:bodyPr wrap="square">
            <a:spAutoFit/>
          </a:bodyPr>
          <a:lstStyle/>
          <a:p>
            <a:pPr algn="ctr"/>
            <a:r>
              <a:rPr lang="en-US" sz="2400" b="1" dirty="0"/>
              <a:t>In a scale-free model, </a:t>
            </a:r>
            <a:r>
              <a:rPr lang="en-US" sz="2400" b="1" i="1" dirty="0"/>
              <a:t>a node attractiveness is determined solely by its number of links</a:t>
            </a:r>
            <a:r>
              <a:rPr lang="en-US" sz="2400" b="1" dirty="0"/>
              <a:t>: this is the ‘rich get richer’ phenomenon also called ‘preferential attachment’ (</a:t>
            </a:r>
            <a:r>
              <a:rPr lang="en-US" sz="2400" b="1" dirty="0" err="1"/>
              <a:t>Barabasi</a:t>
            </a:r>
            <a:r>
              <a:rPr lang="en-US" sz="2400" b="1" dirty="0"/>
              <a:t>)</a:t>
            </a:r>
          </a:p>
          <a:p>
            <a:pPr algn="ctr"/>
            <a:endParaRPr lang="en-US" sz="2400" b="1" dirty="0"/>
          </a:p>
          <a:p>
            <a:pPr algn="ctr"/>
            <a:endParaRPr lang="en-US" sz="2400" b="1" dirty="0"/>
          </a:p>
        </p:txBody>
      </p:sp>
    </p:spTree>
    <p:extLst>
      <p:ext uri="{BB962C8B-B14F-4D97-AF65-F5344CB8AC3E}">
        <p14:creationId xmlns:p14="http://schemas.microsoft.com/office/powerpoint/2010/main" val="5133524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2" name="ZoneTexte 1"/>
          <p:cNvSpPr txBox="1"/>
          <p:nvPr/>
        </p:nvSpPr>
        <p:spPr>
          <a:xfrm>
            <a:off x="1919536" y="733828"/>
            <a:ext cx="8280920" cy="461665"/>
          </a:xfrm>
          <a:prstGeom prst="rect">
            <a:avLst/>
          </a:prstGeom>
          <a:noFill/>
        </p:spPr>
        <p:txBody>
          <a:bodyPr wrap="square" rtlCol="0">
            <a:spAutoFit/>
          </a:bodyPr>
          <a:lstStyle/>
          <a:p>
            <a:pPr algn="ctr"/>
            <a:r>
              <a:rPr lang="en-US" sz="2400" b="1" dirty="0"/>
              <a:t>Power law</a:t>
            </a:r>
            <a:endParaRPr lang="en-US" sz="2400" b="1" i="1" dirty="0">
              <a:solidFill>
                <a:srgbClr val="FF0000"/>
              </a:solidFill>
            </a:endParaRPr>
          </a:p>
        </p:txBody>
      </p:sp>
      <p:sp>
        <p:nvSpPr>
          <p:cNvPr id="6" name="ZoneTexte 5"/>
          <p:cNvSpPr txBox="1"/>
          <p:nvPr/>
        </p:nvSpPr>
        <p:spPr>
          <a:xfrm>
            <a:off x="2783632" y="6277962"/>
            <a:ext cx="6768752" cy="369332"/>
          </a:xfrm>
          <a:prstGeom prst="rect">
            <a:avLst/>
          </a:prstGeom>
          <a:noFill/>
        </p:spPr>
        <p:txBody>
          <a:bodyPr wrap="square" rtlCol="0">
            <a:spAutoFit/>
          </a:bodyPr>
          <a:lstStyle/>
          <a:p>
            <a:pPr algn="ctr"/>
            <a:r>
              <a:rPr lang="fr-FR" b="1" dirty="0"/>
              <a:t>Source: The </a:t>
            </a:r>
            <a:r>
              <a:rPr lang="fr-FR" b="1" dirty="0" err="1"/>
              <a:t>birth</a:t>
            </a:r>
            <a:r>
              <a:rPr lang="fr-FR" b="1" dirty="0"/>
              <a:t> of a </a:t>
            </a:r>
            <a:r>
              <a:rPr lang="fr-FR" b="1" dirty="0" err="1"/>
              <a:t>scale</a:t>
            </a:r>
            <a:r>
              <a:rPr lang="fr-FR" b="1" dirty="0"/>
              <a:t>-free network (</a:t>
            </a:r>
            <a:r>
              <a:rPr lang="fr-FR" b="1" dirty="0" err="1"/>
              <a:t>Barabasi</a:t>
            </a:r>
            <a:r>
              <a:rPr lang="fr-FR" b="1" dirty="0"/>
              <a:t>, ‘</a:t>
            </a:r>
            <a:r>
              <a:rPr lang="fr-FR" b="1" dirty="0" err="1"/>
              <a:t>Linked</a:t>
            </a:r>
            <a:r>
              <a:rPr lang="fr-FR" b="1" dirty="0"/>
              <a:t>’)</a:t>
            </a:r>
            <a:endParaRPr lang="en-US" b="1" dirty="0"/>
          </a:p>
        </p:txBody>
      </p:sp>
      <p:pic>
        <p:nvPicPr>
          <p:cNvPr id="118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989" y="4293096"/>
            <a:ext cx="634365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8" name="Picture 4"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864" y="1988841"/>
            <a:ext cx="5295900"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0200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9536" y="116633"/>
            <a:ext cx="8490556" cy="584775"/>
          </a:xfrm>
          <a:prstGeom prst="rect">
            <a:avLst/>
          </a:prstGeom>
        </p:spPr>
        <p:txBody>
          <a:bodyPr wrap="square">
            <a:spAutoFit/>
          </a:bodyPr>
          <a:lstStyle/>
          <a:p>
            <a:pPr algn="ctr"/>
            <a:r>
              <a:rPr lang="fr-FR" sz="3200" b="1" dirty="0"/>
              <a:t>Graph </a:t>
            </a:r>
            <a:r>
              <a:rPr lang="fr-FR" sz="3200" b="1" dirty="0" err="1"/>
              <a:t>theory</a:t>
            </a:r>
            <a:endParaRPr lang="en-US" sz="3200" b="1" dirty="0"/>
          </a:p>
        </p:txBody>
      </p:sp>
      <p:sp>
        <p:nvSpPr>
          <p:cNvPr id="2" name="ZoneTexte 1"/>
          <p:cNvSpPr txBox="1"/>
          <p:nvPr/>
        </p:nvSpPr>
        <p:spPr>
          <a:xfrm>
            <a:off x="1919536" y="908721"/>
            <a:ext cx="8280920" cy="830997"/>
          </a:xfrm>
          <a:prstGeom prst="rect">
            <a:avLst/>
          </a:prstGeom>
          <a:noFill/>
        </p:spPr>
        <p:txBody>
          <a:bodyPr wrap="square" rtlCol="0">
            <a:spAutoFit/>
          </a:bodyPr>
          <a:lstStyle/>
          <a:p>
            <a:pPr algn="ctr"/>
            <a:r>
              <a:rPr lang="en-US" sz="2400" b="1"/>
              <a:t>A urn model resulting in a power law distribution</a:t>
            </a:r>
          </a:p>
          <a:p>
            <a:pPr algn="ctr"/>
            <a:endParaRPr lang="en-US" sz="2400" b="1" i="1">
              <a:solidFill>
                <a:srgbClr val="FF0000"/>
              </a:solidFill>
            </a:endParaRPr>
          </a:p>
        </p:txBody>
      </p:sp>
      <p:sp>
        <p:nvSpPr>
          <p:cNvPr id="3" name="Rectangle 2"/>
          <p:cNvSpPr/>
          <p:nvPr/>
        </p:nvSpPr>
        <p:spPr>
          <a:xfrm>
            <a:off x="1775520" y="1484785"/>
            <a:ext cx="8634572" cy="4893647"/>
          </a:xfrm>
          <a:prstGeom prst="rect">
            <a:avLst/>
          </a:prstGeom>
        </p:spPr>
        <p:txBody>
          <a:bodyPr wrap="square">
            <a:spAutoFit/>
          </a:bodyPr>
          <a:lstStyle/>
          <a:p>
            <a:pPr algn="ctr"/>
            <a:endParaRPr lang="en-US" sz="2400" b="1" dirty="0"/>
          </a:p>
          <a:p>
            <a:pPr marL="457200" indent="-457200" algn="ctr">
              <a:buAutoNum type="arabicPeriod"/>
            </a:pPr>
            <a:r>
              <a:rPr lang="en-US" sz="2400" b="1" dirty="0">
                <a:solidFill>
                  <a:srgbClr val="FF0000"/>
                </a:solidFill>
              </a:rPr>
              <a:t>Growth </a:t>
            </a:r>
            <a:r>
              <a:rPr lang="en-US" sz="2400" b="1" dirty="0"/>
              <a:t>: at each period </a:t>
            </a:r>
            <a:r>
              <a:rPr lang="en-US" sz="2400" b="1" i="1" dirty="0"/>
              <a:t>t</a:t>
            </a:r>
            <a:r>
              <a:rPr lang="en-US" sz="2400" b="1" dirty="0"/>
              <a:t>, one node [one ball] is added to the network [is added into the urn]</a:t>
            </a:r>
          </a:p>
          <a:p>
            <a:pPr marL="457200" indent="-457200" algn="ctr">
              <a:buAutoNum type="arabicPeriod"/>
            </a:pPr>
            <a:endParaRPr lang="en-US" sz="2400" b="1" dirty="0"/>
          </a:p>
          <a:p>
            <a:pPr marL="457200" indent="-457200" algn="ctr">
              <a:buAutoNum type="arabicPeriod"/>
            </a:pPr>
            <a:r>
              <a:rPr lang="en-US" sz="2400" b="1" dirty="0">
                <a:solidFill>
                  <a:srgbClr val="FF0000"/>
                </a:solidFill>
              </a:rPr>
              <a:t>Preferential attachment</a:t>
            </a:r>
            <a:r>
              <a:rPr lang="en-US" sz="2400" b="1" dirty="0"/>
              <a:t>: at each step, each new node connects to the existing nodes with a probability proportional to the number of links for each other nodes. [A ball is drawn into </a:t>
            </a:r>
            <a:r>
              <a:rPr lang="en-US" sz="2400" b="1" dirty="0" err="1"/>
              <a:t>amulticolored</a:t>
            </a:r>
            <a:r>
              <a:rPr lang="en-US" sz="2400" b="1" dirty="0"/>
              <a:t> urn and two balls of the same color are put back into the urn]</a:t>
            </a:r>
          </a:p>
          <a:p>
            <a:pPr marL="457200" indent="-457200" algn="ctr">
              <a:buAutoNum type="arabicPeriod"/>
            </a:pPr>
            <a:endParaRPr lang="en-US" sz="2400" b="1" dirty="0"/>
          </a:p>
          <a:p>
            <a:pPr marL="457200" indent="-457200" algn="ctr">
              <a:buAutoNum type="arabicPeriod"/>
            </a:pPr>
            <a:r>
              <a:rPr lang="en-US" sz="2400" b="1" dirty="0"/>
              <a:t>At time </a:t>
            </a:r>
            <a:r>
              <a:rPr lang="en-US" sz="2400" b="1" dirty="0">
                <a:solidFill>
                  <a:srgbClr val="FF0000"/>
                </a:solidFill>
              </a:rPr>
              <a:t>T</a:t>
            </a:r>
            <a:r>
              <a:rPr lang="en-US" sz="2400" b="1" dirty="0"/>
              <a:t>, the distribution of links (edges) by node is </a:t>
            </a:r>
            <a:r>
              <a:rPr lang="en-US" sz="2400" b="1" dirty="0">
                <a:solidFill>
                  <a:srgbClr val="FF0000"/>
                </a:solidFill>
              </a:rPr>
              <a:t>power law </a:t>
            </a:r>
            <a:r>
              <a:rPr lang="en-US" sz="2400" b="1" dirty="0"/>
              <a:t>(degree distribution)</a:t>
            </a:r>
          </a:p>
          <a:p>
            <a:pPr marL="457200" indent="-457200" algn="ctr">
              <a:buAutoNum type="arabicPeriod"/>
            </a:pPr>
            <a:r>
              <a:rPr lang="en-US" sz="2400" b="1" dirty="0"/>
              <a:t>Very few nodes have many edges, and this growth is </a:t>
            </a:r>
            <a:r>
              <a:rPr lang="en-US" sz="2400" b="1" dirty="0">
                <a:solidFill>
                  <a:srgbClr val="FF0000"/>
                </a:solidFill>
              </a:rPr>
              <a:t>‘</a:t>
            </a:r>
            <a:r>
              <a:rPr lang="en-US" sz="2400" b="1" dirty="0" err="1">
                <a:solidFill>
                  <a:srgbClr val="FF0000"/>
                </a:solidFill>
              </a:rPr>
              <a:t>bursty</a:t>
            </a:r>
            <a:r>
              <a:rPr lang="en-US" sz="2400" b="1" dirty="0">
                <a:solidFill>
                  <a:srgbClr val="FF0000"/>
                </a:solidFill>
              </a:rPr>
              <a:t>’ </a:t>
            </a:r>
            <a:r>
              <a:rPr lang="en-US" sz="2400" b="1" dirty="0"/>
              <a:t>!</a:t>
            </a:r>
          </a:p>
        </p:txBody>
      </p:sp>
    </p:spTree>
    <p:extLst>
      <p:ext uri="{BB962C8B-B14F-4D97-AF65-F5344CB8AC3E}">
        <p14:creationId xmlns:p14="http://schemas.microsoft.com/office/powerpoint/2010/main" val="42189122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07363" y="116633"/>
            <a:ext cx="10457895" cy="584775"/>
          </a:xfrm>
          <a:prstGeom prst="rect">
            <a:avLst/>
          </a:prstGeom>
        </p:spPr>
        <p:txBody>
          <a:bodyPr wrap="square">
            <a:spAutoFit/>
          </a:bodyPr>
          <a:lstStyle/>
          <a:p>
            <a:pPr algn="ctr"/>
            <a:r>
              <a:rPr lang="fr-FR" sz="3200" b="1" dirty="0" err="1"/>
              <a:t>Dataopolies</a:t>
            </a:r>
            <a:r>
              <a:rPr lang="fr-FR" sz="3200" b="1" dirty="0"/>
              <a:t> can </a:t>
            </a:r>
            <a:r>
              <a:rPr lang="fr-FR" sz="3200" b="1" dirty="0" err="1"/>
              <a:t>also</a:t>
            </a:r>
            <a:r>
              <a:rPr lang="fr-FR" sz="3200" b="1" dirty="0"/>
              <a:t> </a:t>
            </a:r>
            <a:r>
              <a:rPr lang="fr-FR" sz="3200" b="1" dirty="0" err="1"/>
              <a:t>be</a:t>
            </a:r>
            <a:r>
              <a:rPr lang="fr-FR" sz="3200" b="1" dirty="0"/>
              <a:t> </a:t>
            </a:r>
            <a:r>
              <a:rPr lang="fr-FR" sz="3200" b="1" dirty="0" err="1"/>
              <a:t>seen</a:t>
            </a:r>
            <a:r>
              <a:rPr lang="fr-FR" sz="3200" b="1" dirty="0"/>
              <a:t> as a graph </a:t>
            </a:r>
            <a:r>
              <a:rPr lang="fr-FR" sz="3200" b="1" dirty="0" err="1"/>
              <a:t>problem</a:t>
            </a:r>
            <a:r>
              <a:rPr lang="fr-FR" sz="3200" b="1" dirty="0"/>
              <a:t> </a:t>
            </a:r>
            <a:endParaRPr lang="en-US" sz="3200" b="1" dirty="0"/>
          </a:p>
        </p:txBody>
      </p:sp>
      <p:pic>
        <p:nvPicPr>
          <p:cNvPr id="5" name="Image 4">
            <a:extLst>
              <a:ext uri="{FF2B5EF4-FFF2-40B4-BE49-F238E27FC236}">
                <a16:creationId xmlns:a16="http://schemas.microsoft.com/office/drawing/2014/main" id="{29EE0825-AD42-45C6-ABFC-7DBEB0F3B1A3}"/>
              </a:ext>
            </a:extLst>
          </p:cNvPr>
          <p:cNvPicPr>
            <a:picLocks noChangeAspect="1"/>
          </p:cNvPicPr>
          <p:nvPr/>
        </p:nvPicPr>
        <p:blipFill>
          <a:blip r:embed="rId3"/>
          <a:stretch>
            <a:fillRect/>
          </a:stretch>
        </p:blipFill>
        <p:spPr>
          <a:xfrm>
            <a:off x="4075590" y="2502793"/>
            <a:ext cx="4040819" cy="3366517"/>
          </a:xfrm>
          <a:prstGeom prst="rect">
            <a:avLst/>
          </a:prstGeom>
          <a:solidFill>
            <a:schemeClr val="tx1"/>
          </a:solidFill>
          <a:effectLst>
            <a:outerShdw blurRad="50800" dist="50800" dir="5400000" algn="ctr" rotWithShape="0">
              <a:schemeClr val="tx1"/>
            </a:outerShdw>
          </a:effectLst>
        </p:spPr>
      </p:pic>
      <p:sp>
        <p:nvSpPr>
          <p:cNvPr id="6" name="Rectangle 5">
            <a:extLst>
              <a:ext uri="{FF2B5EF4-FFF2-40B4-BE49-F238E27FC236}">
                <a16:creationId xmlns:a16="http://schemas.microsoft.com/office/drawing/2014/main" id="{E2544AEC-2272-4B5A-AD81-F322B50601E4}"/>
              </a:ext>
            </a:extLst>
          </p:cNvPr>
          <p:cNvSpPr/>
          <p:nvPr/>
        </p:nvSpPr>
        <p:spPr>
          <a:xfrm>
            <a:off x="7092041" y="1527714"/>
            <a:ext cx="1215957" cy="4786008"/>
          </a:xfrm>
          <a:prstGeom prst="rect">
            <a:avLst/>
          </a:prstGeom>
          <a:noFill/>
          <a:ln w="28575" cmpd="dbl">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35FC2A56-3420-4A76-B175-4C95D4C922D6}"/>
              </a:ext>
            </a:extLst>
          </p:cNvPr>
          <p:cNvSpPr txBox="1"/>
          <p:nvPr/>
        </p:nvSpPr>
        <p:spPr>
          <a:xfrm>
            <a:off x="5433134" y="847019"/>
            <a:ext cx="5273336" cy="646331"/>
          </a:xfrm>
          <a:prstGeom prst="rect">
            <a:avLst/>
          </a:prstGeom>
          <a:noFill/>
        </p:spPr>
        <p:txBody>
          <a:bodyPr wrap="square" rtlCol="0">
            <a:spAutoFit/>
          </a:bodyPr>
          <a:lstStyle/>
          <a:p>
            <a:pPr algn="ctr"/>
            <a:r>
              <a:rPr lang="fr-FR" dirty="0">
                <a:solidFill>
                  <a:srgbClr val="FF0000"/>
                </a:solidFill>
              </a:rPr>
              <a:t>Data-</a:t>
            </a:r>
            <a:r>
              <a:rPr lang="fr-FR" dirty="0" err="1">
                <a:solidFill>
                  <a:srgbClr val="FF0000"/>
                </a:solidFill>
              </a:rPr>
              <a:t>opolies</a:t>
            </a:r>
            <a:r>
              <a:rPr lang="fr-FR" dirty="0">
                <a:solidFill>
                  <a:srgbClr val="FF0000"/>
                </a:solidFill>
              </a:rPr>
              <a:t> ? </a:t>
            </a:r>
            <a:r>
              <a:rPr lang="fr-FR" dirty="0" err="1">
                <a:solidFill>
                  <a:srgbClr val="FF0000"/>
                </a:solidFill>
              </a:rPr>
              <a:t>Personal</a:t>
            </a:r>
            <a:r>
              <a:rPr lang="fr-FR" dirty="0">
                <a:solidFill>
                  <a:srgbClr val="FF0000"/>
                </a:solidFill>
              </a:rPr>
              <a:t> data concentration ? </a:t>
            </a:r>
            <a:r>
              <a:rPr lang="fr-FR" dirty="0" err="1">
                <a:solidFill>
                  <a:srgbClr val="FF0000"/>
                </a:solidFill>
              </a:rPr>
              <a:t>Preferential</a:t>
            </a:r>
            <a:r>
              <a:rPr lang="fr-FR" dirty="0">
                <a:solidFill>
                  <a:srgbClr val="FF0000"/>
                </a:solidFill>
              </a:rPr>
              <a:t> attachement ?</a:t>
            </a:r>
          </a:p>
        </p:txBody>
      </p:sp>
      <p:cxnSp>
        <p:nvCxnSpPr>
          <p:cNvPr id="9" name="Connecteur droit avec flèche 8">
            <a:extLst>
              <a:ext uri="{FF2B5EF4-FFF2-40B4-BE49-F238E27FC236}">
                <a16:creationId xmlns:a16="http://schemas.microsoft.com/office/drawing/2014/main" id="{19184471-AA8C-4846-84B4-95FE87EAC081}"/>
              </a:ext>
            </a:extLst>
          </p:cNvPr>
          <p:cNvCxnSpPr/>
          <p:nvPr/>
        </p:nvCxnSpPr>
        <p:spPr>
          <a:xfrm>
            <a:off x="4396090" y="2502793"/>
            <a:ext cx="3399817"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04EC23EF-D431-4399-9830-E2AD4A6912B6}"/>
              </a:ext>
            </a:extLst>
          </p:cNvPr>
          <p:cNvSpPr txBox="1"/>
          <p:nvPr/>
        </p:nvSpPr>
        <p:spPr>
          <a:xfrm>
            <a:off x="5039505" y="2145944"/>
            <a:ext cx="2329740" cy="369332"/>
          </a:xfrm>
          <a:prstGeom prst="rect">
            <a:avLst/>
          </a:prstGeom>
          <a:noFill/>
        </p:spPr>
        <p:txBody>
          <a:bodyPr wrap="none" rtlCol="0">
            <a:spAutoFit/>
          </a:bodyPr>
          <a:lstStyle/>
          <a:p>
            <a:r>
              <a:rPr lang="fr-FR" dirty="0" err="1">
                <a:solidFill>
                  <a:schemeClr val="accent6"/>
                </a:solidFill>
              </a:rPr>
              <a:t>Personal</a:t>
            </a:r>
            <a:r>
              <a:rPr lang="fr-FR" dirty="0">
                <a:solidFill>
                  <a:schemeClr val="accent6"/>
                </a:solidFill>
              </a:rPr>
              <a:t> data diffusion</a:t>
            </a:r>
          </a:p>
        </p:txBody>
      </p:sp>
    </p:spTree>
    <p:extLst>
      <p:ext uri="{BB962C8B-B14F-4D97-AF65-F5344CB8AC3E}">
        <p14:creationId xmlns:p14="http://schemas.microsoft.com/office/powerpoint/2010/main" val="3606554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85CDCA-B87E-450A-8D53-925D798D6EB2}"/>
              </a:ext>
            </a:extLst>
          </p:cNvPr>
          <p:cNvSpPr>
            <a:spLocks noGrp="1"/>
          </p:cNvSpPr>
          <p:nvPr>
            <p:ph type="title"/>
          </p:nvPr>
        </p:nvSpPr>
        <p:spPr>
          <a:xfrm>
            <a:off x="838200" y="-128590"/>
            <a:ext cx="10515600" cy="787940"/>
          </a:xfrm>
        </p:spPr>
        <p:txBody>
          <a:bodyPr/>
          <a:lstStyle/>
          <a:p>
            <a:pPr algn="ctr"/>
            <a:r>
              <a:rPr lang="fr-FR" b="1" dirty="0"/>
              <a:t>II. Topic</a:t>
            </a:r>
          </a:p>
        </p:txBody>
      </p:sp>
      <p:sp>
        <p:nvSpPr>
          <p:cNvPr id="3" name="Espace réservé du contenu 2">
            <a:extLst>
              <a:ext uri="{FF2B5EF4-FFF2-40B4-BE49-F238E27FC236}">
                <a16:creationId xmlns:a16="http://schemas.microsoft.com/office/drawing/2014/main" id="{9B5B3257-58D2-4882-BEDD-FC98CB1F813B}"/>
              </a:ext>
            </a:extLst>
          </p:cNvPr>
          <p:cNvSpPr>
            <a:spLocks noGrp="1"/>
          </p:cNvSpPr>
          <p:nvPr>
            <p:ph idx="1"/>
          </p:nvPr>
        </p:nvSpPr>
        <p:spPr>
          <a:xfrm>
            <a:off x="128080" y="1089599"/>
            <a:ext cx="11935839" cy="4970733"/>
          </a:xfrm>
        </p:spPr>
        <p:txBody>
          <a:bodyPr>
            <a:noAutofit/>
          </a:bodyPr>
          <a:lstStyle/>
          <a:p>
            <a:pPr marL="0" indent="0" algn="just">
              <a:buNone/>
            </a:pPr>
            <a:r>
              <a:rPr lang="fr-FR" sz="1500" u="sng" dirty="0"/>
              <a:t>Contexte : </a:t>
            </a:r>
            <a:r>
              <a:rPr lang="fr-FR" sz="1500" dirty="0"/>
              <a:t>Actuellement, un vif débat à lieu à propos du pouvoir de marché des plateformes du numérique comme Google ou Facebook. Récemment, l’US House </a:t>
            </a:r>
            <a:r>
              <a:rPr lang="fr-FR" sz="1500" dirty="0" err="1"/>
              <a:t>Judiciary</a:t>
            </a:r>
            <a:r>
              <a:rPr lang="fr-FR" sz="1500" dirty="0"/>
              <a:t> </a:t>
            </a:r>
            <a:r>
              <a:rPr lang="fr-FR" sz="1500" dirty="0" err="1"/>
              <a:t>Committee</a:t>
            </a:r>
            <a:r>
              <a:rPr lang="fr-FR" sz="1500" dirty="0"/>
              <a:t> a publié un rapport de 450 pages à ce propos (US House </a:t>
            </a:r>
            <a:r>
              <a:rPr lang="fr-FR" sz="1500" dirty="0" err="1"/>
              <a:t>Judiciary</a:t>
            </a:r>
            <a:r>
              <a:rPr lang="fr-FR" sz="1500" dirty="0"/>
              <a:t> </a:t>
            </a:r>
            <a:r>
              <a:rPr lang="fr-FR" sz="1500" dirty="0" err="1"/>
              <a:t>Committee</a:t>
            </a:r>
            <a:r>
              <a:rPr lang="fr-FR" sz="1500" dirty="0"/>
              <a:t>, 2020), proposant pour la première fois de réguler les grandes plateformes. Un point particulier dans ce rapport concerne la concentration des données personnelles (page 42): « </a:t>
            </a:r>
            <a:r>
              <a:rPr lang="fr-FR" sz="1500" b="1" dirty="0">
                <a:solidFill>
                  <a:srgbClr val="FF0000"/>
                </a:solidFill>
              </a:rPr>
              <a:t>Much like a network </a:t>
            </a:r>
            <a:r>
              <a:rPr lang="fr-FR" sz="1500" b="1" dirty="0" err="1">
                <a:solidFill>
                  <a:srgbClr val="FF0000"/>
                </a:solidFill>
              </a:rPr>
              <a:t>effect</a:t>
            </a:r>
            <a:r>
              <a:rPr lang="fr-FR" sz="1500" b="1" dirty="0">
                <a:solidFill>
                  <a:srgbClr val="FF0000"/>
                </a:solidFill>
              </a:rPr>
              <a:t>, data-</a:t>
            </a:r>
            <a:r>
              <a:rPr lang="fr-FR" sz="1500" b="1" dirty="0" err="1">
                <a:solidFill>
                  <a:srgbClr val="FF0000"/>
                </a:solidFill>
              </a:rPr>
              <a:t>rich</a:t>
            </a:r>
            <a:r>
              <a:rPr lang="fr-FR" sz="1500" b="1" dirty="0">
                <a:solidFill>
                  <a:srgbClr val="FF0000"/>
                </a:solidFill>
              </a:rPr>
              <a:t> accumulation </a:t>
            </a:r>
            <a:r>
              <a:rPr lang="fr-FR" sz="1500" b="1" dirty="0" err="1">
                <a:solidFill>
                  <a:srgbClr val="FF0000"/>
                </a:solidFill>
              </a:rPr>
              <a:t>is</a:t>
            </a:r>
            <a:r>
              <a:rPr lang="fr-FR" sz="1500" b="1" dirty="0">
                <a:solidFill>
                  <a:srgbClr val="FF0000"/>
                </a:solidFill>
              </a:rPr>
              <a:t> self-</a:t>
            </a:r>
            <a:r>
              <a:rPr lang="fr-FR" sz="1500" b="1" dirty="0" err="1">
                <a:solidFill>
                  <a:srgbClr val="FF0000"/>
                </a:solidFill>
              </a:rPr>
              <a:t>reinforcing</a:t>
            </a:r>
            <a:r>
              <a:rPr lang="fr-FR" sz="1500" b="1" dirty="0">
                <a:solidFill>
                  <a:srgbClr val="FF0000"/>
                </a:solidFill>
              </a:rPr>
              <a:t>. </a:t>
            </a:r>
            <a:r>
              <a:rPr lang="fr-FR" sz="1500" b="1" dirty="0" err="1">
                <a:solidFill>
                  <a:srgbClr val="FF0000"/>
                </a:solidFill>
              </a:rPr>
              <a:t>Companies</a:t>
            </a:r>
            <a:r>
              <a:rPr lang="fr-FR" sz="1500" b="1" dirty="0">
                <a:solidFill>
                  <a:srgbClr val="FF0000"/>
                </a:solidFill>
              </a:rPr>
              <a:t> </a:t>
            </a:r>
            <a:r>
              <a:rPr lang="fr-FR" sz="1500" b="1" dirty="0" err="1">
                <a:solidFill>
                  <a:srgbClr val="FF0000"/>
                </a:solidFill>
              </a:rPr>
              <a:t>with</a:t>
            </a:r>
            <a:r>
              <a:rPr lang="fr-FR" sz="1500" b="1" dirty="0">
                <a:solidFill>
                  <a:srgbClr val="FF0000"/>
                </a:solidFill>
              </a:rPr>
              <a:t> </a:t>
            </a:r>
            <a:r>
              <a:rPr lang="fr-FR" sz="1500" b="1" dirty="0" err="1">
                <a:solidFill>
                  <a:srgbClr val="FF0000"/>
                </a:solidFill>
              </a:rPr>
              <a:t>superior</a:t>
            </a:r>
            <a:r>
              <a:rPr lang="fr-FR" sz="1500" b="1" dirty="0">
                <a:solidFill>
                  <a:srgbClr val="FF0000"/>
                </a:solidFill>
              </a:rPr>
              <a:t> </a:t>
            </a:r>
            <a:r>
              <a:rPr lang="fr-FR" sz="1500" b="1" dirty="0" err="1">
                <a:solidFill>
                  <a:srgbClr val="FF0000"/>
                </a:solidFill>
              </a:rPr>
              <a:t>access</a:t>
            </a:r>
            <a:r>
              <a:rPr lang="fr-FR" sz="1500" b="1" dirty="0">
                <a:solidFill>
                  <a:srgbClr val="FF0000"/>
                </a:solidFill>
              </a:rPr>
              <a:t> to data can use </a:t>
            </a:r>
            <a:r>
              <a:rPr lang="fr-FR" sz="1500" b="1" dirty="0" err="1">
                <a:solidFill>
                  <a:srgbClr val="FF0000"/>
                </a:solidFill>
              </a:rPr>
              <a:t>that</a:t>
            </a:r>
            <a:r>
              <a:rPr lang="fr-FR" sz="1500" b="1" dirty="0">
                <a:solidFill>
                  <a:srgbClr val="FF0000"/>
                </a:solidFill>
              </a:rPr>
              <a:t> data to </a:t>
            </a:r>
            <a:r>
              <a:rPr lang="fr-FR" sz="1500" b="1" dirty="0" err="1">
                <a:solidFill>
                  <a:srgbClr val="FF0000"/>
                </a:solidFill>
              </a:rPr>
              <a:t>better</a:t>
            </a:r>
            <a:r>
              <a:rPr lang="fr-FR" sz="1500" b="1" dirty="0">
                <a:solidFill>
                  <a:srgbClr val="FF0000"/>
                </a:solidFill>
              </a:rPr>
              <a:t> </a:t>
            </a:r>
            <a:r>
              <a:rPr lang="fr-FR" sz="1500" b="1" dirty="0" err="1">
                <a:solidFill>
                  <a:srgbClr val="FF0000"/>
                </a:solidFill>
              </a:rPr>
              <a:t>target</a:t>
            </a:r>
            <a:r>
              <a:rPr lang="fr-FR" sz="1500" b="1" dirty="0">
                <a:solidFill>
                  <a:srgbClr val="FF0000"/>
                </a:solidFill>
              </a:rPr>
              <a:t> </a:t>
            </a:r>
            <a:r>
              <a:rPr lang="fr-FR" sz="1500" b="1" dirty="0" err="1">
                <a:solidFill>
                  <a:srgbClr val="FF0000"/>
                </a:solidFill>
              </a:rPr>
              <a:t>users</a:t>
            </a:r>
            <a:r>
              <a:rPr lang="fr-FR" sz="1500" b="1" dirty="0">
                <a:solidFill>
                  <a:srgbClr val="FF0000"/>
                </a:solidFill>
              </a:rPr>
              <a:t> or </a:t>
            </a:r>
            <a:r>
              <a:rPr lang="fr-FR" sz="1500" b="1" dirty="0" err="1">
                <a:solidFill>
                  <a:srgbClr val="FF0000"/>
                </a:solidFill>
              </a:rPr>
              <a:t>improve</a:t>
            </a:r>
            <a:r>
              <a:rPr lang="fr-FR" sz="1500" b="1" dirty="0">
                <a:solidFill>
                  <a:srgbClr val="FF0000"/>
                </a:solidFill>
              </a:rPr>
              <a:t> </a:t>
            </a:r>
            <a:r>
              <a:rPr lang="fr-FR" sz="1500" b="1" dirty="0" err="1">
                <a:solidFill>
                  <a:srgbClr val="FF0000"/>
                </a:solidFill>
              </a:rPr>
              <a:t>product</a:t>
            </a:r>
            <a:r>
              <a:rPr lang="fr-FR" sz="1500" b="1" dirty="0">
                <a:solidFill>
                  <a:srgbClr val="FF0000"/>
                </a:solidFill>
              </a:rPr>
              <a:t> </a:t>
            </a:r>
            <a:r>
              <a:rPr lang="fr-FR" sz="1500" b="1" dirty="0" err="1">
                <a:solidFill>
                  <a:srgbClr val="FF0000"/>
                </a:solidFill>
              </a:rPr>
              <a:t>quality</a:t>
            </a:r>
            <a:r>
              <a:rPr lang="fr-FR" sz="1500" b="1" dirty="0">
                <a:solidFill>
                  <a:srgbClr val="FF0000"/>
                </a:solidFill>
              </a:rPr>
              <a:t>, </a:t>
            </a:r>
            <a:r>
              <a:rPr lang="fr-FR" sz="1500" b="1" dirty="0" err="1">
                <a:solidFill>
                  <a:srgbClr val="FF0000"/>
                </a:solidFill>
              </a:rPr>
              <a:t>drawing</a:t>
            </a:r>
            <a:r>
              <a:rPr lang="fr-FR" sz="1500" b="1" dirty="0">
                <a:solidFill>
                  <a:srgbClr val="FF0000"/>
                </a:solidFill>
              </a:rPr>
              <a:t> more </a:t>
            </a:r>
            <a:r>
              <a:rPr lang="fr-FR" sz="1500" b="1" dirty="0" err="1">
                <a:solidFill>
                  <a:srgbClr val="FF0000"/>
                </a:solidFill>
              </a:rPr>
              <a:t>users</a:t>
            </a:r>
            <a:r>
              <a:rPr lang="fr-FR" sz="1500" b="1" dirty="0">
                <a:solidFill>
                  <a:srgbClr val="FF0000"/>
                </a:solidFill>
              </a:rPr>
              <a:t> and, in </a:t>
            </a:r>
            <a:r>
              <a:rPr lang="fr-FR" sz="1500" b="1" dirty="0" err="1">
                <a:solidFill>
                  <a:srgbClr val="FF0000"/>
                </a:solidFill>
              </a:rPr>
              <a:t>turn</a:t>
            </a:r>
            <a:r>
              <a:rPr lang="fr-FR" sz="1500" b="1" dirty="0">
                <a:solidFill>
                  <a:srgbClr val="FF0000"/>
                </a:solidFill>
              </a:rPr>
              <a:t>, </a:t>
            </a:r>
            <a:r>
              <a:rPr lang="fr-FR" sz="1500" b="1" dirty="0" err="1">
                <a:solidFill>
                  <a:srgbClr val="FF0000"/>
                </a:solidFill>
              </a:rPr>
              <a:t>generating</a:t>
            </a:r>
            <a:r>
              <a:rPr lang="fr-FR" sz="1500" b="1" dirty="0">
                <a:solidFill>
                  <a:srgbClr val="FF0000"/>
                </a:solidFill>
              </a:rPr>
              <a:t> more data—an </a:t>
            </a:r>
            <a:r>
              <a:rPr lang="fr-FR" sz="1500" b="1" dirty="0" err="1">
                <a:solidFill>
                  <a:srgbClr val="FF0000"/>
                </a:solidFill>
              </a:rPr>
              <a:t>advantageous</a:t>
            </a:r>
            <a:r>
              <a:rPr lang="fr-FR" sz="1500" b="1" dirty="0">
                <a:solidFill>
                  <a:srgbClr val="FF0000"/>
                </a:solidFill>
              </a:rPr>
              <a:t> feedback </a:t>
            </a:r>
            <a:r>
              <a:rPr lang="fr-FR" sz="1500" b="1" dirty="0" err="1">
                <a:solidFill>
                  <a:srgbClr val="FF0000"/>
                </a:solidFill>
              </a:rPr>
              <a:t>loop</a:t>
            </a:r>
            <a:r>
              <a:rPr lang="fr-FR" sz="1500" b="1" dirty="0">
                <a:solidFill>
                  <a:srgbClr val="FF0000"/>
                </a:solidFill>
              </a:rPr>
              <a:t>. </a:t>
            </a:r>
            <a:r>
              <a:rPr lang="fr-FR" sz="1500" dirty="0"/>
              <a:t>In short, new </a:t>
            </a:r>
            <a:r>
              <a:rPr lang="fr-FR" sz="1500" dirty="0" err="1"/>
              <a:t>users</a:t>
            </a:r>
            <a:r>
              <a:rPr lang="fr-FR" sz="1500" dirty="0"/>
              <a:t> and </a:t>
            </a:r>
            <a:r>
              <a:rPr lang="fr-FR" sz="1500" dirty="0" err="1"/>
              <a:t>greater</a:t>
            </a:r>
            <a:r>
              <a:rPr lang="fr-FR" sz="1500" dirty="0"/>
              <a:t> engagement </a:t>
            </a:r>
            <a:r>
              <a:rPr lang="fr-FR" sz="1500" dirty="0" err="1"/>
              <a:t>bring</a:t>
            </a:r>
            <a:r>
              <a:rPr lang="fr-FR" sz="1500" dirty="0"/>
              <a:t> in more data, </a:t>
            </a:r>
            <a:r>
              <a:rPr lang="fr-FR" sz="1500" dirty="0" err="1"/>
              <a:t>which</a:t>
            </a:r>
            <a:r>
              <a:rPr lang="fr-FR" sz="1500" dirty="0"/>
              <a:t> enables </a:t>
            </a:r>
            <a:r>
              <a:rPr lang="fr-FR" sz="1500" dirty="0" err="1"/>
              <a:t>firms</a:t>
            </a:r>
            <a:r>
              <a:rPr lang="fr-FR" sz="1500" dirty="0"/>
              <a:t> to </a:t>
            </a:r>
            <a:r>
              <a:rPr lang="fr-FR" sz="1500" dirty="0" err="1"/>
              <a:t>improve</a:t>
            </a:r>
            <a:r>
              <a:rPr lang="fr-FR" sz="1500" dirty="0"/>
              <a:t> user </a:t>
            </a:r>
            <a:r>
              <a:rPr lang="fr-FR" sz="1500" dirty="0" err="1"/>
              <a:t>experiences</a:t>
            </a:r>
            <a:r>
              <a:rPr lang="fr-FR" sz="1500" dirty="0"/>
              <a:t> and </a:t>
            </a:r>
            <a:r>
              <a:rPr lang="fr-FR" sz="1500" dirty="0" err="1"/>
              <a:t>develop</a:t>
            </a:r>
            <a:r>
              <a:rPr lang="fr-FR" sz="1500" dirty="0"/>
              <a:t> new </a:t>
            </a:r>
            <a:r>
              <a:rPr lang="fr-FR" sz="1500" dirty="0" err="1"/>
              <a:t>products</a:t>
            </a:r>
            <a:r>
              <a:rPr lang="fr-FR" sz="1500" dirty="0"/>
              <a:t>—in </a:t>
            </a:r>
            <a:r>
              <a:rPr lang="fr-FR" sz="1500" dirty="0" err="1"/>
              <a:t>turn</a:t>
            </a:r>
            <a:r>
              <a:rPr lang="fr-FR" sz="1500" dirty="0"/>
              <a:t> </a:t>
            </a:r>
            <a:r>
              <a:rPr lang="fr-FR" sz="1500" dirty="0" err="1"/>
              <a:t>capturing</a:t>
            </a:r>
            <a:r>
              <a:rPr lang="fr-FR" sz="1500" dirty="0"/>
              <a:t> more data. »</a:t>
            </a:r>
          </a:p>
          <a:p>
            <a:pPr marL="0" indent="0" algn="just">
              <a:buNone/>
            </a:pPr>
            <a:r>
              <a:rPr lang="fr-FR" sz="1600" u="sng" dirty="0"/>
              <a:t>Le ‘data challenge’ : </a:t>
            </a:r>
            <a:r>
              <a:rPr lang="fr-FR" sz="1600" dirty="0"/>
              <a:t>étudiez cette question de concentration des données personnelles à partir d’un échantillon de données (data-</a:t>
            </a:r>
            <a:r>
              <a:rPr lang="fr-FR" sz="1600" dirty="0" err="1"/>
              <a:t>driven</a:t>
            </a:r>
            <a:r>
              <a:rPr lang="fr-FR" sz="1600" dirty="0"/>
              <a:t> </a:t>
            </a:r>
            <a:r>
              <a:rPr lang="fr-FR" sz="1600" dirty="0" err="1"/>
              <a:t>regulation</a:t>
            </a:r>
            <a:r>
              <a:rPr lang="fr-FR" sz="1600" dirty="0"/>
              <a:t>) et en utilisant, en fonction de ce que vous maitrisez ; le web-</a:t>
            </a:r>
            <a:r>
              <a:rPr lang="fr-FR" sz="1600" dirty="0" err="1"/>
              <a:t>scraping</a:t>
            </a:r>
            <a:r>
              <a:rPr lang="fr-FR" sz="1600" dirty="0"/>
              <a:t>, l’économétrie ou de la data science (un travail en équipe avec des compétences complémentaires peut dans ce sens être intéressant).  Dans un document (20 pages max), vous devez répondre à ces questions, selon ce plan : </a:t>
            </a:r>
          </a:p>
          <a:p>
            <a:pPr marL="0" indent="0" algn="just">
              <a:buNone/>
            </a:pPr>
            <a:r>
              <a:rPr lang="fr-FR" sz="1600" b="1" dirty="0"/>
              <a:t>Partie 1:</a:t>
            </a:r>
          </a:p>
          <a:p>
            <a:pPr algn="just"/>
            <a:r>
              <a:rPr lang="fr-FR" sz="1600" dirty="0"/>
              <a:t>Quel est le débat en Economie sur le statut des données personnelles ? </a:t>
            </a:r>
          </a:p>
          <a:p>
            <a:pPr algn="just"/>
            <a:r>
              <a:rPr lang="fr-FR" sz="1600" dirty="0"/>
              <a:t>Définir le concept de ‘data-</a:t>
            </a:r>
            <a:r>
              <a:rPr lang="fr-FR" sz="1600" dirty="0" err="1"/>
              <a:t>ololies</a:t>
            </a:r>
            <a:r>
              <a:rPr lang="fr-FR" sz="1600" dirty="0"/>
              <a:t>’ ? </a:t>
            </a:r>
          </a:p>
          <a:p>
            <a:pPr algn="just"/>
            <a:r>
              <a:rPr lang="fr-FR" sz="1600" dirty="0"/>
              <a:t>Quels problèmes économiques posent la concentration des données personnelles ? </a:t>
            </a:r>
          </a:p>
          <a:p>
            <a:pPr marL="0" indent="0" algn="just">
              <a:buNone/>
            </a:pPr>
            <a:r>
              <a:rPr lang="fr-FR" sz="1600" b="1" dirty="0"/>
              <a:t>Partie 2 :</a:t>
            </a:r>
          </a:p>
          <a:p>
            <a:pPr algn="just"/>
            <a:r>
              <a:rPr lang="fr-FR" sz="1600" dirty="0"/>
              <a:t>Comment empiriquement mesurer la concentration des données ? A l’aide des données du projet Exodus </a:t>
            </a:r>
            <a:r>
              <a:rPr lang="fr-FR" sz="1600" dirty="0" err="1"/>
              <a:t>Privacy</a:t>
            </a:r>
            <a:r>
              <a:rPr lang="fr-FR" sz="1600" dirty="0"/>
              <a:t> (https://reports.exodus-privacy.eu.org/fr/reports/list/) et de votre savoir-faire, étudiez cette concentration, discutez vos résultats. Cette concentration est-elle effective ? </a:t>
            </a:r>
          </a:p>
          <a:p>
            <a:pPr marL="0" indent="0" algn="just">
              <a:buNone/>
            </a:pPr>
            <a:r>
              <a:rPr lang="fr-FR" sz="1600" b="1" dirty="0"/>
              <a:t>Partie 3 : </a:t>
            </a:r>
          </a:p>
          <a:p>
            <a:pPr algn="just"/>
            <a:r>
              <a:rPr lang="fr-FR" sz="1600" dirty="0"/>
              <a:t>Face à vos résultats, quelles régulations proposez-vous ? </a:t>
            </a:r>
          </a:p>
        </p:txBody>
      </p:sp>
      <p:sp>
        <p:nvSpPr>
          <p:cNvPr id="5" name="ZoneTexte 4">
            <a:extLst>
              <a:ext uri="{FF2B5EF4-FFF2-40B4-BE49-F238E27FC236}">
                <a16:creationId xmlns:a16="http://schemas.microsoft.com/office/drawing/2014/main" id="{DF6767C3-6444-4C5D-A458-6C4F957B6015}"/>
              </a:ext>
            </a:extLst>
          </p:cNvPr>
          <p:cNvSpPr txBox="1"/>
          <p:nvPr/>
        </p:nvSpPr>
        <p:spPr>
          <a:xfrm>
            <a:off x="457201" y="443268"/>
            <a:ext cx="11001983" cy="646331"/>
          </a:xfrm>
          <a:prstGeom prst="rect">
            <a:avLst/>
          </a:prstGeom>
          <a:noFill/>
        </p:spPr>
        <p:txBody>
          <a:bodyPr wrap="square">
            <a:spAutoFit/>
          </a:bodyPr>
          <a:lstStyle/>
          <a:p>
            <a:pPr marL="0" indent="0" algn="ctr">
              <a:buNone/>
            </a:pPr>
            <a:r>
              <a:rPr lang="fr-FR" sz="1800" b="1" dirty="0"/>
              <a:t>Sujet 1 : Doit-on être concerné par la concentration des données personnelles ?</a:t>
            </a:r>
          </a:p>
          <a:p>
            <a:pPr marL="0" indent="0" algn="ctr">
              <a:buNone/>
            </a:pPr>
            <a:r>
              <a:rPr lang="fr-FR" b="1" dirty="0"/>
              <a:t>- </a:t>
            </a:r>
            <a:r>
              <a:rPr lang="fr-FR" sz="1800" b="1" dirty="0" err="1"/>
              <a:t>Should</a:t>
            </a:r>
            <a:r>
              <a:rPr lang="fr-FR" sz="1800" b="1" dirty="0"/>
              <a:t> </a:t>
            </a:r>
            <a:r>
              <a:rPr lang="fr-FR" sz="1800" b="1" dirty="0" err="1"/>
              <a:t>we</a:t>
            </a:r>
            <a:r>
              <a:rPr lang="fr-FR" sz="1800" b="1" dirty="0"/>
              <a:t> </a:t>
            </a:r>
            <a:r>
              <a:rPr lang="fr-FR" sz="1800" b="1" dirty="0" err="1"/>
              <a:t>be</a:t>
            </a:r>
            <a:r>
              <a:rPr lang="fr-FR" sz="1800" b="1" dirty="0"/>
              <a:t> </a:t>
            </a:r>
            <a:r>
              <a:rPr lang="fr-FR" sz="1800" b="1" dirty="0" err="1"/>
              <a:t>concerned</a:t>
            </a:r>
            <a:r>
              <a:rPr lang="fr-FR" sz="1800" b="1" dirty="0"/>
              <a:t> about data-</a:t>
            </a:r>
            <a:r>
              <a:rPr lang="fr-FR" sz="1800" b="1" dirty="0" err="1"/>
              <a:t>opolies</a:t>
            </a:r>
            <a:r>
              <a:rPr lang="fr-FR" sz="1800" b="1" dirty="0"/>
              <a:t> ? -</a:t>
            </a:r>
          </a:p>
        </p:txBody>
      </p:sp>
    </p:spTree>
    <p:extLst>
      <p:ext uri="{BB962C8B-B14F-4D97-AF65-F5344CB8AC3E}">
        <p14:creationId xmlns:p14="http://schemas.microsoft.com/office/powerpoint/2010/main" val="362968717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0EC-4A19-4DFD-89AA-9DA18808737A}"/>
              </a:ext>
            </a:extLst>
          </p:cNvPr>
          <p:cNvSpPr>
            <a:spLocks noGrp="1"/>
          </p:cNvSpPr>
          <p:nvPr>
            <p:ph type="title"/>
          </p:nvPr>
        </p:nvSpPr>
        <p:spPr>
          <a:xfrm>
            <a:off x="838200" y="2424745"/>
            <a:ext cx="10515600" cy="1325563"/>
          </a:xfrm>
        </p:spPr>
        <p:txBody>
          <a:bodyPr/>
          <a:lstStyle/>
          <a:p>
            <a:pPr algn="ctr"/>
            <a:r>
              <a:rPr lang="en-US" b="1" dirty="0"/>
              <a:t>Econometrics</a:t>
            </a:r>
          </a:p>
        </p:txBody>
      </p:sp>
    </p:spTree>
    <p:extLst>
      <p:ext uri="{BB962C8B-B14F-4D97-AF65-F5344CB8AC3E}">
        <p14:creationId xmlns:p14="http://schemas.microsoft.com/office/powerpoint/2010/main" val="379575063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07363" y="116633"/>
            <a:ext cx="10457895" cy="584775"/>
          </a:xfrm>
          <a:prstGeom prst="rect">
            <a:avLst/>
          </a:prstGeom>
        </p:spPr>
        <p:txBody>
          <a:bodyPr wrap="square">
            <a:spAutoFit/>
          </a:bodyPr>
          <a:lstStyle/>
          <a:p>
            <a:pPr algn="ctr"/>
            <a:r>
              <a:rPr lang="fr-FR" sz="3200" b="1" dirty="0"/>
              <a:t>Dirichlet </a:t>
            </a:r>
            <a:r>
              <a:rPr lang="fr-FR" sz="3200" b="1" dirty="0" err="1"/>
              <a:t>Regression</a:t>
            </a:r>
            <a:r>
              <a:rPr lang="fr-FR" sz="3200" b="1" dirty="0"/>
              <a:t> </a:t>
            </a:r>
            <a:r>
              <a:rPr lang="fr-FR" sz="2800" b="1" dirty="0"/>
              <a:t>(</a:t>
            </a:r>
            <a:r>
              <a:rPr lang="fr-FR" sz="2800" b="1" dirty="0" err="1"/>
              <a:t>Compositional</a:t>
            </a:r>
            <a:r>
              <a:rPr lang="fr-FR" sz="2800" b="1" dirty="0"/>
              <a:t> </a:t>
            </a:r>
            <a:r>
              <a:rPr lang="fr-FR" sz="2800" b="1" dirty="0" err="1"/>
              <a:t>regression</a:t>
            </a:r>
            <a:r>
              <a:rPr lang="fr-FR" sz="2800" b="1" dirty="0"/>
              <a:t> </a:t>
            </a:r>
            <a:r>
              <a:rPr lang="fr-FR" sz="2800" b="1" dirty="0" err="1"/>
              <a:t>models</a:t>
            </a:r>
            <a:r>
              <a:rPr lang="fr-FR" sz="2800" b="1" dirty="0"/>
              <a:t>)</a:t>
            </a:r>
            <a:endParaRPr lang="en-US" sz="3200" b="1" dirty="0"/>
          </a:p>
        </p:txBody>
      </p:sp>
      <p:pic>
        <p:nvPicPr>
          <p:cNvPr id="5" name="Image 4">
            <a:extLst>
              <a:ext uri="{FF2B5EF4-FFF2-40B4-BE49-F238E27FC236}">
                <a16:creationId xmlns:a16="http://schemas.microsoft.com/office/drawing/2014/main" id="{29EE0825-AD42-45C6-ABFC-7DBEB0F3B1A3}"/>
              </a:ext>
            </a:extLst>
          </p:cNvPr>
          <p:cNvPicPr>
            <a:picLocks noChangeAspect="1"/>
          </p:cNvPicPr>
          <p:nvPr/>
        </p:nvPicPr>
        <p:blipFill>
          <a:blip r:embed="rId3"/>
          <a:stretch>
            <a:fillRect/>
          </a:stretch>
        </p:blipFill>
        <p:spPr>
          <a:xfrm>
            <a:off x="1088999" y="2742491"/>
            <a:ext cx="4040819" cy="3366517"/>
          </a:xfrm>
          <a:prstGeom prst="rect">
            <a:avLst/>
          </a:prstGeom>
          <a:solidFill>
            <a:schemeClr val="tx1"/>
          </a:solidFill>
          <a:effectLst>
            <a:outerShdw blurRad="50800" dist="50800" dir="5400000" algn="ctr" rotWithShape="0">
              <a:schemeClr val="tx1"/>
            </a:outerShdw>
          </a:effectLst>
        </p:spPr>
      </p:pic>
      <p:sp>
        <p:nvSpPr>
          <p:cNvPr id="6" name="Rectangle 5">
            <a:extLst>
              <a:ext uri="{FF2B5EF4-FFF2-40B4-BE49-F238E27FC236}">
                <a16:creationId xmlns:a16="http://schemas.microsoft.com/office/drawing/2014/main" id="{E2544AEC-2272-4B5A-AD81-F322B50601E4}"/>
              </a:ext>
            </a:extLst>
          </p:cNvPr>
          <p:cNvSpPr/>
          <p:nvPr/>
        </p:nvSpPr>
        <p:spPr>
          <a:xfrm>
            <a:off x="4105450" y="1767412"/>
            <a:ext cx="1215957" cy="4786008"/>
          </a:xfrm>
          <a:prstGeom prst="rect">
            <a:avLst/>
          </a:prstGeom>
          <a:noFill/>
          <a:ln w="28575" cmpd="dbl">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35FC2A56-3420-4A76-B175-4C95D4C922D6}"/>
              </a:ext>
            </a:extLst>
          </p:cNvPr>
          <p:cNvSpPr txBox="1"/>
          <p:nvPr/>
        </p:nvSpPr>
        <p:spPr>
          <a:xfrm>
            <a:off x="3369390" y="1086717"/>
            <a:ext cx="2519464" cy="646331"/>
          </a:xfrm>
          <a:prstGeom prst="rect">
            <a:avLst/>
          </a:prstGeom>
          <a:noFill/>
        </p:spPr>
        <p:txBody>
          <a:bodyPr wrap="square" rtlCol="0">
            <a:spAutoFit/>
          </a:bodyPr>
          <a:lstStyle/>
          <a:p>
            <a:pPr algn="ctr"/>
            <a:r>
              <a:rPr lang="fr-FR" dirty="0">
                <a:solidFill>
                  <a:srgbClr val="FF0000"/>
                </a:solidFill>
              </a:rPr>
              <a:t>Data-</a:t>
            </a:r>
            <a:r>
              <a:rPr lang="fr-FR" dirty="0" err="1">
                <a:solidFill>
                  <a:srgbClr val="FF0000"/>
                </a:solidFill>
              </a:rPr>
              <a:t>opolies</a:t>
            </a:r>
            <a:r>
              <a:rPr lang="fr-FR" dirty="0">
                <a:solidFill>
                  <a:srgbClr val="FF0000"/>
                </a:solidFill>
              </a:rPr>
              <a:t> ? </a:t>
            </a:r>
            <a:r>
              <a:rPr lang="fr-FR" dirty="0" err="1">
                <a:solidFill>
                  <a:srgbClr val="FF0000"/>
                </a:solidFill>
              </a:rPr>
              <a:t>Personal</a:t>
            </a:r>
            <a:r>
              <a:rPr lang="fr-FR" dirty="0">
                <a:solidFill>
                  <a:srgbClr val="FF0000"/>
                </a:solidFill>
              </a:rPr>
              <a:t> data concentration ?</a:t>
            </a:r>
          </a:p>
        </p:txBody>
      </p:sp>
      <p:cxnSp>
        <p:nvCxnSpPr>
          <p:cNvPr id="9" name="Connecteur droit avec flèche 8">
            <a:extLst>
              <a:ext uri="{FF2B5EF4-FFF2-40B4-BE49-F238E27FC236}">
                <a16:creationId xmlns:a16="http://schemas.microsoft.com/office/drawing/2014/main" id="{19184471-AA8C-4846-84B4-95FE87EAC081}"/>
              </a:ext>
            </a:extLst>
          </p:cNvPr>
          <p:cNvCxnSpPr/>
          <p:nvPr/>
        </p:nvCxnSpPr>
        <p:spPr>
          <a:xfrm>
            <a:off x="1409499" y="2742491"/>
            <a:ext cx="3399817"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04EC23EF-D431-4399-9830-E2AD4A6912B6}"/>
              </a:ext>
            </a:extLst>
          </p:cNvPr>
          <p:cNvSpPr txBox="1"/>
          <p:nvPr/>
        </p:nvSpPr>
        <p:spPr>
          <a:xfrm>
            <a:off x="2052914" y="2385642"/>
            <a:ext cx="2329740" cy="369332"/>
          </a:xfrm>
          <a:prstGeom prst="rect">
            <a:avLst/>
          </a:prstGeom>
          <a:noFill/>
        </p:spPr>
        <p:txBody>
          <a:bodyPr wrap="none" rtlCol="0">
            <a:spAutoFit/>
          </a:bodyPr>
          <a:lstStyle/>
          <a:p>
            <a:r>
              <a:rPr lang="fr-FR" dirty="0" err="1">
                <a:solidFill>
                  <a:schemeClr val="accent6"/>
                </a:solidFill>
              </a:rPr>
              <a:t>Personal</a:t>
            </a:r>
            <a:r>
              <a:rPr lang="fr-FR" dirty="0">
                <a:solidFill>
                  <a:schemeClr val="accent6"/>
                </a:solidFill>
              </a:rPr>
              <a:t> data diffusion</a:t>
            </a:r>
          </a:p>
        </p:txBody>
      </p:sp>
      <p:pic>
        <p:nvPicPr>
          <p:cNvPr id="11" name="Image 10">
            <a:extLst>
              <a:ext uri="{FF2B5EF4-FFF2-40B4-BE49-F238E27FC236}">
                <a16:creationId xmlns:a16="http://schemas.microsoft.com/office/drawing/2014/main" id="{BF748D02-E3C7-4778-A3E8-9CDBC8DCBA23}"/>
              </a:ext>
            </a:extLst>
          </p:cNvPr>
          <p:cNvPicPr>
            <a:picLocks noChangeAspect="1"/>
          </p:cNvPicPr>
          <p:nvPr/>
        </p:nvPicPr>
        <p:blipFill>
          <a:blip r:embed="rId4"/>
          <a:stretch>
            <a:fillRect/>
          </a:stretch>
        </p:blipFill>
        <p:spPr>
          <a:xfrm>
            <a:off x="6861852" y="2570308"/>
            <a:ext cx="4267200" cy="3524250"/>
          </a:xfrm>
          <a:prstGeom prst="rect">
            <a:avLst/>
          </a:prstGeom>
        </p:spPr>
      </p:pic>
      <p:sp>
        <p:nvSpPr>
          <p:cNvPr id="14" name="Flèche : courbe vers le bas 13">
            <a:extLst>
              <a:ext uri="{FF2B5EF4-FFF2-40B4-BE49-F238E27FC236}">
                <a16:creationId xmlns:a16="http://schemas.microsoft.com/office/drawing/2014/main" id="{DE267E65-133D-4B53-8054-248FE20DD3EF}"/>
              </a:ext>
            </a:extLst>
          </p:cNvPr>
          <p:cNvSpPr/>
          <p:nvPr/>
        </p:nvSpPr>
        <p:spPr>
          <a:xfrm>
            <a:off x="7182355" y="3195961"/>
            <a:ext cx="3328806" cy="339571"/>
          </a:xfrm>
          <a:prstGeom prst="curved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5" name="Flèche : courbe vers le bas 14">
            <a:extLst>
              <a:ext uri="{FF2B5EF4-FFF2-40B4-BE49-F238E27FC236}">
                <a16:creationId xmlns:a16="http://schemas.microsoft.com/office/drawing/2014/main" id="{8C8B290E-8E02-4D55-9B92-22606649A138}"/>
              </a:ext>
            </a:extLst>
          </p:cNvPr>
          <p:cNvSpPr/>
          <p:nvPr/>
        </p:nvSpPr>
        <p:spPr>
          <a:xfrm rot="1171780" flipV="1">
            <a:off x="7006105" y="4624394"/>
            <a:ext cx="3538711" cy="532167"/>
          </a:xfrm>
          <a:prstGeom prst="curved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431A5330-2DFC-44D5-9F2E-D7210071C7C2}"/>
              </a:ext>
            </a:extLst>
          </p:cNvPr>
          <p:cNvSpPr txBox="1"/>
          <p:nvPr/>
        </p:nvSpPr>
        <p:spPr>
          <a:xfrm>
            <a:off x="8620377" y="2967335"/>
            <a:ext cx="452761" cy="461665"/>
          </a:xfrm>
          <a:prstGeom prst="rect">
            <a:avLst/>
          </a:prstGeom>
          <a:noFill/>
        </p:spPr>
        <p:txBody>
          <a:bodyPr wrap="square" rtlCol="0">
            <a:spAutoFit/>
          </a:bodyPr>
          <a:lstStyle/>
          <a:p>
            <a:r>
              <a:rPr lang="fr-FR" sz="2400" b="1" dirty="0">
                <a:solidFill>
                  <a:srgbClr val="FF0000"/>
                </a:solidFill>
              </a:rPr>
              <a:t>?</a:t>
            </a:r>
          </a:p>
        </p:txBody>
      </p:sp>
      <p:sp>
        <p:nvSpPr>
          <p:cNvPr id="17" name="ZoneTexte 16">
            <a:extLst>
              <a:ext uri="{FF2B5EF4-FFF2-40B4-BE49-F238E27FC236}">
                <a16:creationId xmlns:a16="http://schemas.microsoft.com/office/drawing/2014/main" id="{A17335DF-8950-476F-93A8-5B3A79D1DD0B}"/>
              </a:ext>
            </a:extLst>
          </p:cNvPr>
          <p:cNvSpPr txBox="1"/>
          <p:nvPr/>
        </p:nvSpPr>
        <p:spPr>
          <a:xfrm>
            <a:off x="8554394" y="4914012"/>
            <a:ext cx="452761" cy="461665"/>
          </a:xfrm>
          <a:prstGeom prst="rect">
            <a:avLst/>
          </a:prstGeom>
          <a:noFill/>
        </p:spPr>
        <p:txBody>
          <a:bodyPr wrap="square" rtlCol="0">
            <a:spAutoFit/>
          </a:bodyPr>
          <a:lstStyle/>
          <a:p>
            <a:r>
              <a:rPr lang="fr-FR" sz="2400" b="1" dirty="0">
                <a:solidFill>
                  <a:srgbClr val="FF0000"/>
                </a:solidFill>
              </a:rPr>
              <a:t>?</a:t>
            </a:r>
          </a:p>
        </p:txBody>
      </p:sp>
    </p:spTree>
    <p:extLst>
      <p:ext uri="{BB962C8B-B14F-4D97-AF65-F5344CB8AC3E}">
        <p14:creationId xmlns:p14="http://schemas.microsoft.com/office/powerpoint/2010/main" val="164696481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07363" y="116633"/>
            <a:ext cx="10457895" cy="584775"/>
          </a:xfrm>
          <a:prstGeom prst="rect">
            <a:avLst/>
          </a:prstGeom>
        </p:spPr>
        <p:txBody>
          <a:bodyPr wrap="square">
            <a:spAutoFit/>
          </a:bodyPr>
          <a:lstStyle/>
          <a:p>
            <a:pPr algn="ctr"/>
            <a:r>
              <a:rPr lang="fr-FR" sz="3200" b="1" dirty="0"/>
              <a:t>Dirichlet </a:t>
            </a:r>
            <a:r>
              <a:rPr lang="fr-FR" sz="3200" b="1" dirty="0" err="1"/>
              <a:t>Regression</a:t>
            </a:r>
            <a:r>
              <a:rPr lang="fr-FR" sz="3200" b="1" dirty="0"/>
              <a:t> </a:t>
            </a:r>
            <a:r>
              <a:rPr lang="fr-FR" sz="2800" b="1" dirty="0"/>
              <a:t>(</a:t>
            </a:r>
            <a:r>
              <a:rPr lang="fr-FR" sz="2800" b="1" dirty="0" err="1"/>
              <a:t>Compositional</a:t>
            </a:r>
            <a:r>
              <a:rPr lang="fr-FR" sz="2800" b="1" dirty="0"/>
              <a:t> </a:t>
            </a:r>
            <a:r>
              <a:rPr lang="fr-FR" sz="2800" b="1" dirty="0" err="1"/>
              <a:t>regression</a:t>
            </a:r>
            <a:r>
              <a:rPr lang="fr-FR" sz="2800" b="1" dirty="0"/>
              <a:t> </a:t>
            </a:r>
            <a:r>
              <a:rPr lang="fr-FR" sz="2800" b="1" dirty="0" err="1"/>
              <a:t>models</a:t>
            </a:r>
            <a:r>
              <a:rPr lang="fr-FR" sz="2800" b="1" dirty="0"/>
              <a:t>)</a:t>
            </a:r>
            <a:endParaRPr lang="en-US" sz="3200" b="1" dirty="0"/>
          </a:p>
        </p:txBody>
      </p:sp>
      <p:sp>
        <p:nvSpPr>
          <p:cNvPr id="18" name="ZoneTexte 17">
            <a:extLst>
              <a:ext uri="{FF2B5EF4-FFF2-40B4-BE49-F238E27FC236}">
                <a16:creationId xmlns:a16="http://schemas.microsoft.com/office/drawing/2014/main" id="{B5B25775-7724-4700-8926-374A748E51FC}"/>
              </a:ext>
            </a:extLst>
          </p:cNvPr>
          <p:cNvSpPr txBox="1"/>
          <p:nvPr/>
        </p:nvSpPr>
        <p:spPr>
          <a:xfrm>
            <a:off x="1012054" y="1096365"/>
            <a:ext cx="9845336" cy="923330"/>
          </a:xfrm>
          <a:prstGeom prst="rect">
            <a:avLst/>
          </a:prstGeom>
          <a:noFill/>
        </p:spPr>
        <p:txBody>
          <a:bodyPr wrap="square">
            <a:spAutoFit/>
          </a:bodyPr>
          <a:lstStyle/>
          <a:p>
            <a:pPr algn="ctr"/>
            <a:r>
              <a:rPr lang="en-US" b="0" i="0" dirty="0">
                <a:solidFill>
                  <a:srgbClr val="717171"/>
                </a:solidFill>
                <a:effectLst/>
                <a:latin typeface="Helvetica Neue"/>
              </a:rPr>
              <a:t>“Dirichlet regression can be used to model </a:t>
            </a:r>
            <a:r>
              <a:rPr lang="en-US" b="0" i="1" dirty="0">
                <a:solidFill>
                  <a:srgbClr val="717171"/>
                </a:solidFill>
                <a:effectLst/>
                <a:latin typeface="Helvetica Neue"/>
              </a:rPr>
              <a:t>compositional data</a:t>
            </a:r>
            <a:r>
              <a:rPr lang="en-US" b="0" i="0" dirty="0">
                <a:solidFill>
                  <a:srgbClr val="717171"/>
                </a:solidFill>
                <a:effectLst/>
                <a:latin typeface="Helvetica Neue"/>
              </a:rPr>
              <a:t>, when the dependent-Y variable is practically a sum total of contribution from multiple components.”</a:t>
            </a:r>
          </a:p>
          <a:p>
            <a:pPr algn="ctr"/>
            <a:r>
              <a:rPr lang="en-US" dirty="0">
                <a:solidFill>
                  <a:srgbClr val="717171"/>
                </a:solidFill>
                <a:latin typeface="Helvetica Neue"/>
              </a:rPr>
              <a:t>R: library (</a:t>
            </a:r>
            <a:r>
              <a:rPr lang="en-US" dirty="0" err="1">
                <a:solidFill>
                  <a:srgbClr val="717171"/>
                </a:solidFill>
                <a:latin typeface="Helvetica Neue"/>
              </a:rPr>
              <a:t>DirichletReg</a:t>
            </a:r>
            <a:r>
              <a:rPr lang="en-US" dirty="0">
                <a:solidFill>
                  <a:srgbClr val="717171"/>
                </a:solidFill>
                <a:latin typeface="Helvetica Neue"/>
              </a:rPr>
              <a:t>) </a:t>
            </a:r>
            <a:endParaRPr lang="fr-FR" dirty="0"/>
          </a:p>
        </p:txBody>
      </p:sp>
      <p:sp>
        <p:nvSpPr>
          <p:cNvPr id="21" name="ZoneTexte 20">
            <a:extLst>
              <a:ext uri="{FF2B5EF4-FFF2-40B4-BE49-F238E27FC236}">
                <a16:creationId xmlns:a16="http://schemas.microsoft.com/office/drawing/2014/main" id="{31BAC733-2801-4A8D-B951-AFC249FDFF6F}"/>
              </a:ext>
            </a:extLst>
          </p:cNvPr>
          <p:cNvSpPr txBox="1"/>
          <p:nvPr/>
        </p:nvSpPr>
        <p:spPr>
          <a:xfrm>
            <a:off x="639192" y="3176312"/>
            <a:ext cx="11026065" cy="3139321"/>
          </a:xfrm>
          <a:prstGeom prst="rect">
            <a:avLst/>
          </a:prstGeom>
          <a:noFill/>
        </p:spPr>
        <p:txBody>
          <a:bodyPr wrap="square">
            <a:spAutoFit/>
          </a:bodyPr>
          <a:lstStyle/>
          <a:p>
            <a:r>
              <a:rPr lang="fr-FR" b="1" dirty="0" err="1"/>
              <a:t>dirifit</a:t>
            </a:r>
            <a:r>
              <a:rPr lang="fr-FR" b="1" dirty="0"/>
              <a:t> </a:t>
            </a:r>
            <a:r>
              <a:rPr lang="fr-FR" b="1" dirty="0">
                <a:solidFill>
                  <a:schemeClr val="accent2">
                    <a:lumMod val="75000"/>
                  </a:schemeClr>
                </a:solidFill>
              </a:rPr>
              <a:t>cThirds_Inferior_Top2_share </a:t>
            </a:r>
            <a:r>
              <a:rPr lang="fr-FR" b="1" dirty="0" err="1">
                <a:solidFill>
                  <a:schemeClr val="accent6">
                    <a:lumMod val="75000"/>
                  </a:schemeClr>
                </a:solidFill>
              </a:rPr>
              <a:t>cThird_Google_share</a:t>
            </a:r>
            <a:r>
              <a:rPr lang="fr-FR" b="1" dirty="0"/>
              <a:t> </a:t>
            </a:r>
            <a:r>
              <a:rPr lang="fr-FR" b="1" dirty="0" err="1">
                <a:solidFill>
                  <a:schemeClr val="accent1">
                    <a:lumMod val="60000"/>
                    <a:lumOff val="40000"/>
                  </a:schemeClr>
                </a:solidFill>
              </a:rPr>
              <a:t>cThird_Facebook_share</a:t>
            </a:r>
            <a:r>
              <a:rPr lang="fr-FR" dirty="0"/>
              <a:t>, </a:t>
            </a:r>
          </a:p>
          <a:p>
            <a:endParaRPr lang="fr-FR" dirty="0"/>
          </a:p>
          <a:p>
            <a:r>
              <a:rPr lang="fr-FR" dirty="0"/>
              <a:t>mu( </a:t>
            </a:r>
            <a:r>
              <a:rPr lang="fr-FR" dirty="0" err="1">
                <a:solidFill>
                  <a:schemeClr val="accent4">
                    <a:lumMod val="75000"/>
                  </a:schemeClr>
                </a:solidFill>
              </a:rPr>
              <a:t>lag_cThird_Google_share</a:t>
            </a:r>
            <a:r>
              <a:rPr lang="fr-FR" dirty="0">
                <a:solidFill>
                  <a:schemeClr val="accent4">
                    <a:lumMod val="75000"/>
                  </a:schemeClr>
                </a:solidFill>
              </a:rPr>
              <a:t> </a:t>
            </a:r>
            <a:r>
              <a:rPr lang="fr-FR" dirty="0" err="1">
                <a:solidFill>
                  <a:schemeClr val="bg1">
                    <a:lumMod val="65000"/>
                  </a:schemeClr>
                </a:solidFill>
              </a:rPr>
              <a:t>lag_cThird_Facebook_share</a:t>
            </a:r>
            <a:r>
              <a:rPr lang="fr-FR" dirty="0">
                <a:solidFill>
                  <a:schemeClr val="bg1">
                    <a:lumMod val="65000"/>
                  </a:schemeClr>
                </a:solidFill>
              </a:rPr>
              <a:t>  </a:t>
            </a:r>
            <a:r>
              <a:rPr lang="fr-FR" dirty="0"/>
              <a:t>_ACCESS_COARSE_LOCATION_ _ACCESS_FINE_LOCATION_ _ADD_VOICEMAIL_ _ANSWER_PHONE_CALLS_ _BODY_SENSORS_ _CALL_PHONE_ _CAMERA_ _GET_ACCOUNTS_ _PROCESS_OUTGOING_CALLS_ _READ_CALENDAR_ _READ_CALL_LOG_ _READ_CELL_BROADCASTS_ _READ_CONTACTS_ _READ_EXTERNAL_STORAGE_ _READ_PHONE_NUMBERS_ _READ_PHONE_STATE_ _READ_SMS_ _RECEIVE_MMS_ _RECEIVE_SMS_ _RECEIVE_WAP_PUSH_ _RECORD_AUDIO_ _SEND_SMS_ _USE_BIOMETRIC_ _USE_FINGERPRINT_ _USE_SIP_ _WRITE_CALENDAR_ _WRITE_CALL_LOG_ _WRITE_CONTACTS_ _WRITE_EXTERNAL_STORAGE_ )  </a:t>
            </a:r>
          </a:p>
          <a:p>
            <a:endParaRPr lang="fr-FR" dirty="0"/>
          </a:p>
          <a:p>
            <a:r>
              <a:rPr lang="fr-FR" dirty="0" err="1"/>
              <a:t>difficult</a:t>
            </a:r>
            <a:r>
              <a:rPr lang="fr-FR" dirty="0"/>
              <a:t> </a:t>
            </a:r>
            <a:r>
              <a:rPr lang="fr-FR" dirty="0" err="1"/>
              <a:t>iterate</a:t>
            </a:r>
            <a:r>
              <a:rPr lang="fr-FR" dirty="0"/>
              <a:t>(50) </a:t>
            </a:r>
            <a:r>
              <a:rPr lang="fr-FR" dirty="0" err="1"/>
              <a:t>robust</a:t>
            </a:r>
            <a:r>
              <a:rPr lang="fr-FR" dirty="0"/>
              <a:t> cluster( </a:t>
            </a:r>
            <a:r>
              <a:rPr lang="fr-FR" dirty="0" err="1"/>
              <a:t>id_Google_FE</a:t>
            </a:r>
            <a:r>
              <a:rPr lang="fr-FR" dirty="0"/>
              <a:t>)</a:t>
            </a:r>
          </a:p>
        </p:txBody>
      </p:sp>
    </p:spTree>
    <p:extLst>
      <p:ext uri="{BB962C8B-B14F-4D97-AF65-F5344CB8AC3E}">
        <p14:creationId xmlns:p14="http://schemas.microsoft.com/office/powerpoint/2010/main" val="339873683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07363" y="116633"/>
            <a:ext cx="10457895" cy="584775"/>
          </a:xfrm>
          <a:prstGeom prst="rect">
            <a:avLst/>
          </a:prstGeom>
        </p:spPr>
        <p:txBody>
          <a:bodyPr wrap="square">
            <a:spAutoFit/>
          </a:bodyPr>
          <a:lstStyle/>
          <a:p>
            <a:pPr algn="ctr"/>
            <a:r>
              <a:rPr lang="fr-FR" sz="3200" b="1" dirty="0"/>
              <a:t>Dirichlet </a:t>
            </a:r>
            <a:r>
              <a:rPr lang="fr-FR" sz="3200" b="1" dirty="0" err="1"/>
              <a:t>Regression</a:t>
            </a:r>
            <a:r>
              <a:rPr lang="fr-FR" sz="3200" b="1" dirty="0"/>
              <a:t> </a:t>
            </a:r>
            <a:r>
              <a:rPr lang="fr-FR" sz="2800" b="1" dirty="0"/>
              <a:t>(</a:t>
            </a:r>
            <a:r>
              <a:rPr lang="fr-FR" sz="2800" b="1" dirty="0" err="1"/>
              <a:t>Compositional</a:t>
            </a:r>
            <a:r>
              <a:rPr lang="fr-FR" sz="2800" b="1" dirty="0"/>
              <a:t> </a:t>
            </a:r>
            <a:r>
              <a:rPr lang="fr-FR" sz="2800" b="1" dirty="0" err="1"/>
              <a:t>regression</a:t>
            </a:r>
            <a:r>
              <a:rPr lang="fr-FR" sz="2800" b="1" dirty="0"/>
              <a:t> </a:t>
            </a:r>
            <a:r>
              <a:rPr lang="fr-FR" sz="2800" b="1" dirty="0" err="1"/>
              <a:t>models</a:t>
            </a:r>
            <a:r>
              <a:rPr lang="fr-FR" sz="2800" b="1" dirty="0"/>
              <a:t>)</a:t>
            </a:r>
            <a:endParaRPr lang="en-US" sz="3200" b="1" dirty="0"/>
          </a:p>
        </p:txBody>
      </p:sp>
      <p:pic>
        <p:nvPicPr>
          <p:cNvPr id="3" name="Image 2">
            <a:extLst>
              <a:ext uri="{FF2B5EF4-FFF2-40B4-BE49-F238E27FC236}">
                <a16:creationId xmlns:a16="http://schemas.microsoft.com/office/drawing/2014/main" id="{AE6FD6AD-2C3D-4AA0-92C4-13138B93D0BF}"/>
              </a:ext>
            </a:extLst>
          </p:cNvPr>
          <p:cNvPicPr>
            <a:picLocks noChangeAspect="1"/>
          </p:cNvPicPr>
          <p:nvPr/>
        </p:nvPicPr>
        <p:blipFill>
          <a:blip r:embed="rId3"/>
          <a:stretch>
            <a:fillRect/>
          </a:stretch>
        </p:blipFill>
        <p:spPr>
          <a:xfrm>
            <a:off x="9665008" y="1921368"/>
            <a:ext cx="2000250" cy="476250"/>
          </a:xfrm>
          <a:prstGeom prst="rect">
            <a:avLst/>
          </a:prstGeom>
        </p:spPr>
      </p:pic>
      <p:pic>
        <p:nvPicPr>
          <p:cNvPr id="5" name="Image 4">
            <a:extLst>
              <a:ext uri="{FF2B5EF4-FFF2-40B4-BE49-F238E27FC236}">
                <a16:creationId xmlns:a16="http://schemas.microsoft.com/office/drawing/2014/main" id="{4EC87A44-B00E-4A4D-BBA2-69DE8D48CC2E}"/>
              </a:ext>
            </a:extLst>
          </p:cNvPr>
          <p:cNvPicPr>
            <a:picLocks noChangeAspect="1"/>
          </p:cNvPicPr>
          <p:nvPr/>
        </p:nvPicPr>
        <p:blipFill>
          <a:blip r:embed="rId4"/>
          <a:stretch>
            <a:fillRect/>
          </a:stretch>
        </p:blipFill>
        <p:spPr>
          <a:xfrm>
            <a:off x="3247146" y="748626"/>
            <a:ext cx="5697707" cy="6136654"/>
          </a:xfrm>
          <a:prstGeom prst="rect">
            <a:avLst/>
          </a:prstGeom>
        </p:spPr>
      </p:pic>
    </p:spTree>
    <p:extLst>
      <p:ext uri="{BB962C8B-B14F-4D97-AF65-F5344CB8AC3E}">
        <p14:creationId xmlns:p14="http://schemas.microsoft.com/office/powerpoint/2010/main" val="12516446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07363" y="116633"/>
            <a:ext cx="10457895" cy="584775"/>
          </a:xfrm>
          <a:prstGeom prst="rect">
            <a:avLst/>
          </a:prstGeom>
        </p:spPr>
        <p:txBody>
          <a:bodyPr wrap="square">
            <a:spAutoFit/>
          </a:bodyPr>
          <a:lstStyle/>
          <a:p>
            <a:pPr algn="ctr"/>
            <a:r>
              <a:rPr lang="fr-FR" sz="3200" b="1" dirty="0"/>
              <a:t>Dirichlet </a:t>
            </a:r>
            <a:r>
              <a:rPr lang="fr-FR" sz="3200" b="1" dirty="0" err="1"/>
              <a:t>Regression</a:t>
            </a:r>
            <a:r>
              <a:rPr lang="fr-FR" sz="3200" b="1" dirty="0"/>
              <a:t> </a:t>
            </a:r>
            <a:r>
              <a:rPr lang="fr-FR" sz="2800" b="1" dirty="0"/>
              <a:t>(</a:t>
            </a:r>
            <a:r>
              <a:rPr lang="fr-FR" sz="2800" b="1" dirty="0" err="1"/>
              <a:t>Compositional</a:t>
            </a:r>
            <a:r>
              <a:rPr lang="fr-FR" sz="2800" b="1" dirty="0"/>
              <a:t> </a:t>
            </a:r>
            <a:r>
              <a:rPr lang="fr-FR" sz="2800" b="1" dirty="0" err="1"/>
              <a:t>regression</a:t>
            </a:r>
            <a:r>
              <a:rPr lang="fr-FR" sz="2800" b="1" dirty="0"/>
              <a:t> </a:t>
            </a:r>
            <a:r>
              <a:rPr lang="fr-FR" sz="2800" b="1" dirty="0" err="1"/>
              <a:t>models</a:t>
            </a:r>
            <a:r>
              <a:rPr lang="fr-FR" sz="2800" b="1" dirty="0"/>
              <a:t>)</a:t>
            </a:r>
            <a:endParaRPr lang="en-US" sz="3200" b="1" dirty="0"/>
          </a:p>
        </p:txBody>
      </p:sp>
      <p:pic>
        <p:nvPicPr>
          <p:cNvPr id="5" name="Image 4">
            <a:extLst>
              <a:ext uri="{FF2B5EF4-FFF2-40B4-BE49-F238E27FC236}">
                <a16:creationId xmlns:a16="http://schemas.microsoft.com/office/drawing/2014/main" id="{72FA5ABC-3A3D-4460-B09E-DCAB2F1ADEB6}"/>
              </a:ext>
            </a:extLst>
          </p:cNvPr>
          <p:cNvPicPr>
            <a:picLocks noChangeAspect="1"/>
          </p:cNvPicPr>
          <p:nvPr/>
        </p:nvPicPr>
        <p:blipFill>
          <a:blip r:embed="rId3"/>
          <a:stretch>
            <a:fillRect/>
          </a:stretch>
        </p:blipFill>
        <p:spPr>
          <a:xfrm>
            <a:off x="9783285" y="2036778"/>
            <a:ext cx="2000250" cy="476250"/>
          </a:xfrm>
          <a:prstGeom prst="rect">
            <a:avLst/>
          </a:prstGeom>
        </p:spPr>
      </p:pic>
      <p:pic>
        <p:nvPicPr>
          <p:cNvPr id="7" name="Image 6">
            <a:extLst>
              <a:ext uri="{FF2B5EF4-FFF2-40B4-BE49-F238E27FC236}">
                <a16:creationId xmlns:a16="http://schemas.microsoft.com/office/drawing/2014/main" id="{B63A4E38-1519-434A-A4C2-7B98BEF1C106}"/>
              </a:ext>
            </a:extLst>
          </p:cNvPr>
          <p:cNvPicPr>
            <a:picLocks noChangeAspect="1"/>
          </p:cNvPicPr>
          <p:nvPr/>
        </p:nvPicPr>
        <p:blipFill>
          <a:blip r:embed="rId4"/>
          <a:stretch>
            <a:fillRect/>
          </a:stretch>
        </p:blipFill>
        <p:spPr>
          <a:xfrm>
            <a:off x="3028950" y="1023382"/>
            <a:ext cx="6134100" cy="5610225"/>
          </a:xfrm>
          <a:prstGeom prst="rect">
            <a:avLst/>
          </a:prstGeom>
        </p:spPr>
      </p:pic>
    </p:spTree>
    <p:extLst>
      <p:ext uri="{BB962C8B-B14F-4D97-AF65-F5344CB8AC3E}">
        <p14:creationId xmlns:p14="http://schemas.microsoft.com/office/powerpoint/2010/main" val="308927803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0CE9C-D74A-4E81-883D-5335A9AECE6F}"/>
              </a:ext>
            </a:extLst>
          </p:cNvPr>
          <p:cNvSpPr>
            <a:spLocks noGrp="1"/>
          </p:cNvSpPr>
          <p:nvPr>
            <p:ph type="title"/>
          </p:nvPr>
        </p:nvSpPr>
        <p:spPr>
          <a:xfrm>
            <a:off x="750651" y="2259239"/>
            <a:ext cx="10515600" cy="1325563"/>
          </a:xfrm>
        </p:spPr>
        <p:txBody>
          <a:bodyPr>
            <a:normAutofit fontScale="90000"/>
          </a:bodyPr>
          <a:lstStyle/>
          <a:p>
            <a:pPr algn="ctr"/>
            <a:r>
              <a:rPr lang="fr-FR" dirty="0"/>
              <a:t>CONCLUSION</a:t>
            </a:r>
            <a:br>
              <a:rPr lang="fr-FR" dirty="0"/>
            </a:br>
            <a:br>
              <a:rPr lang="fr-FR" dirty="0"/>
            </a:br>
            <a:r>
              <a:rPr lang="fr-FR" b="1" dirty="0"/>
              <a:t>Power </a:t>
            </a:r>
            <a:r>
              <a:rPr lang="fr-FR" b="1" dirty="0" err="1"/>
              <a:t>law</a:t>
            </a:r>
            <a:r>
              <a:rPr lang="fr-FR" b="1" dirty="0"/>
              <a:t> distribution versus </a:t>
            </a:r>
            <a:r>
              <a:rPr lang="fr-FR" b="1" dirty="0" err="1"/>
              <a:t>Gibrat’s</a:t>
            </a:r>
            <a:r>
              <a:rPr lang="fr-FR" b="1" dirty="0"/>
              <a:t> </a:t>
            </a:r>
            <a:r>
              <a:rPr lang="fr-FR" b="1" dirty="0" err="1"/>
              <a:t>law</a:t>
            </a:r>
            <a:endParaRPr lang="fr-FR" b="1" dirty="0"/>
          </a:p>
        </p:txBody>
      </p:sp>
    </p:spTree>
    <p:extLst>
      <p:ext uri="{BB962C8B-B14F-4D97-AF65-F5344CB8AC3E}">
        <p14:creationId xmlns:p14="http://schemas.microsoft.com/office/powerpoint/2010/main" val="389617255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25F05C8-0CCB-4B86-9702-DFD8B19F1B56}"/>
              </a:ext>
            </a:extLst>
          </p:cNvPr>
          <p:cNvSpPr txBox="1"/>
          <p:nvPr/>
        </p:nvSpPr>
        <p:spPr>
          <a:xfrm>
            <a:off x="846306" y="316307"/>
            <a:ext cx="10301592" cy="830997"/>
          </a:xfrm>
          <a:prstGeom prst="rect">
            <a:avLst/>
          </a:prstGeom>
          <a:noFill/>
        </p:spPr>
        <p:txBody>
          <a:bodyPr wrap="square">
            <a:spAutoFit/>
          </a:bodyPr>
          <a:lstStyle/>
          <a:p>
            <a:pPr algn="ctr"/>
            <a:r>
              <a:rPr lang="fr-FR" sz="2400" b="1" dirty="0">
                <a:effectLst/>
                <a:latin typeface="Calibri" panose="020F0502020204030204" pitchFamily="34" charset="0"/>
                <a:ea typeface="Calibri" panose="020F0502020204030204" pitchFamily="34" charset="0"/>
                <a:cs typeface="Times New Roman" panose="02020603050405020304" pitchFamily="18" charset="0"/>
              </a:rPr>
              <a:t>Use : Exodus_Market_Concentration_collapsed_dat.csv </a:t>
            </a:r>
          </a:p>
          <a:p>
            <a:pPr algn="ctr"/>
            <a:r>
              <a:rPr lang="fr-FR" sz="2400" b="1" dirty="0">
                <a:effectLst/>
                <a:latin typeface="Calibri" panose="020F0502020204030204" pitchFamily="34" charset="0"/>
                <a:ea typeface="Calibri" panose="020F0502020204030204" pitchFamily="34" charset="0"/>
                <a:cs typeface="Times New Roman" panose="02020603050405020304" pitchFamily="18" charset="0"/>
              </a:rPr>
              <a:t>and ‘</a:t>
            </a:r>
            <a:r>
              <a:rPr lang="fr-FR" sz="2400" b="1" dirty="0" err="1">
                <a:effectLst/>
                <a:latin typeface="Calibri" panose="020F0502020204030204" pitchFamily="34" charset="0"/>
                <a:ea typeface="Calibri" panose="020F0502020204030204" pitchFamily="34" charset="0"/>
                <a:cs typeface="Times New Roman" panose="02020603050405020304" pitchFamily="18" charset="0"/>
              </a:rPr>
              <a:t>powerlaw</a:t>
            </a:r>
            <a:r>
              <a:rPr lang="fr-FR" sz="2400" b="1" dirty="0">
                <a:effectLst/>
                <a:latin typeface="Calibri" panose="020F0502020204030204" pitchFamily="34" charset="0"/>
                <a:ea typeface="Calibri" panose="020F0502020204030204" pitchFamily="34" charset="0"/>
                <a:cs typeface="Times New Roman" panose="02020603050405020304" pitchFamily="18" charset="0"/>
              </a:rPr>
              <a:t>’ module </a:t>
            </a:r>
            <a:r>
              <a:rPr lang="fr-FR" sz="2400" b="1" dirty="0" err="1">
                <a:effectLst/>
                <a:latin typeface="Calibri" panose="020F0502020204030204" pitchFamily="34" charset="0"/>
                <a:ea typeface="Calibri" panose="020F0502020204030204" pitchFamily="34" charset="0"/>
                <a:cs typeface="Times New Roman" panose="02020603050405020304" pitchFamily="18" charset="0"/>
              </a:rPr>
              <a:t>with</a:t>
            </a:r>
            <a:r>
              <a:rPr lang="fr-FR" sz="2400" b="1" dirty="0">
                <a:effectLst/>
                <a:latin typeface="Calibri" panose="020F0502020204030204" pitchFamily="34" charset="0"/>
                <a:ea typeface="Calibri" panose="020F0502020204030204" pitchFamily="34" charset="0"/>
                <a:cs typeface="Times New Roman" panose="02020603050405020304" pitchFamily="18" charset="0"/>
              </a:rPr>
              <a:t> Python</a:t>
            </a:r>
            <a:endParaRPr lang="fr-FR" sz="2400" b="1" dirty="0"/>
          </a:p>
        </p:txBody>
      </p:sp>
      <p:sp>
        <p:nvSpPr>
          <p:cNvPr id="7" name="ZoneTexte 6">
            <a:extLst>
              <a:ext uri="{FF2B5EF4-FFF2-40B4-BE49-F238E27FC236}">
                <a16:creationId xmlns:a16="http://schemas.microsoft.com/office/drawing/2014/main" id="{A6A0F7AD-681D-443B-B2EC-A9C40E0B50A6}"/>
              </a:ext>
            </a:extLst>
          </p:cNvPr>
          <p:cNvSpPr txBox="1"/>
          <p:nvPr/>
        </p:nvSpPr>
        <p:spPr>
          <a:xfrm>
            <a:off x="2949913" y="2057559"/>
            <a:ext cx="6094378" cy="369332"/>
          </a:xfrm>
          <a:prstGeom prst="rect">
            <a:avLst/>
          </a:prstGeom>
          <a:noFill/>
        </p:spPr>
        <p:txBody>
          <a:bodyPr wrap="square">
            <a:spAutoFit/>
          </a:bodyPr>
          <a:lstStyle/>
          <a:p>
            <a:pPr algn="ctr"/>
            <a:r>
              <a:rPr lang="fr-FR" dirty="0"/>
              <a:t>https://arxiv.org/pdf/1305.0215.pdf</a:t>
            </a:r>
          </a:p>
        </p:txBody>
      </p:sp>
      <p:pic>
        <p:nvPicPr>
          <p:cNvPr id="9" name="Image 8">
            <a:extLst>
              <a:ext uri="{FF2B5EF4-FFF2-40B4-BE49-F238E27FC236}">
                <a16:creationId xmlns:a16="http://schemas.microsoft.com/office/drawing/2014/main" id="{21C52A56-DB8E-48D3-8F85-91BBBD142C63}"/>
              </a:ext>
            </a:extLst>
          </p:cNvPr>
          <p:cNvPicPr>
            <a:picLocks noChangeAspect="1"/>
          </p:cNvPicPr>
          <p:nvPr/>
        </p:nvPicPr>
        <p:blipFill>
          <a:blip r:embed="rId2"/>
          <a:stretch>
            <a:fillRect/>
          </a:stretch>
        </p:blipFill>
        <p:spPr>
          <a:xfrm>
            <a:off x="3698486" y="2340617"/>
            <a:ext cx="4597232" cy="3690572"/>
          </a:xfrm>
          <a:prstGeom prst="rect">
            <a:avLst/>
          </a:prstGeom>
        </p:spPr>
      </p:pic>
    </p:spTree>
    <p:extLst>
      <p:ext uri="{BB962C8B-B14F-4D97-AF65-F5344CB8AC3E}">
        <p14:creationId xmlns:p14="http://schemas.microsoft.com/office/powerpoint/2010/main" val="106842662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25F05C8-0CCB-4B86-9702-DFD8B19F1B56}"/>
              </a:ext>
            </a:extLst>
          </p:cNvPr>
          <p:cNvSpPr txBox="1"/>
          <p:nvPr/>
        </p:nvSpPr>
        <p:spPr>
          <a:xfrm>
            <a:off x="846306" y="530316"/>
            <a:ext cx="10301592" cy="461665"/>
          </a:xfrm>
          <a:prstGeom prst="rect">
            <a:avLst/>
          </a:prstGeom>
          <a:noFill/>
        </p:spPr>
        <p:txBody>
          <a:bodyPr wrap="square">
            <a:spAutoFit/>
          </a:bodyPr>
          <a:lstStyle/>
          <a:p>
            <a:pPr algn="ctr"/>
            <a:r>
              <a:rPr lang="fr-FR" sz="2400" b="1" dirty="0">
                <a:latin typeface="Calibri" panose="020F0502020204030204" pitchFamily="34" charset="0"/>
                <a:cs typeface="Times New Roman" panose="02020603050405020304" pitchFamily="18" charset="0"/>
              </a:rPr>
              <a:t>Power </a:t>
            </a:r>
            <a:r>
              <a:rPr lang="fr-FR" sz="2400" b="1" dirty="0" err="1">
                <a:latin typeface="Calibri" panose="020F0502020204030204" pitchFamily="34" charset="0"/>
                <a:cs typeface="Times New Roman" panose="02020603050405020304" pitchFamily="18" charset="0"/>
              </a:rPr>
              <a:t>law</a:t>
            </a:r>
            <a:r>
              <a:rPr lang="fr-FR" sz="2400" b="1" dirty="0">
                <a:latin typeface="Calibri" panose="020F0502020204030204" pitchFamily="34" charset="0"/>
                <a:cs typeface="Times New Roman" panose="02020603050405020304" pitchFamily="18" charset="0"/>
              </a:rPr>
              <a:t> </a:t>
            </a:r>
            <a:r>
              <a:rPr lang="fr-FR" sz="2400" b="1" dirty="0" err="1">
                <a:latin typeface="Calibri" panose="020F0502020204030204" pitchFamily="34" charset="0"/>
                <a:cs typeface="Times New Roman" panose="02020603050405020304" pitchFamily="18" charset="0"/>
              </a:rPr>
              <a:t>parameter</a:t>
            </a:r>
            <a:r>
              <a:rPr lang="fr-FR" sz="2400" b="1" dirty="0">
                <a:latin typeface="Calibri" panose="020F0502020204030204" pitchFamily="34" charset="0"/>
                <a:cs typeface="Times New Roman" panose="02020603050405020304" pitchFamily="18" charset="0"/>
              </a:rPr>
              <a:t> </a:t>
            </a:r>
            <a:r>
              <a:rPr lang="fr-FR" sz="2400" b="1" dirty="0" err="1">
                <a:latin typeface="Calibri" panose="020F0502020204030204" pitchFamily="34" charset="0"/>
                <a:cs typeface="Times New Roman" panose="02020603050405020304" pitchFamily="18" charset="0"/>
              </a:rPr>
              <a:t>fitting</a:t>
            </a:r>
            <a:r>
              <a:rPr lang="fr-FR" sz="2400" b="1" dirty="0">
                <a:latin typeface="Calibri" panose="020F0502020204030204" pitchFamily="34" charset="0"/>
                <a:cs typeface="Times New Roman" panose="02020603050405020304" pitchFamily="18" charset="0"/>
              </a:rPr>
              <a:t> (alpha)</a:t>
            </a:r>
            <a:endParaRPr lang="fr-FR" sz="2400" b="1" dirty="0"/>
          </a:p>
        </p:txBody>
      </p:sp>
      <p:pic>
        <p:nvPicPr>
          <p:cNvPr id="3" name="Image 2">
            <a:extLst>
              <a:ext uri="{FF2B5EF4-FFF2-40B4-BE49-F238E27FC236}">
                <a16:creationId xmlns:a16="http://schemas.microsoft.com/office/drawing/2014/main" id="{2603CF7A-A449-4525-9485-E45F7657BBAC}"/>
              </a:ext>
            </a:extLst>
          </p:cNvPr>
          <p:cNvPicPr>
            <a:picLocks noChangeAspect="1"/>
          </p:cNvPicPr>
          <p:nvPr/>
        </p:nvPicPr>
        <p:blipFill>
          <a:blip r:embed="rId2"/>
          <a:stretch>
            <a:fillRect/>
          </a:stretch>
        </p:blipFill>
        <p:spPr>
          <a:xfrm>
            <a:off x="3043237" y="1807824"/>
            <a:ext cx="6105525" cy="4429125"/>
          </a:xfrm>
          <a:prstGeom prst="rect">
            <a:avLst/>
          </a:prstGeom>
        </p:spPr>
      </p:pic>
    </p:spTree>
    <p:extLst>
      <p:ext uri="{BB962C8B-B14F-4D97-AF65-F5344CB8AC3E}">
        <p14:creationId xmlns:p14="http://schemas.microsoft.com/office/powerpoint/2010/main" val="7872746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17635F0-475C-407D-B652-147E507C0EE4}"/>
              </a:ext>
            </a:extLst>
          </p:cNvPr>
          <p:cNvPicPr>
            <a:picLocks noChangeAspect="1"/>
          </p:cNvPicPr>
          <p:nvPr/>
        </p:nvPicPr>
        <p:blipFill>
          <a:blip r:embed="rId2"/>
          <a:stretch>
            <a:fillRect/>
          </a:stretch>
        </p:blipFill>
        <p:spPr>
          <a:xfrm>
            <a:off x="2757588" y="1971473"/>
            <a:ext cx="5715203" cy="4174161"/>
          </a:xfrm>
          <a:prstGeom prst="rect">
            <a:avLst/>
          </a:prstGeom>
        </p:spPr>
      </p:pic>
      <p:sp>
        <p:nvSpPr>
          <p:cNvPr id="4" name="ZoneTexte 3">
            <a:extLst>
              <a:ext uri="{FF2B5EF4-FFF2-40B4-BE49-F238E27FC236}">
                <a16:creationId xmlns:a16="http://schemas.microsoft.com/office/drawing/2014/main" id="{BE07F04F-9D32-40A6-B0DF-3106945A7DAA}"/>
              </a:ext>
            </a:extLst>
          </p:cNvPr>
          <p:cNvSpPr txBox="1"/>
          <p:nvPr/>
        </p:nvSpPr>
        <p:spPr>
          <a:xfrm>
            <a:off x="2937753" y="695158"/>
            <a:ext cx="6159229" cy="830997"/>
          </a:xfrm>
          <a:prstGeom prst="rect">
            <a:avLst/>
          </a:prstGeom>
          <a:noFill/>
        </p:spPr>
        <p:txBody>
          <a:bodyPr wrap="square" rtlCol="0">
            <a:spAutoFit/>
          </a:bodyPr>
          <a:lstStyle/>
          <a:p>
            <a:pPr algn="ctr"/>
            <a:r>
              <a:rPr lang="fr-FR" sz="2400" b="1" dirty="0"/>
              <a:t>Power </a:t>
            </a:r>
            <a:r>
              <a:rPr lang="fr-FR" sz="2400" b="1" dirty="0" err="1"/>
              <a:t>law</a:t>
            </a:r>
            <a:r>
              <a:rPr lang="fr-FR" sz="2400" b="1" dirty="0"/>
              <a:t> versus </a:t>
            </a:r>
            <a:r>
              <a:rPr lang="fr-FR" sz="2400" b="1" dirty="0" err="1"/>
              <a:t>other</a:t>
            </a:r>
            <a:r>
              <a:rPr lang="fr-FR" sz="2400" b="1" dirty="0"/>
              <a:t> </a:t>
            </a:r>
            <a:r>
              <a:rPr lang="fr-FR" sz="2400" b="1" dirty="0" err="1"/>
              <a:t>skewed</a:t>
            </a:r>
            <a:r>
              <a:rPr lang="fr-FR" sz="2400" b="1" dirty="0"/>
              <a:t> distributions (</a:t>
            </a:r>
            <a:r>
              <a:rPr lang="fr-FR" sz="2400" b="1" dirty="0" err="1"/>
              <a:t>testing</a:t>
            </a:r>
            <a:r>
              <a:rPr lang="fr-FR" sz="2400" b="1" dirty="0"/>
              <a:t> prob-values)</a:t>
            </a:r>
          </a:p>
        </p:txBody>
      </p:sp>
    </p:spTree>
    <p:extLst>
      <p:ext uri="{BB962C8B-B14F-4D97-AF65-F5344CB8AC3E}">
        <p14:creationId xmlns:p14="http://schemas.microsoft.com/office/powerpoint/2010/main" val="151864037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09B2966-61F4-4959-8AA8-7147A43C16DD}"/>
              </a:ext>
            </a:extLst>
          </p:cNvPr>
          <p:cNvPicPr>
            <a:picLocks noChangeAspect="1"/>
          </p:cNvPicPr>
          <p:nvPr/>
        </p:nvPicPr>
        <p:blipFill>
          <a:blip r:embed="rId2"/>
          <a:stretch>
            <a:fillRect/>
          </a:stretch>
        </p:blipFill>
        <p:spPr>
          <a:xfrm>
            <a:off x="2821508" y="2215175"/>
            <a:ext cx="6011208" cy="4117532"/>
          </a:xfrm>
          <a:prstGeom prst="rect">
            <a:avLst/>
          </a:prstGeom>
        </p:spPr>
      </p:pic>
      <p:sp>
        <p:nvSpPr>
          <p:cNvPr id="6" name="ZoneTexte 5">
            <a:extLst>
              <a:ext uri="{FF2B5EF4-FFF2-40B4-BE49-F238E27FC236}">
                <a16:creationId xmlns:a16="http://schemas.microsoft.com/office/drawing/2014/main" id="{B18DDF6E-7F69-47CF-89FC-502A23121949}"/>
              </a:ext>
            </a:extLst>
          </p:cNvPr>
          <p:cNvSpPr txBox="1"/>
          <p:nvPr/>
        </p:nvSpPr>
        <p:spPr>
          <a:xfrm>
            <a:off x="2937753" y="695158"/>
            <a:ext cx="6159229" cy="461665"/>
          </a:xfrm>
          <a:prstGeom prst="rect">
            <a:avLst/>
          </a:prstGeom>
          <a:noFill/>
        </p:spPr>
        <p:txBody>
          <a:bodyPr wrap="square" rtlCol="0">
            <a:spAutoFit/>
          </a:bodyPr>
          <a:lstStyle/>
          <a:p>
            <a:pPr algn="ctr"/>
            <a:r>
              <a:rPr lang="fr-FR" sz="2400" b="1" dirty="0"/>
              <a:t>Power </a:t>
            </a:r>
            <a:r>
              <a:rPr lang="fr-FR" sz="2400" b="1" dirty="0" err="1"/>
              <a:t>law</a:t>
            </a:r>
            <a:r>
              <a:rPr lang="fr-FR" sz="2400" b="1" dirty="0"/>
              <a:t> versus </a:t>
            </a:r>
            <a:r>
              <a:rPr lang="fr-FR" sz="2400" b="1" dirty="0" err="1"/>
              <a:t>other</a:t>
            </a:r>
            <a:r>
              <a:rPr lang="fr-FR" sz="2400" b="1" dirty="0"/>
              <a:t> </a:t>
            </a:r>
            <a:r>
              <a:rPr lang="fr-FR" sz="2400" b="1" dirty="0" err="1"/>
              <a:t>skewed</a:t>
            </a:r>
            <a:r>
              <a:rPr lang="fr-FR" sz="2400" b="1" dirty="0"/>
              <a:t> distributions</a:t>
            </a:r>
          </a:p>
        </p:txBody>
      </p:sp>
    </p:spTree>
    <p:extLst>
      <p:ext uri="{BB962C8B-B14F-4D97-AF65-F5344CB8AC3E}">
        <p14:creationId xmlns:p14="http://schemas.microsoft.com/office/powerpoint/2010/main" val="1562731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85CDCA-B87E-450A-8D53-925D798D6EB2}"/>
              </a:ext>
            </a:extLst>
          </p:cNvPr>
          <p:cNvSpPr>
            <a:spLocks noGrp="1"/>
          </p:cNvSpPr>
          <p:nvPr>
            <p:ph type="title"/>
          </p:nvPr>
        </p:nvSpPr>
        <p:spPr>
          <a:xfrm>
            <a:off x="838200" y="95043"/>
            <a:ext cx="10515600" cy="787940"/>
          </a:xfrm>
        </p:spPr>
        <p:txBody>
          <a:bodyPr/>
          <a:lstStyle/>
          <a:p>
            <a:pPr algn="ctr"/>
            <a:r>
              <a:rPr lang="fr-FR" b="1" dirty="0"/>
              <a:t>Organisation</a:t>
            </a:r>
          </a:p>
        </p:txBody>
      </p:sp>
      <p:sp>
        <p:nvSpPr>
          <p:cNvPr id="5" name="ZoneTexte 4">
            <a:extLst>
              <a:ext uri="{FF2B5EF4-FFF2-40B4-BE49-F238E27FC236}">
                <a16:creationId xmlns:a16="http://schemas.microsoft.com/office/drawing/2014/main" id="{DF6767C3-6444-4C5D-A458-6C4F957B6015}"/>
              </a:ext>
            </a:extLst>
          </p:cNvPr>
          <p:cNvSpPr txBox="1"/>
          <p:nvPr/>
        </p:nvSpPr>
        <p:spPr>
          <a:xfrm>
            <a:off x="593384" y="1009343"/>
            <a:ext cx="11001983" cy="369332"/>
          </a:xfrm>
          <a:prstGeom prst="rect">
            <a:avLst/>
          </a:prstGeom>
          <a:noFill/>
        </p:spPr>
        <p:txBody>
          <a:bodyPr wrap="square">
            <a:spAutoFit/>
          </a:bodyPr>
          <a:lstStyle/>
          <a:p>
            <a:pPr marL="0" indent="0" algn="ctr">
              <a:buNone/>
            </a:pPr>
            <a:r>
              <a:rPr lang="fr-FR" b="1" dirty="0"/>
              <a:t>2. ORGANIE GROUPS MEETINGS</a:t>
            </a:r>
            <a:endParaRPr lang="fr-FR" sz="1800" b="1" dirty="0"/>
          </a:p>
        </p:txBody>
      </p:sp>
      <p:sp>
        <p:nvSpPr>
          <p:cNvPr id="9" name="ZoneTexte 8">
            <a:extLst>
              <a:ext uri="{FF2B5EF4-FFF2-40B4-BE49-F238E27FC236}">
                <a16:creationId xmlns:a16="http://schemas.microsoft.com/office/drawing/2014/main" id="{6E26F1AD-996D-4C77-8A9F-341D7E07B35E}"/>
              </a:ext>
            </a:extLst>
          </p:cNvPr>
          <p:cNvSpPr txBox="1"/>
          <p:nvPr/>
        </p:nvSpPr>
        <p:spPr>
          <a:xfrm>
            <a:off x="243189" y="2049882"/>
            <a:ext cx="11702375" cy="2554545"/>
          </a:xfrm>
          <a:prstGeom prst="rect">
            <a:avLst/>
          </a:prstGeom>
          <a:noFill/>
        </p:spPr>
        <p:txBody>
          <a:bodyPr wrap="square">
            <a:spAutoFit/>
          </a:bodyPr>
          <a:lstStyle/>
          <a:p>
            <a:endParaRPr lang="fr-FR" sz="2000" dirty="0"/>
          </a:p>
          <a:p>
            <a:pPr marL="342900" indent="-342900">
              <a:buFont typeface="Arial" panose="020B0604020202020204" pitchFamily="34" charset="0"/>
              <a:buChar char="•"/>
            </a:pPr>
            <a:r>
              <a:rPr lang="fr-FR" sz="2000" b="1" dirty="0"/>
              <a:t>‘Office’ </a:t>
            </a:r>
            <a:r>
              <a:rPr lang="fr-FR" sz="2000" b="1" dirty="0" err="1"/>
              <a:t>hours</a:t>
            </a:r>
            <a:r>
              <a:rPr lang="fr-FR" sz="2000" b="1" dirty="0"/>
              <a:t> (</a:t>
            </a:r>
            <a:r>
              <a:rPr lang="fr-FR" sz="2000" b="1" dirty="0" err="1"/>
              <a:t>between</a:t>
            </a:r>
            <a:r>
              <a:rPr lang="fr-FR" sz="2000" b="1" dirty="0"/>
              <a:t> 12h45-14h on Fridays) and/or online meeting by group and </a:t>
            </a:r>
            <a:r>
              <a:rPr lang="fr-FR" sz="2000" b="1" dirty="0" err="1"/>
              <a:t>with</a:t>
            </a:r>
            <a:r>
              <a:rPr lang="fr-FR" sz="2000" b="1" dirty="0"/>
              <a:t> </a:t>
            </a:r>
            <a:r>
              <a:rPr lang="fr-FR" sz="2000" b="1" dirty="0" err="1"/>
              <a:t>appointment</a:t>
            </a:r>
            <a:r>
              <a:rPr lang="fr-FR" sz="2000" b="1" dirty="0"/>
              <a:t> (</a:t>
            </a:r>
            <a:r>
              <a:rPr lang="fr-FR" sz="2000" b="1" dirty="0" err="1"/>
              <a:t>send</a:t>
            </a:r>
            <a:r>
              <a:rPr lang="fr-FR" sz="2000" b="1" dirty="0"/>
              <a:t> me a mail </a:t>
            </a:r>
            <a:r>
              <a:rPr lang="fr-FR" sz="2000" b="1" dirty="0" err="1"/>
              <a:t>before</a:t>
            </a:r>
            <a:r>
              <a:rPr lang="fr-FR" sz="2000" b="1" dirty="0"/>
              <a:t>)</a:t>
            </a:r>
          </a:p>
          <a:p>
            <a:endParaRPr lang="fr-FR" sz="2000" b="1" dirty="0"/>
          </a:p>
          <a:p>
            <a:pPr marL="342900" indent="-342900">
              <a:buFont typeface="Arial" panose="020B0604020202020204" pitchFamily="34" charset="0"/>
              <a:buChar char="•"/>
            </a:pPr>
            <a:r>
              <a:rPr lang="fr-FR" sz="2000" b="1" dirty="0"/>
              <a:t>Oral </a:t>
            </a:r>
            <a:r>
              <a:rPr lang="fr-FR" sz="2000" b="1" dirty="0" err="1"/>
              <a:t>defense</a:t>
            </a:r>
            <a:r>
              <a:rPr lang="fr-FR" sz="2000" b="1" dirty="0"/>
              <a:t>/discussion 4th of </a:t>
            </a:r>
            <a:r>
              <a:rPr lang="fr-FR" sz="2000" b="1" dirty="0" err="1"/>
              <a:t>November</a:t>
            </a:r>
            <a:r>
              <a:rPr lang="fr-FR" sz="2000" b="1" dirty="0"/>
              <a:t> (by group, 5 minutes per </a:t>
            </a:r>
            <a:r>
              <a:rPr lang="fr-FR" sz="2000" b="1" dirty="0" err="1"/>
              <a:t>person</a:t>
            </a:r>
            <a:r>
              <a:rPr lang="fr-FR" sz="2000" b="1" dirty="0"/>
              <a:t>) + document</a:t>
            </a:r>
          </a:p>
          <a:p>
            <a:pPr marL="342900" indent="-342900">
              <a:buFont typeface="Arial" panose="020B0604020202020204" pitchFamily="34" charset="0"/>
              <a:buChar char="•"/>
            </a:pPr>
            <a:endParaRPr lang="fr-FR" sz="2000" b="1" dirty="0"/>
          </a:p>
          <a:p>
            <a:pPr marL="342900" indent="-342900">
              <a:buFont typeface="Arial" panose="020B0604020202020204" pitchFamily="34" charset="0"/>
              <a:buChar char="•"/>
            </a:pPr>
            <a:r>
              <a:rPr lang="fr-FR" sz="2000" b="1" dirty="0"/>
              <a:t>Final document: </a:t>
            </a:r>
            <a:r>
              <a:rPr lang="fr-FR" sz="2000" b="1" dirty="0" err="1"/>
              <a:t>december</a:t>
            </a:r>
            <a:r>
              <a:rPr lang="fr-FR" sz="2000" b="1" dirty="0"/>
              <a:t> </a:t>
            </a:r>
          </a:p>
          <a:p>
            <a:pPr marL="342900" indent="-342900">
              <a:buFont typeface="Arial" panose="020B0604020202020204" pitchFamily="34" charset="0"/>
              <a:buChar char="•"/>
            </a:pPr>
            <a:r>
              <a:rPr lang="fr-FR" sz="2000" b="1" dirty="0"/>
              <a:t>Final Oral </a:t>
            </a:r>
            <a:r>
              <a:rPr lang="fr-FR" sz="2000" b="1" dirty="0" err="1"/>
              <a:t>defense</a:t>
            </a:r>
            <a:r>
              <a:rPr lang="fr-FR" sz="2000" b="1" dirty="0"/>
              <a:t>: </a:t>
            </a:r>
            <a:r>
              <a:rPr lang="fr-FR" sz="2000" b="1" dirty="0" err="1"/>
              <a:t>january</a:t>
            </a:r>
            <a:r>
              <a:rPr lang="fr-FR" sz="2000" b="1" dirty="0"/>
              <a:t> 2022</a:t>
            </a:r>
            <a:endParaRPr lang="fr-FR" sz="2000" dirty="0"/>
          </a:p>
        </p:txBody>
      </p:sp>
    </p:spTree>
    <p:extLst>
      <p:ext uri="{BB962C8B-B14F-4D97-AF65-F5344CB8AC3E}">
        <p14:creationId xmlns:p14="http://schemas.microsoft.com/office/powerpoint/2010/main" val="156514530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18DDF6E-7F69-47CF-89FC-502A23121949}"/>
              </a:ext>
            </a:extLst>
          </p:cNvPr>
          <p:cNvSpPr txBox="1"/>
          <p:nvPr/>
        </p:nvSpPr>
        <p:spPr>
          <a:xfrm>
            <a:off x="2937753" y="695158"/>
            <a:ext cx="6159229" cy="461665"/>
          </a:xfrm>
          <a:prstGeom prst="rect">
            <a:avLst/>
          </a:prstGeom>
          <a:noFill/>
        </p:spPr>
        <p:txBody>
          <a:bodyPr wrap="square" rtlCol="0">
            <a:spAutoFit/>
          </a:bodyPr>
          <a:lstStyle/>
          <a:p>
            <a:pPr algn="ctr"/>
            <a:r>
              <a:rPr lang="fr-FR" sz="2400" b="1" dirty="0" err="1"/>
              <a:t>LogNormal</a:t>
            </a:r>
            <a:r>
              <a:rPr lang="fr-FR" sz="2400" b="1" dirty="0"/>
              <a:t> distribution</a:t>
            </a:r>
          </a:p>
        </p:txBody>
      </p:sp>
      <p:pic>
        <p:nvPicPr>
          <p:cNvPr id="3" name="Image 2">
            <a:extLst>
              <a:ext uri="{FF2B5EF4-FFF2-40B4-BE49-F238E27FC236}">
                <a16:creationId xmlns:a16="http://schemas.microsoft.com/office/drawing/2014/main" id="{37F982A5-27B2-46C7-B051-584B92B57E70}"/>
              </a:ext>
            </a:extLst>
          </p:cNvPr>
          <p:cNvPicPr>
            <a:picLocks noChangeAspect="1"/>
          </p:cNvPicPr>
          <p:nvPr/>
        </p:nvPicPr>
        <p:blipFill>
          <a:blip r:embed="rId2"/>
          <a:stretch>
            <a:fillRect/>
          </a:stretch>
        </p:blipFill>
        <p:spPr>
          <a:xfrm>
            <a:off x="775041" y="2537198"/>
            <a:ext cx="4325424" cy="3114574"/>
          </a:xfrm>
          <a:prstGeom prst="rect">
            <a:avLst/>
          </a:prstGeom>
        </p:spPr>
      </p:pic>
      <p:sp>
        <p:nvSpPr>
          <p:cNvPr id="4" name="ZoneTexte 3">
            <a:extLst>
              <a:ext uri="{FF2B5EF4-FFF2-40B4-BE49-F238E27FC236}">
                <a16:creationId xmlns:a16="http://schemas.microsoft.com/office/drawing/2014/main" id="{E7127B09-27E0-461E-9DD9-8417745A8B72}"/>
              </a:ext>
            </a:extLst>
          </p:cNvPr>
          <p:cNvSpPr txBox="1"/>
          <p:nvPr/>
        </p:nvSpPr>
        <p:spPr>
          <a:xfrm>
            <a:off x="775040" y="1916349"/>
            <a:ext cx="3670499" cy="369332"/>
          </a:xfrm>
          <a:prstGeom prst="rect">
            <a:avLst/>
          </a:prstGeom>
          <a:noFill/>
        </p:spPr>
        <p:txBody>
          <a:bodyPr wrap="square" rtlCol="0">
            <a:spAutoFit/>
          </a:bodyPr>
          <a:lstStyle/>
          <a:p>
            <a:pPr algn="ctr"/>
            <a:r>
              <a:rPr lang="fr-FR" dirty="0"/>
              <a:t>Distribution of </a:t>
            </a:r>
            <a:r>
              <a:rPr lang="fr-FR" dirty="0" err="1"/>
              <a:t>cThirds</a:t>
            </a:r>
            <a:endParaRPr lang="fr-FR" dirty="0"/>
          </a:p>
        </p:txBody>
      </p:sp>
      <p:sp>
        <p:nvSpPr>
          <p:cNvPr id="7" name="ZoneTexte 6">
            <a:extLst>
              <a:ext uri="{FF2B5EF4-FFF2-40B4-BE49-F238E27FC236}">
                <a16:creationId xmlns:a16="http://schemas.microsoft.com/office/drawing/2014/main" id="{667F1A8F-D9CE-4955-BBE1-CCF1350FDA4D}"/>
              </a:ext>
            </a:extLst>
          </p:cNvPr>
          <p:cNvSpPr txBox="1"/>
          <p:nvPr/>
        </p:nvSpPr>
        <p:spPr>
          <a:xfrm>
            <a:off x="7085048" y="1916349"/>
            <a:ext cx="3670499" cy="369332"/>
          </a:xfrm>
          <a:prstGeom prst="rect">
            <a:avLst/>
          </a:prstGeom>
          <a:noFill/>
        </p:spPr>
        <p:txBody>
          <a:bodyPr wrap="square" rtlCol="0">
            <a:spAutoFit/>
          </a:bodyPr>
          <a:lstStyle/>
          <a:p>
            <a:pPr algn="ctr"/>
            <a:r>
              <a:rPr lang="fr-FR" dirty="0"/>
              <a:t>Distribution of Log(</a:t>
            </a:r>
            <a:r>
              <a:rPr lang="fr-FR" dirty="0" err="1"/>
              <a:t>cThirds</a:t>
            </a:r>
            <a:r>
              <a:rPr lang="fr-FR" dirty="0"/>
              <a:t>)</a:t>
            </a:r>
          </a:p>
        </p:txBody>
      </p:sp>
      <p:pic>
        <p:nvPicPr>
          <p:cNvPr id="11" name="Image 10">
            <a:extLst>
              <a:ext uri="{FF2B5EF4-FFF2-40B4-BE49-F238E27FC236}">
                <a16:creationId xmlns:a16="http://schemas.microsoft.com/office/drawing/2014/main" id="{BE28DD86-2925-45CF-9D6B-91CD9A4E0015}"/>
              </a:ext>
            </a:extLst>
          </p:cNvPr>
          <p:cNvPicPr>
            <a:picLocks noChangeAspect="1"/>
          </p:cNvPicPr>
          <p:nvPr/>
        </p:nvPicPr>
        <p:blipFill>
          <a:blip r:embed="rId3"/>
          <a:stretch>
            <a:fillRect/>
          </a:stretch>
        </p:blipFill>
        <p:spPr>
          <a:xfrm>
            <a:off x="6781525" y="2479282"/>
            <a:ext cx="4325423" cy="3162172"/>
          </a:xfrm>
          <a:prstGeom prst="rect">
            <a:avLst/>
          </a:prstGeom>
        </p:spPr>
      </p:pic>
    </p:spTree>
    <p:extLst>
      <p:ext uri="{BB962C8B-B14F-4D97-AF65-F5344CB8AC3E}">
        <p14:creationId xmlns:p14="http://schemas.microsoft.com/office/powerpoint/2010/main" val="39916594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18DDF6E-7F69-47CF-89FC-502A23121949}"/>
              </a:ext>
            </a:extLst>
          </p:cNvPr>
          <p:cNvSpPr txBox="1"/>
          <p:nvPr/>
        </p:nvSpPr>
        <p:spPr>
          <a:xfrm>
            <a:off x="3016385" y="451966"/>
            <a:ext cx="6159229" cy="646331"/>
          </a:xfrm>
          <a:prstGeom prst="rect">
            <a:avLst/>
          </a:prstGeom>
          <a:noFill/>
        </p:spPr>
        <p:txBody>
          <a:bodyPr wrap="square" rtlCol="0">
            <a:spAutoFit/>
          </a:bodyPr>
          <a:lstStyle/>
          <a:p>
            <a:pPr algn="ctr"/>
            <a:r>
              <a:rPr lang="fr-FR" sz="3600" b="1" dirty="0" err="1"/>
              <a:t>Gibrat’s</a:t>
            </a:r>
            <a:r>
              <a:rPr lang="fr-FR" sz="3600" b="1" dirty="0"/>
              <a:t> </a:t>
            </a:r>
            <a:r>
              <a:rPr lang="fr-FR" sz="3600" b="1" dirty="0" err="1"/>
              <a:t>law</a:t>
            </a:r>
            <a:endParaRPr lang="fr-FR" sz="3600" b="1" dirty="0"/>
          </a:p>
        </p:txBody>
      </p:sp>
      <p:pic>
        <p:nvPicPr>
          <p:cNvPr id="5" name="Image 4">
            <a:extLst>
              <a:ext uri="{FF2B5EF4-FFF2-40B4-BE49-F238E27FC236}">
                <a16:creationId xmlns:a16="http://schemas.microsoft.com/office/drawing/2014/main" id="{7EDEC391-F9B4-4A61-B98D-7B4585DA89FA}"/>
              </a:ext>
            </a:extLst>
          </p:cNvPr>
          <p:cNvPicPr>
            <a:picLocks noChangeAspect="1"/>
          </p:cNvPicPr>
          <p:nvPr/>
        </p:nvPicPr>
        <p:blipFill>
          <a:blip r:embed="rId2"/>
          <a:stretch>
            <a:fillRect/>
          </a:stretch>
        </p:blipFill>
        <p:spPr>
          <a:xfrm>
            <a:off x="3291292" y="1590776"/>
            <a:ext cx="4733925" cy="1400175"/>
          </a:xfrm>
          <a:prstGeom prst="rect">
            <a:avLst/>
          </a:prstGeom>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7ACCE24-56D8-4E49-B529-34284C5121DE}"/>
                  </a:ext>
                </a:extLst>
              </p:cNvPr>
              <p:cNvSpPr txBox="1"/>
              <p:nvPr/>
            </p:nvSpPr>
            <p:spPr>
              <a:xfrm>
                <a:off x="2888479" y="2974019"/>
                <a:ext cx="352725"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𝑆</m:t>
                          </m:r>
                        </m:e>
                        <m:sub>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𝑡</m:t>
                          </m:r>
                        </m:sub>
                      </m:sSub>
                    </m:oMath>
                  </m:oMathPara>
                </a14:m>
                <a:endParaRPr lang="fr-FR" dirty="0"/>
              </a:p>
            </p:txBody>
          </p:sp>
        </mc:Choice>
        <mc:Fallback xmlns="">
          <p:sp>
            <p:nvSpPr>
              <p:cNvPr id="10" name="ZoneTexte 9">
                <a:extLst>
                  <a:ext uri="{FF2B5EF4-FFF2-40B4-BE49-F238E27FC236}">
                    <a16:creationId xmlns:a16="http://schemas.microsoft.com/office/drawing/2014/main" id="{F7ACCE24-56D8-4E49-B529-34284C5121DE}"/>
                  </a:ext>
                </a:extLst>
              </p:cNvPr>
              <p:cNvSpPr txBox="1">
                <a:spLocks noRot="1" noChangeAspect="1" noMove="1" noResize="1" noEditPoints="1" noAdjustHandles="1" noChangeArrowheads="1" noChangeShapeType="1" noTextEdit="1"/>
              </p:cNvSpPr>
              <p:nvPr/>
            </p:nvSpPr>
            <p:spPr>
              <a:xfrm>
                <a:off x="2888479" y="2974019"/>
                <a:ext cx="352725" cy="289182"/>
              </a:xfrm>
              <a:prstGeom prst="rect">
                <a:avLst/>
              </a:prstGeom>
              <a:blipFill>
                <a:blip r:embed="rId3"/>
                <a:stretch>
                  <a:fillRect l="-15517" r="-3448" b="-14894"/>
                </a:stretch>
              </a:blipFill>
            </p:spPr>
            <p:txBody>
              <a:bodyPr/>
              <a:lstStyle/>
              <a:p>
                <a:r>
                  <a:rPr lang="fr-FR">
                    <a:noFill/>
                  </a:rPr>
                  <a:t> </a:t>
                </a:r>
              </a:p>
            </p:txBody>
          </p:sp>
        </mc:Fallback>
      </mc:AlternateContent>
      <p:sp>
        <p:nvSpPr>
          <p:cNvPr id="12" name="ZoneTexte 11">
            <a:extLst>
              <a:ext uri="{FF2B5EF4-FFF2-40B4-BE49-F238E27FC236}">
                <a16:creationId xmlns:a16="http://schemas.microsoft.com/office/drawing/2014/main" id="{525DAEFA-1F96-408E-89E8-4D57899135F8}"/>
              </a:ext>
            </a:extLst>
          </p:cNvPr>
          <p:cNvSpPr txBox="1"/>
          <p:nvPr/>
        </p:nvSpPr>
        <p:spPr>
          <a:xfrm>
            <a:off x="3291292" y="2990951"/>
            <a:ext cx="4474346" cy="369332"/>
          </a:xfrm>
          <a:prstGeom prst="rect">
            <a:avLst/>
          </a:prstGeom>
          <a:noFill/>
        </p:spPr>
        <p:txBody>
          <a:bodyPr wrap="square" rtlCol="0">
            <a:spAutoFit/>
          </a:bodyPr>
          <a:lstStyle/>
          <a:p>
            <a:r>
              <a:rPr lang="fr-FR" dirty="0"/>
              <a:t>:  </a:t>
            </a:r>
            <a:r>
              <a:rPr lang="fr-FR" dirty="0" err="1"/>
              <a:t>Number</a:t>
            </a:r>
            <a:r>
              <a:rPr lang="fr-FR" dirty="0"/>
              <a:t> of apps for </a:t>
            </a:r>
            <a:r>
              <a:rPr lang="fr-FR" dirty="0" err="1"/>
              <a:t>third</a:t>
            </a:r>
            <a:r>
              <a:rPr lang="fr-FR" dirty="0"/>
              <a:t> party </a:t>
            </a:r>
            <a:r>
              <a:rPr lang="fr-FR" i="1" dirty="0"/>
              <a:t>i</a:t>
            </a:r>
            <a:r>
              <a:rPr lang="fr-FR" dirty="0"/>
              <a:t> at time </a:t>
            </a:r>
            <a:r>
              <a:rPr lang="fr-FR" i="1" dirty="0"/>
              <a:t>t</a:t>
            </a:r>
          </a:p>
        </p:txBody>
      </p:sp>
      <p:pic>
        <p:nvPicPr>
          <p:cNvPr id="14" name="Image 13">
            <a:extLst>
              <a:ext uri="{FF2B5EF4-FFF2-40B4-BE49-F238E27FC236}">
                <a16:creationId xmlns:a16="http://schemas.microsoft.com/office/drawing/2014/main" id="{9F3854C4-B45C-4ACD-A8E6-595E4EC7F45F}"/>
              </a:ext>
            </a:extLst>
          </p:cNvPr>
          <p:cNvPicPr>
            <a:picLocks noChangeAspect="1"/>
          </p:cNvPicPr>
          <p:nvPr/>
        </p:nvPicPr>
        <p:blipFill>
          <a:blip r:embed="rId4"/>
          <a:stretch>
            <a:fillRect/>
          </a:stretch>
        </p:blipFill>
        <p:spPr>
          <a:xfrm>
            <a:off x="4725833" y="3929894"/>
            <a:ext cx="3876675" cy="542925"/>
          </a:xfrm>
          <a:prstGeom prst="rect">
            <a:avLst/>
          </a:prstGeom>
        </p:spPr>
      </p:pic>
      <p:sp>
        <p:nvSpPr>
          <p:cNvPr id="15" name="ZoneTexte 14">
            <a:extLst>
              <a:ext uri="{FF2B5EF4-FFF2-40B4-BE49-F238E27FC236}">
                <a16:creationId xmlns:a16="http://schemas.microsoft.com/office/drawing/2014/main" id="{90A0D689-A463-4613-8A37-9AB43784CC14}"/>
              </a:ext>
            </a:extLst>
          </p:cNvPr>
          <p:cNvSpPr txBox="1"/>
          <p:nvPr/>
        </p:nvSpPr>
        <p:spPr>
          <a:xfrm>
            <a:off x="8007461" y="2219417"/>
            <a:ext cx="442750" cy="369332"/>
          </a:xfrm>
          <a:prstGeom prst="rect">
            <a:avLst/>
          </a:prstGeom>
          <a:noFill/>
        </p:spPr>
        <p:txBody>
          <a:bodyPr wrap="none" rtlCol="0">
            <a:spAutoFit/>
          </a:bodyPr>
          <a:lstStyle/>
          <a:p>
            <a:r>
              <a:rPr lang="fr-FR" dirty="0"/>
              <a:t>(1)</a:t>
            </a:r>
          </a:p>
        </p:txBody>
      </p:sp>
      <p:sp>
        <p:nvSpPr>
          <p:cNvPr id="16" name="ZoneTexte 15">
            <a:extLst>
              <a:ext uri="{FF2B5EF4-FFF2-40B4-BE49-F238E27FC236}">
                <a16:creationId xmlns:a16="http://schemas.microsoft.com/office/drawing/2014/main" id="{D6DD29F8-1B65-4091-BEDC-BE738A712F97}"/>
              </a:ext>
            </a:extLst>
          </p:cNvPr>
          <p:cNvSpPr txBox="1"/>
          <p:nvPr/>
        </p:nvSpPr>
        <p:spPr>
          <a:xfrm>
            <a:off x="8450211" y="4100573"/>
            <a:ext cx="612560" cy="369332"/>
          </a:xfrm>
          <a:prstGeom prst="rect">
            <a:avLst/>
          </a:prstGeom>
          <a:noFill/>
        </p:spPr>
        <p:txBody>
          <a:bodyPr wrap="square" rtlCol="0">
            <a:spAutoFit/>
          </a:bodyPr>
          <a:lstStyle/>
          <a:p>
            <a:r>
              <a:rPr lang="fr-FR" dirty="0"/>
              <a:t>(2)</a:t>
            </a:r>
          </a:p>
        </p:txBody>
      </p:sp>
      <p:sp>
        <p:nvSpPr>
          <p:cNvPr id="17" name="ZoneTexte 16">
            <a:extLst>
              <a:ext uri="{FF2B5EF4-FFF2-40B4-BE49-F238E27FC236}">
                <a16:creationId xmlns:a16="http://schemas.microsoft.com/office/drawing/2014/main" id="{50570546-B6B5-4F82-A7C3-252BA82F418F}"/>
              </a:ext>
            </a:extLst>
          </p:cNvPr>
          <p:cNvSpPr txBox="1"/>
          <p:nvPr/>
        </p:nvSpPr>
        <p:spPr>
          <a:xfrm>
            <a:off x="2719661" y="4016690"/>
            <a:ext cx="1143262" cy="369332"/>
          </a:xfrm>
          <a:prstGeom prst="rect">
            <a:avLst/>
          </a:prstGeom>
          <a:noFill/>
        </p:spPr>
        <p:txBody>
          <a:bodyPr wrap="none" rtlCol="0">
            <a:spAutoFit/>
          </a:bodyPr>
          <a:lstStyle/>
          <a:p>
            <a:r>
              <a:rPr lang="fr-FR" dirty="0"/>
              <a:t>Log((1))=&gt;</a:t>
            </a:r>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149E2F8C-5E16-4E14-9816-74C9CD66717E}"/>
                  </a:ext>
                </a:extLst>
              </p:cNvPr>
              <p:cNvSpPr txBox="1"/>
              <p:nvPr/>
            </p:nvSpPr>
            <p:spPr>
              <a:xfrm>
                <a:off x="3981590" y="5267224"/>
                <a:ext cx="693331"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𝑆</m:t>
                          </m:r>
                        </m:e>
                        <m:sub>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𝑡</m:t>
                          </m:r>
                        </m:sub>
                      </m:sSub>
                    </m:oMath>
                  </m:oMathPara>
                </a14:m>
                <a:endParaRPr lang="fr-FR" dirty="0"/>
              </a:p>
            </p:txBody>
          </p:sp>
        </mc:Choice>
        <mc:Fallback xmlns="">
          <p:sp>
            <p:nvSpPr>
              <p:cNvPr id="23" name="ZoneTexte 22">
                <a:extLst>
                  <a:ext uri="{FF2B5EF4-FFF2-40B4-BE49-F238E27FC236}">
                    <a16:creationId xmlns:a16="http://schemas.microsoft.com/office/drawing/2014/main" id="{149E2F8C-5E16-4E14-9816-74C9CD66717E}"/>
                  </a:ext>
                </a:extLst>
              </p:cNvPr>
              <p:cNvSpPr txBox="1">
                <a:spLocks noRot="1" noChangeAspect="1" noMove="1" noResize="1" noEditPoints="1" noAdjustHandles="1" noChangeArrowheads="1" noChangeShapeType="1" noTextEdit="1"/>
              </p:cNvSpPr>
              <p:nvPr/>
            </p:nvSpPr>
            <p:spPr>
              <a:xfrm>
                <a:off x="3981590" y="5267224"/>
                <a:ext cx="693331" cy="289182"/>
              </a:xfrm>
              <a:prstGeom prst="rect">
                <a:avLst/>
              </a:prstGeom>
              <a:blipFill>
                <a:blip r:embed="rId5"/>
                <a:stretch>
                  <a:fillRect l="-11404" r="-1754" b="-3191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4853CA68-6399-48E7-811E-AB5666185345}"/>
                  </a:ext>
                </a:extLst>
              </p:cNvPr>
              <p:cNvSpPr txBox="1"/>
              <p:nvPr/>
            </p:nvSpPr>
            <p:spPr>
              <a:xfrm>
                <a:off x="4953739" y="5291555"/>
                <a:ext cx="96423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𝐿𝑜𝑔</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𝑆</m:t>
                          </m:r>
                        </m:e>
                        <m:sub>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𝑡</m:t>
                          </m:r>
                          <m:r>
                            <a:rPr lang="fr-FR" b="0" i="1" smtClean="0">
                              <a:latin typeface="Cambria Math" panose="02040503050406030204" pitchFamily="18" charset="0"/>
                            </a:rPr>
                            <m:t>−1</m:t>
                          </m:r>
                        </m:sub>
                      </m:sSub>
                    </m:oMath>
                  </m:oMathPara>
                </a14:m>
                <a:endParaRPr lang="fr-FR" dirty="0"/>
              </a:p>
            </p:txBody>
          </p:sp>
        </mc:Choice>
        <mc:Fallback xmlns="">
          <p:sp>
            <p:nvSpPr>
              <p:cNvPr id="24" name="ZoneTexte 23">
                <a:extLst>
                  <a:ext uri="{FF2B5EF4-FFF2-40B4-BE49-F238E27FC236}">
                    <a16:creationId xmlns:a16="http://schemas.microsoft.com/office/drawing/2014/main" id="{4853CA68-6399-48E7-811E-AB5666185345}"/>
                  </a:ext>
                </a:extLst>
              </p:cNvPr>
              <p:cNvSpPr txBox="1">
                <a:spLocks noRot="1" noChangeAspect="1" noMove="1" noResize="1" noEditPoints="1" noAdjustHandles="1" noChangeArrowheads="1" noChangeShapeType="1" noTextEdit="1"/>
              </p:cNvSpPr>
              <p:nvPr/>
            </p:nvSpPr>
            <p:spPr>
              <a:xfrm>
                <a:off x="4953739" y="5291555"/>
                <a:ext cx="964238" cy="289182"/>
              </a:xfrm>
              <a:prstGeom prst="rect">
                <a:avLst/>
              </a:prstGeom>
              <a:blipFill>
                <a:blip r:embed="rId6"/>
                <a:stretch>
                  <a:fillRect l="-8228" r="-1899" b="-3191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CD7F8CF1-75C9-45E7-8260-F7E6C1A205BA}"/>
                  </a:ext>
                </a:extLst>
              </p:cNvPr>
              <p:cNvSpPr txBox="1"/>
              <p:nvPr/>
            </p:nvSpPr>
            <p:spPr>
              <a:xfrm>
                <a:off x="5971608" y="5234117"/>
                <a:ext cx="1385123" cy="588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f>
                        <m:fPr>
                          <m:ctrlPr>
                            <a:rPr lang="fr-FR" i="1" smtClean="0">
                              <a:latin typeface="Cambria Math" panose="02040503050406030204" pitchFamily="18" charset="0"/>
                              <a:ea typeface="Cambria Math" panose="02040503050406030204" pitchFamily="18" charset="0"/>
                            </a:rPr>
                          </m:ctrlPr>
                        </m:fPr>
                        <m:num>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m:t>
                              </m:r>
                            </m:e>
                            <m:sub>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𝑡</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m:t>
                              </m:r>
                            </m:e>
                            <m:sub>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𝑡</m:t>
                              </m:r>
                              <m:r>
                                <a:rPr lang="fr-FR" b="0" i="1" smtClean="0">
                                  <a:latin typeface="Cambria Math" panose="02040503050406030204" pitchFamily="18" charset="0"/>
                                  <a:ea typeface="Cambria Math" panose="02040503050406030204" pitchFamily="18" charset="0"/>
                                </a:rPr>
                                <m:t>−1</m:t>
                              </m:r>
                            </m:sub>
                          </m:sSub>
                        </m:num>
                        <m:den>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m:t>
                              </m:r>
                            </m:e>
                            <m:sub>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𝑡</m:t>
                              </m:r>
                              <m:r>
                                <a:rPr lang="fr-FR" b="0" i="1" smtClean="0">
                                  <a:latin typeface="Cambria Math" panose="02040503050406030204" pitchFamily="18" charset="0"/>
                                  <a:ea typeface="Cambria Math" panose="02040503050406030204" pitchFamily="18" charset="0"/>
                                </a:rPr>
                                <m:t>−1</m:t>
                              </m:r>
                            </m:sub>
                          </m:sSub>
                        </m:den>
                      </m:f>
                    </m:oMath>
                  </m:oMathPara>
                </a14:m>
                <a:endParaRPr lang="fr-FR" dirty="0"/>
              </a:p>
            </p:txBody>
          </p:sp>
        </mc:Choice>
        <mc:Fallback xmlns="">
          <p:sp>
            <p:nvSpPr>
              <p:cNvPr id="26" name="ZoneTexte 25">
                <a:extLst>
                  <a:ext uri="{FF2B5EF4-FFF2-40B4-BE49-F238E27FC236}">
                    <a16:creationId xmlns:a16="http://schemas.microsoft.com/office/drawing/2014/main" id="{CD7F8CF1-75C9-45E7-8260-F7E6C1A205BA}"/>
                  </a:ext>
                </a:extLst>
              </p:cNvPr>
              <p:cNvSpPr txBox="1">
                <a:spLocks noRot="1" noChangeAspect="1" noMove="1" noResize="1" noEditPoints="1" noAdjustHandles="1" noChangeArrowheads="1" noChangeShapeType="1" noTextEdit="1"/>
              </p:cNvSpPr>
              <p:nvPr/>
            </p:nvSpPr>
            <p:spPr>
              <a:xfrm>
                <a:off x="5971608" y="5234117"/>
                <a:ext cx="1385123" cy="588431"/>
              </a:xfrm>
              <a:prstGeom prst="rect">
                <a:avLst/>
              </a:prstGeom>
              <a:blipFill>
                <a:blip r:embed="rId7"/>
                <a:stretch>
                  <a:fillRect/>
                </a:stretch>
              </a:blipFill>
            </p:spPr>
            <p:txBody>
              <a:bodyPr/>
              <a:lstStyle/>
              <a:p>
                <a:r>
                  <a:rPr lang="fr-FR">
                    <a:noFill/>
                  </a:rPr>
                  <a:t> </a:t>
                </a:r>
              </a:p>
            </p:txBody>
          </p:sp>
        </mc:Fallback>
      </mc:AlternateContent>
      <p:sp>
        <p:nvSpPr>
          <p:cNvPr id="27" name="ZoneTexte 26">
            <a:extLst>
              <a:ext uri="{FF2B5EF4-FFF2-40B4-BE49-F238E27FC236}">
                <a16:creationId xmlns:a16="http://schemas.microsoft.com/office/drawing/2014/main" id="{CC7EA62B-227D-4E15-9194-DB3759A6607D}"/>
              </a:ext>
            </a:extLst>
          </p:cNvPr>
          <p:cNvSpPr txBox="1"/>
          <p:nvPr/>
        </p:nvSpPr>
        <p:spPr>
          <a:xfrm>
            <a:off x="2735459" y="5251480"/>
            <a:ext cx="1127464" cy="369332"/>
          </a:xfrm>
          <a:prstGeom prst="rect">
            <a:avLst/>
          </a:prstGeom>
          <a:noFill/>
        </p:spPr>
        <p:txBody>
          <a:bodyPr wrap="square" rtlCol="0">
            <a:spAutoFit/>
          </a:bodyPr>
          <a:lstStyle/>
          <a:p>
            <a:r>
              <a:rPr lang="fr-FR" dirty="0"/>
              <a:t>Note:</a:t>
            </a:r>
          </a:p>
        </p:txBody>
      </p:sp>
      <p:sp>
        <p:nvSpPr>
          <p:cNvPr id="28" name="ZoneTexte 27">
            <a:extLst>
              <a:ext uri="{FF2B5EF4-FFF2-40B4-BE49-F238E27FC236}">
                <a16:creationId xmlns:a16="http://schemas.microsoft.com/office/drawing/2014/main" id="{8FF1140A-470C-492E-B61E-01ACAAB4E5E4}"/>
              </a:ext>
            </a:extLst>
          </p:cNvPr>
          <p:cNvSpPr txBox="1"/>
          <p:nvPr/>
        </p:nvSpPr>
        <p:spPr>
          <a:xfrm>
            <a:off x="4725833" y="5291555"/>
            <a:ext cx="932155" cy="369332"/>
          </a:xfrm>
          <a:prstGeom prst="rect">
            <a:avLst/>
          </a:prstGeom>
          <a:noFill/>
        </p:spPr>
        <p:txBody>
          <a:bodyPr wrap="square" rtlCol="0">
            <a:spAutoFit/>
          </a:bodyPr>
          <a:lstStyle/>
          <a:p>
            <a:r>
              <a:rPr lang="fr-FR" dirty="0"/>
              <a:t>-</a:t>
            </a:r>
          </a:p>
        </p:txBody>
      </p:sp>
    </p:spTree>
    <p:extLst>
      <p:ext uri="{BB962C8B-B14F-4D97-AF65-F5344CB8AC3E}">
        <p14:creationId xmlns:p14="http://schemas.microsoft.com/office/powerpoint/2010/main" val="174214205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18DDF6E-7F69-47CF-89FC-502A23121949}"/>
              </a:ext>
            </a:extLst>
          </p:cNvPr>
          <p:cNvSpPr txBox="1"/>
          <p:nvPr/>
        </p:nvSpPr>
        <p:spPr>
          <a:xfrm>
            <a:off x="3016385" y="451966"/>
            <a:ext cx="6159229" cy="646331"/>
          </a:xfrm>
          <a:prstGeom prst="rect">
            <a:avLst/>
          </a:prstGeom>
          <a:noFill/>
        </p:spPr>
        <p:txBody>
          <a:bodyPr wrap="square" rtlCol="0">
            <a:spAutoFit/>
          </a:bodyPr>
          <a:lstStyle/>
          <a:p>
            <a:pPr algn="ctr"/>
            <a:r>
              <a:rPr lang="fr-FR" sz="3600" b="1" dirty="0" err="1"/>
              <a:t>Fitting</a:t>
            </a:r>
            <a:r>
              <a:rPr lang="fr-FR" sz="3600" b="1" dirty="0"/>
              <a:t> </a:t>
            </a:r>
            <a:r>
              <a:rPr lang="fr-FR" sz="3600" b="1" dirty="0" err="1"/>
              <a:t>Gibrat’s</a:t>
            </a:r>
            <a:r>
              <a:rPr lang="fr-FR" sz="3600" b="1" dirty="0"/>
              <a:t> </a:t>
            </a:r>
            <a:r>
              <a:rPr lang="fr-FR" sz="3600" b="1" dirty="0" err="1"/>
              <a:t>law</a:t>
            </a:r>
            <a:endParaRPr lang="fr-FR" sz="3600" b="1" dirty="0"/>
          </a:p>
        </p:txBody>
      </p:sp>
      <p:pic>
        <p:nvPicPr>
          <p:cNvPr id="14" name="Image 13">
            <a:extLst>
              <a:ext uri="{FF2B5EF4-FFF2-40B4-BE49-F238E27FC236}">
                <a16:creationId xmlns:a16="http://schemas.microsoft.com/office/drawing/2014/main" id="{9F3854C4-B45C-4ACD-A8E6-595E4EC7F45F}"/>
              </a:ext>
            </a:extLst>
          </p:cNvPr>
          <p:cNvPicPr>
            <a:picLocks noChangeAspect="1"/>
          </p:cNvPicPr>
          <p:nvPr/>
        </p:nvPicPr>
        <p:blipFill>
          <a:blip r:embed="rId2"/>
          <a:stretch>
            <a:fillRect/>
          </a:stretch>
        </p:blipFill>
        <p:spPr>
          <a:xfrm>
            <a:off x="3536226" y="1763732"/>
            <a:ext cx="3876675" cy="542925"/>
          </a:xfrm>
          <a:prstGeom prst="rect">
            <a:avLst/>
          </a:prstGeom>
        </p:spPr>
      </p:pic>
      <p:sp>
        <p:nvSpPr>
          <p:cNvPr id="16" name="ZoneTexte 15">
            <a:extLst>
              <a:ext uri="{FF2B5EF4-FFF2-40B4-BE49-F238E27FC236}">
                <a16:creationId xmlns:a16="http://schemas.microsoft.com/office/drawing/2014/main" id="{D6DD29F8-1B65-4091-BEDC-BE738A712F97}"/>
              </a:ext>
            </a:extLst>
          </p:cNvPr>
          <p:cNvSpPr txBox="1"/>
          <p:nvPr/>
        </p:nvSpPr>
        <p:spPr>
          <a:xfrm>
            <a:off x="7606832" y="1850528"/>
            <a:ext cx="612560" cy="369332"/>
          </a:xfrm>
          <a:prstGeom prst="rect">
            <a:avLst/>
          </a:prstGeom>
          <a:noFill/>
        </p:spPr>
        <p:txBody>
          <a:bodyPr wrap="square" rtlCol="0">
            <a:spAutoFit/>
          </a:bodyPr>
          <a:lstStyle/>
          <a:p>
            <a:r>
              <a:rPr lang="fr-FR" dirty="0"/>
              <a:t>(2)</a:t>
            </a:r>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149E2F8C-5E16-4E14-9816-74C9CD66717E}"/>
                  </a:ext>
                </a:extLst>
              </p:cNvPr>
              <p:cNvSpPr txBox="1"/>
              <p:nvPr/>
            </p:nvSpPr>
            <p:spPr>
              <a:xfrm>
                <a:off x="3875058" y="3083317"/>
                <a:ext cx="693331"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𝑆</m:t>
                          </m:r>
                        </m:e>
                        <m:sub>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𝑡</m:t>
                          </m:r>
                        </m:sub>
                      </m:sSub>
                    </m:oMath>
                  </m:oMathPara>
                </a14:m>
                <a:endParaRPr lang="fr-FR" dirty="0"/>
              </a:p>
            </p:txBody>
          </p:sp>
        </mc:Choice>
        <mc:Fallback xmlns="">
          <p:sp>
            <p:nvSpPr>
              <p:cNvPr id="23" name="ZoneTexte 22">
                <a:extLst>
                  <a:ext uri="{FF2B5EF4-FFF2-40B4-BE49-F238E27FC236}">
                    <a16:creationId xmlns:a16="http://schemas.microsoft.com/office/drawing/2014/main" id="{149E2F8C-5E16-4E14-9816-74C9CD66717E}"/>
                  </a:ext>
                </a:extLst>
              </p:cNvPr>
              <p:cNvSpPr txBox="1">
                <a:spLocks noRot="1" noChangeAspect="1" noMove="1" noResize="1" noEditPoints="1" noAdjustHandles="1" noChangeArrowheads="1" noChangeShapeType="1" noTextEdit="1"/>
              </p:cNvSpPr>
              <p:nvPr/>
            </p:nvSpPr>
            <p:spPr>
              <a:xfrm>
                <a:off x="3875058" y="3083317"/>
                <a:ext cx="693331" cy="289182"/>
              </a:xfrm>
              <a:prstGeom prst="rect">
                <a:avLst/>
              </a:prstGeom>
              <a:blipFill>
                <a:blip r:embed="rId3"/>
                <a:stretch>
                  <a:fillRect l="-11504" r="-2655" b="-3191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4853CA68-6399-48E7-811E-AB5666185345}"/>
                  </a:ext>
                </a:extLst>
              </p:cNvPr>
              <p:cNvSpPr txBox="1"/>
              <p:nvPr/>
            </p:nvSpPr>
            <p:spPr>
              <a:xfrm>
                <a:off x="4847207" y="3107648"/>
                <a:ext cx="96423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𝐿𝑜𝑔</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𝑆</m:t>
                          </m:r>
                        </m:e>
                        <m:sub>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𝑡</m:t>
                          </m:r>
                          <m:r>
                            <a:rPr lang="fr-FR" b="0" i="1" smtClean="0">
                              <a:latin typeface="Cambria Math" panose="02040503050406030204" pitchFamily="18" charset="0"/>
                            </a:rPr>
                            <m:t>−1</m:t>
                          </m:r>
                        </m:sub>
                      </m:sSub>
                    </m:oMath>
                  </m:oMathPara>
                </a14:m>
                <a:endParaRPr lang="fr-FR" dirty="0"/>
              </a:p>
            </p:txBody>
          </p:sp>
        </mc:Choice>
        <mc:Fallback xmlns="">
          <p:sp>
            <p:nvSpPr>
              <p:cNvPr id="24" name="ZoneTexte 23">
                <a:extLst>
                  <a:ext uri="{FF2B5EF4-FFF2-40B4-BE49-F238E27FC236}">
                    <a16:creationId xmlns:a16="http://schemas.microsoft.com/office/drawing/2014/main" id="{4853CA68-6399-48E7-811E-AB5666185345}"/>
                  </a:ext>
                </a:extLst>
              </p:cNvPr>
              <p:cNvSpPr txBox="1">
                <a:spLocks noRot="1" noChangeAspect="1" noMove="1" noResize="1" noEditPoints="1" noAdjustHandles="1" noChangeArrowheads="1" noChangeShapeType="1" noTextEdit="1"/>
              </p:cNvSpPr>
              <p:nvPr/>
            </p:nvSpPr>
            <p:spPr>
              <a:xfrm>
                <a:off x="4847207" y="3107648"/>
                <a:ext cx="964238" cy="289182"/>
              </a:xfrm>
              <a:prstGeom prst="rect">
                <a:avLst/>
              </a:prstGeom>
              <a:blipFill>
                <a:blip r:embed="rId4"/>
                <a:stretch>
                  <a:fillRect l="-7595" r="-2532" b="-297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CD7F8CF1-75C9-45E7-8260-F7E6C1A205BA}"/>
                  </a:ext>
                </a:extLst>
              </p:cNvPr>
              <p:cNvSpPr txBox="1"/>
              <p:nvPr/>
            </p:nvSpPr>
            <p:spPr>
              <a:xfrm>
                <a:off x="5865076" y="3050210"/>
                <a:ext cx="1385123" cy="588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f>
                        <m:fPr>
                          <m:ctrlPr>
                            <a:rPr lang="fr-FR" i="1" smtClean="0">
                              <a:latin typeface="Cambria Math" panose="02040503050406030204" pitchFamily="18" charset="0"/>
                              <a:ea typeface="Cambria Math" panose="02040503050406030204" pitchFamily="18" charset="0"/>
                            </a:rPr>
                          </m:ctrlPr>
                        </m:fPr>
                        <m:num>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m:t>
                              </m:r>
                            </m:e>
                            <m:sub>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𝑡</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m:t>
                              </m:r>
                            </m:e>
                            <m:sub>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𝑡</m:t>
                              </m:r>
                              <m:r>
                                <a:rPr lang="fr-FR" b="0" i="1" smtClean="0">
                                  <a:latin typeface="Cambria Math" panose="02040503050406030204" pitchFamily="18" charset="0"/>
                                  <a:ea typeface="Cambria Math" panose="02040503050406030204" pitchFamily="18" charset="0"/>
                                </a:rPr>
                                <m:t>−1</m:t>
                              </m:r>
                            </m:sub>
                          </m:sSub>
                        </m:num>
                        <m:den>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m:t>
                              </m:r>
                            </m:e>
                            <m:sub>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𝑡</m:t>
                              </m:r>
                              <m:r>
                                <a:rPr lang="fr-FR" b="0" i="1" smtClean="0">
                                  <a:latin typeface="Cambria Math" panose="02040503050406030204" pitchFamily="18" charset="0"/>
                                  <a:ea typeface="Cambria Math" panose="02040503050406030204" pitchFamily="18" charset="0"/>
                                </a:rPr>
                                <m:t>−1</m:t>
                              </m:r>
                            </m:sub>
                          </m:sSub>
                        </m:den>
                      </m:f>
                    </m:oMath>
                  </m:oMathPara>
                </a14:m>
                <a:endParaRPr lang="fr-FR" dirty="0"/>
              </a:p>
            </p:txBody>
          </p:sp>
        </mc:Choice>
        <mc:Fallback xmlns="">
          <p:sp>
            <p:nvSpPr>
              <p:cNvPr id="26" name="ZoneTexte 25">
                <a:extLst>
                  <a:ext uri="{FF2B5EF4-FFF2-40B4-BE49-F238E27FC236}">
                    <a16:creationId xmlns:a16="http://schemas.microsoft.com/office/drawing/2014/main" id="{CD7F8CF1-75C9-45E7-8260-F7E6C1A205BA}"/>
                  </a:ext>
                </a:extLst>
              </p:cNvPr>
              <p:cNvSpPr txBox="1">
                <a:spLocks noRot="1" noChangeAspect="1" noMove="1" noResize="1" noEditPoints="1" noAdjustHandles="1" noChangeArrowheads="1" noChangeShapeType="1" noTextEdit="1"/>
              </p:cNvSpPr>
              <p:nvPr/>
            </p:nvSpPr>
            <p:spPr>
              <a:xfrm>
                <a:off x="5865076" y="3050210"/>
                <a:ext cx="1385123" cy="588431"/>
              </a:xfrm>
              <a:prstGeom prst="rect">
                <a:avLst/>
              </a:prstGeom>
              <a:blipFill>
                <a:blip r:embed="rId5"/>
                <a:stretch>
                  <a:fillRect/>
                </a:stretch>
              </a:blipFill>
            </p:spPr>
            <p:txBody>
              <a:bodyPr/>
              <a:lstStyle/>
              <a:p>
                <a:r>
                  <a:rPr lang="fr-FR">
                    <a:noFill/>
                  </a:rPr>
                  <a:t> </a:t>
                </a:r>
              </a:p>
            </p:txBody>
          </p:sp>
        </mc:Fallback>
      </mc:AlternateContent>
      <p:sp>
        <p:nvSpPr>
          <p:cNvPr id="27" name="ZoneTexte 26">
            <a:extLst>
              <a:ext uri="{FF2B5EF4-FFF2-40B4-BE49-F238E27FC236}">
                <a16:creationId xmlns:a16="http://schemas.microsoft.com/office/drawing/2014/main" id="{CC7EA62B-227D-4E15-9194-DB3759A6607D}"/>
              </a:ext>
            </a:extLst>
          </p:cNvPr>
          <p:cNvSpPr txBox="1"/>
          <p:nvPr/>
        </p:nvSpPr>
        <p:spPr>
          <a:xfrm>
            <a:off x="2628927" y="3067573"/>
            <a:ext cx="1127464" cy="369332"/>
          </a:xfrm>
          <a:prstGeom prst="rect">
            <a:avLst/>
          </a:prstGeom>
          <a:noFill/>
        </p:spPr>
        <p:txBody>
          <a:bodyPr wrap="square" rtlCol="0">
            <a:spAutoFit/>
          </a:bodyPr>
          <a:lstStyle/>
          <a:p>
            <a:r>
              <a:rPr lang="fr-FR" dirty="0"/>
              <a:t>Note:</a:t>
            </a:r>
          </a:p>
        </p:txBody>
      </p:sp>
      <p:sp>
        <p:nvSpPr>
          <p:cNvPr id="28" name="ZoneTexte 27">
            <a:extLst>
              <a:ext uri="{FF2B5EF4-FFF2-40B4-BE49-F238E27FC236}">
                <a16:creationId xmlns:a16="http://schemas.microsoft.com/office/drawing/2014/main" id="{8FF1140A-470C-492E-B61E-01ACAAB4E5E4}"/>
              </a:ext>
            </a:extLst>
          </p:cNvPr>
          <p:cNvSpPr txBox="1"/>
          <p:nvPr/>
        </p:nvSpPr>
        <p:spPr>
          <a:xfrm>
            <a:off x="4619301" y="3107648"/>
            <a:ext cx="932155" cy="369332"/>
          </a:xfrm>
          <a:prstGeom prst="rect">
            <a:avLst/>
          </a:prstGeom>
          <a:noFill/>
        </p:spPr>
        <p:txBody>
          <a:bodyPr wrap="square" rtlCol="0">
            <a:spAutoFit/>
          </a:bodyPr>
          <a:lstStyle/>
          <a:p>
            <a:r>
              <a:rPr lang="fr-FR" dirty="0"/>
              <a:t>-</a:t>
            </a:r>
          </a:p>
        </p:txBody>
      </p:sp>
      <p:sp>
        <p:nvSpPr>
          <p:cNvPr id="2" name="ZoneTexte 1">
            <a:extLst>
              <a:ext uri="{FF2B5EF4-FFF2-40B4-BE49-F238E27FC236}">
                <a16:creationId xmlns:a16="http://schemas.microsoft.com/office/drawing/2014/main" id="{C6AB9D5F-7B49-4C4A-8D35-1E1C327A257F}"/>
              </a:ext>
            </a:extLst>
          </p:cNvPr>
          <p:cNvSpPr txBox="1"/>
          <p:nvPr/>
        </p:nvSpPr>
        <p:spPr>
          <a:xfrm>
            <a:off x="2095130" y="4149159"/>
            <a:ext cx="8149701" cy="1200329"/>
          </a:xfrm>
          <a:prstGeom prst="rect">
            <a:avLst/>
          </a:prstGeom>
          <a:noFill/>
        </p:spPr>
        <p:txBody>
          <a:bodyPr wrap="square" rtlCol="0">
            <a:spAutoFit/>
          </a:bodyPr>
          <a:lstStyle/>
          <a:p>
            <a:r>
              <a:rPr lang="fr-FR" dirty="0"/>
              <a:t>If b1 &lt;0, </a:t>
            </a:r>
            <a:r>
              <a:rPr lang="fr-FR" dirty="0" err="1"/>
              <a:t>small</a:t>
            </a:r>
            <a:r>
              <a:rPr lang="fr-FR" dirty="0"/>
              <a:t> </a:t>
            </a:r>
            <a:r>
              <a:rPr lang="fr-FR" dirty="0" err="1"/>
              <a:t>third</a:t>
            </a:r>
            <a:r>
              <a:rPr lang="fr-FR" dirty="0"/>
              <a:t> parties tend to </a:t>
            </a:r>
            <a:r>
              <a:rPr lang="fr-FR" dirty="0" err="1"/>
              <a:t>grow</a:t>
            </a:r>
            <a:r>
              <a:rPr lang="fr-FR" dirty="0"/>
              <a:t> </a:t>
            </a:r>
            <a:r>
              <a:rPr lang="fr-FR" dirty="0" err="1"/>
              <a:t>faster</a:t>
            </a:r>
            <a:r>
              <a:rPr lang="fr-FR" dirty="0"/>
              <a:t> </a:t>
            </a:r>
            <a:r>
              <a:rPr lang="fr-FR" dirty="0" err="1"/>
              <a:t>than</a:t>
            </a:r>
            <a:r>
              <a:rPr lang="fr-FR" dirty="0"/>
              <a:t> large </a:t>
            </a:r>
            <a:r>
              <a:rPr lang="fr-FR" dirty="0" err="1"/>
              <a:t>third</a:t>
            </a:r>
            <a:r>
              <a:rPr lang="fr-FR" dirty="0"/>
              <a:t> parties</a:t>
            </a:r>
          </a:p>
          <a:p>
            <a:r>
              <a:rPr lang="fr-FR" dirty="0"/>
              <a:t>If b1&gt;1, large </a:t>
            </a:r>
            <a:r>
              <a:rPr lang="fr-FR" dirty="0" err="1"/>
              <a:t>third</a:t>
            </a:r>
            <a:r>
              <a:rPr lang="fr-FR" dirty="0"/>
              <a:t> parties tend to </a:t>
            </a:r>
            <a:r>
              <a:rPr lang="fr-FR" dirty="0" err="1"/>
              <a:t>grow</a:t>
            </a:r>
            <a:r>
              <a:rPr lang="fr-FR" dirty="0"/>
              <a:t> </a:t>
            </a:r>
            <a:r>
              <a:rPr lang="fr-FR" dirty="0" err="1"/>
              <a:t>slower</a:t>
            </a:r>
            <a:r>
              <a:rPr lang="fr-FR" dirty="0"/>
              <a:t> </a:t>
            </a:r>
            <a:r>
              <a:rPr lang="fr-FR" dirty="0" err="1"/>
              <a:t>than</a:t>
            </a:r>
            <a:r>
              <a:rPr lang="fr-FR" dirty="0"/>
              <a:t> </a:t>
            </a:r>
            <a:r>
              <a:rPr lang="fr-FR" dirty="0" err="1"/>
              <a:t>small</a:t>
            </a:r>
            <a:r>
              <a:rPr lang="fr-FR" dirty="0"/>
              <a:t> </a:t>
            </a:r>
            <a:r>
              <a:rPr lang="fr-FR" dirty="0" err="1"/>
              <a:t>third</a:t>
            </a:r>
            <a:r>
              <a:rPr lang="fr-FR" dirty="0"/>
              <a:t> parties</a:t>
            </a:r>
          </a:p>
          <a:p>
            <a:r>
              <a:rPr lang="fr-FR" dirty="0"/>
              <a:t>If b1=1 : </a:t>
            </a:r>
            <a:r>
              <a:rPr lang="fr-FR" dirty="0" err="1"/>
              <a:t>Gibrat’s</a:t>
            </a:r>
            <a:r>
              <a:rPr lang="fr-FR" dirty="0"/>
              <a:t> </a:t>
            </a:r>
            <a:r>
              <a:rPr lang="fr-FR" dirty="0" err="1"/>
              <a:t>law</a:t>
            </a:r>
            <a:r>
              <a:rPr lang="fr-FR" dirty="0"/>
              <a:t> of </a:t>
            </a:r>
            <a:r>
              <a:rPr lang="fr-FR" dirty="0" err="1"/>
              <a:t>proportional</a:t>
            </a:r>
            <a:r>
              <a:rPr lang="fr-FR" dirty="0"/>
              <a:t> </a:t>
            </a:r>
            <a:r>
              <a:rPr lang="fr-FR" dirty="0" err="1"/>
              <a:t>effect</a:t>
            </a:r>
            <a:endParaRPr lang="fr-FR" dirty="0"/>
          </a:p>
          <a:p>
            <a:endParaRPr lang="fr-FR" dirty="0"/>
          </a:p>
        </p:txBody>
      </p:sp>
    </p:spTree>
    <p:extLst>
      <p:ext uri="{BB962C8B-B14F-4D97-AF65-F5344CB8AC3E}">
        <p14:creationId xmlns:p14="http://schemas.microsoft.com/office/powerpoint/2010/main" val="345932329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18DDF6E-7F69-47CF-89FC-502A23121949}"/>
              </a:ext>
            </a:extLst>
          </p:cNvPr>
          <p:cNvSpPr txBox="1"/>
          <p:nvPr/>
        </p:nvSpPr>
        <p:spPr>
          <a:xfrm>
            <a:off x="3016385" y="451966"/>
            <a:ext cx="6159229" cy="646331"/>
          </a:xfrm>
          <a:prstGeom prst="rect">
            <a:avLst/>
          </a:prstGeom>
          <a:noFill/>
        </p:spPr>
        <p:txBody>
          <a:bodyPr wrap="square" rtlCol="0">
            <a:spAutoFit/>
          </a:bodyPr>
          <a:lstStyle/>
          <a:p>
            <a:pPr algn="ctr"/>
            <a:r>
              <a:rPr lang="fr-FR" sz="3600" b="1" dirty="0" err="1"/>
              <a:t>Result</a:t>
            </a:r>
            <a:r>
              <a:rPr lang="fr-FR" sz="3600" b="1" dirty="0"/>
              <a:t>: </a:t>
            </a:r>
            <a:r>
              <a:rPr lang="fr-FR" sz="3600" b="1" dirty="0" err="1"/>
              <a:t>fitting</a:t>
            </a:r>
            <a:r>
              <a:rPr lang="fr-FR" sz="3600" b="1" dirty="0"/>
              <a:t> </a:t>
            </a:r>
            <a:r>
              <a:rPr lang="fr-FR" sz="3600" b="1" dirty="0" err="1"/>
              <a:t>Gibrat’s</a:t>
            </a:r>
            <a:r>
              <a:rPr lang="fr-FR" sz="3600" b="1" dirty="0"/>
              <a:t> </a:t>
            </a:r>
            <a:r>
              <a:rPr lang="fr-FR" sz="3600" b="1" dirty="0" err="1"/>
              <a:t>law</a:t>
            </a:r>
            <a:endParaRPr lang="fr-FR" sz="3600" b="1" dirty="0"/>
          </a:p>
        </p:txBody>
      </p:sp>
      <p:pic>
        <p:nvPicPr>
          <p:cNvPr id="14" name="Image 13">
            <a:extLst>
              <a:ext uri="{FF2B5EF4-FFF2-40B4-BE49-F238E27FC236}">
                <a16:creationId xmlns:a16="http://schemas.microsoft.com/office/drawing/2014/main" id="{9F3854C4-B45C-4ACD-A8E6-595E4EC7F45F}"/>
              </a:ext>
            </a:extLst>
          </p:cNvPr>
          <p:cNvPicPr>
            <a:picLocks noChangeAspect="1"/>
          </p:cNvPicPr>
          <p:nvPr/>
        </p:nvPicPr>
        <p:blipFill>
          <a:blip r:embed="rId2"/>
          <a:stretch>
            <a:fillRect/>
          </a:stretch>
        </p:blipFill>
        <p:spPr>
          <a:xfrm>
            <a:off x="3536226" y="1763732"/>
            <a:ext cx="3876675" cy="542925"/>
          </a:xfrm>
          <a:prstGeom prst="rect">
            <a:avLst/>
          </a:prstGeom>
        </p:spPr>
      </p:pic>
      <p:sp>
        <p:nvSpPr>
          <p:cNvPr id="16" name="ZoneTexte 15">
            <a:extLst>
              <a:ext uri="{FF2B5EF4-FFF2-40B4-BE49-F238E27FC236}">
                <a16:creationId xmlns:a16="http://schemas.microsoft.com/office/drawing/2014/main" id="{D6DD29F8-1B65-4091-BEDC-BE738A712F97}"/>
              </a:ext>
            </a:extLst>
          </p:cNvPr>
          <p:cNvSpPr txBox="1"/>
          <p:nvPr/>
        </p:nvSpPr>
        <p:spPr>
          <a:xfrm>
            <a:off x="7606832" y="1850528"/>
            <a:ext cx="612560" cy="369332"/>
          </a:xfrm>
          <a:prstGeom prst="rect">
            <a:avLst/>
          </a:prstGeom>
          <a:noFill/>
        </p:spPr>
        <p:txBody>
          <a:bodyPr wrap="square" rtlCol="0">
            <a:spAutoFit/>
          </a:bodyPr>
          <a:lstStyle/>
          <a:p>
            <a:r>
              <a:rPr lang="fr-FR" dirty="0"/>
              <a:t>(2)</a:t>
            </a:r>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149E2F8C-5E16-4E14-9816-74C9CD66717E}"/>
                  </a:ext>
                </a:extLst>
              </p:cNvPr>
              <p:cNvSpPr txBox="1"/>
              <p:nvPr/>
            </p:nvSpPr>
            <p:spPr>
              <a:xfrm>
                <a:off x="2323054" y="2651617"/>
                <a:ext cx="693331"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𝑙𝑜𝑔</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𝑆</m:t>
                          </m:r>
                        </m:e>
                        <m:sub>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𝑡</m:t>
                          </m:r>
                        </m:sub>
                      </m:sSub>
                    </m:oMath>
                  </m:oMathPara>
                </a14:m>
                <a:endParaRPr lang="fr-FR" dirty="0"/>
              </a:p>
            </p:txBody>
          </p:sp>
        </mc:Choice>
        <mc:Fallback xmlns="">
          <p:sp>
            <p:nvSpPr>
              <p:cNvPr id="23" name="ZoneTexte 22">
                <a:extLst>
                  <a:ext uri="{FF2B5EF4-FFF2-40B4-BE49-F238E27FC236}">
                    <a16:creationId xmlns:a16="http://schemas.microsoft.com/office/drawing/2014/main" id="{149E2F8C-5E16-4E14-9816-74C9CD66717E}"/>
                  </a:ext>
                </a:extLst>
              </p:cNvPr>
              <p:cNvSpPr txBox="1">
                <a:spLocks noRot="1" noChangeAspect="1" noMove="1" noResize="1" noEditPoints="1" noAdjustHandles="1" noChangeArrowheads="1" noChangeShapeType="1" noTextEdit="1"/>
              </p:cNvSpPr>
              <p:nvPr/>
            </p:nvSpPr>
            <p:spPr>
              <a:xfrm>
                <a:off x="2323054" y="2651617"/>
                <a:ext cx="693331" cy="289182"/>
              </a:xfrm>
              <a:prstGeom prst="rect">
                <a:avLst/>
              </a:prstGeom>
              <a:blipFill>
                <a:blip r:embed="rId3"/>
                <a:stretch>
                  <a:fillRect l="-11404" r="-1754" b="-3191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4853CA68-6399-48E7-811E-AB5666185345}"/>
                  </a:ext>
                </a:extLst>
              </p:cNvPr>
              <p:cNvSpPr txBox="1"/>
              <p:nvPr/>
            </p:nvSpPr>
            <p:spPr>
              <a:xfrm>
                <a:off x="3295203" y="2675948"/>
                <a:ext cx="964238"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𝐿𝑜𝑔</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𝑆</m:t>
                          </m:r>
                        </m:e>
                        <m:sub>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𝑡</m:t>
                          </m:r>
                          <m:r>
                            <a:rPr lang="fr-FR" b="0" i="1" smtClean="0">
                              <a:latin typeface="Cambria Math" panose="02040503050406030204" pitchFamily="18" charset="0"/>
                            </a:rPr>
                            <m:t>−1</m:t>
                          </m:r>
                        </m:sub>
                      </m:sSub>
                    </m:oMath>
                  </m:oMathPara>
                </a14:m>
                <a:endParaRPr lang="fr-FR" dirty="0"/>
              </a:p>
            </p:txBody>
          </p:sp>
        </mc:Choice>
        <mc:Fallback xmlns="">
          <p:sp>
            <p:nvSpPr>
              <p:cNvPr id="24" name="ZoneTexte 23">
                <a:extLst>
                  <a:ext uri="{FF2B5EF4-FFF2-40B4-BE49-F238E27FC236}">
                    <a16:creationId xmlns:a16="http://schemas.microsoft.com/office/drawing/2014/main" id="{4853CA68-6399-48E7-811E-AB5666185345}"/>
                  </a:ext>
                </a:extLst>
              </p:cNvPr>
              <p:cNvSpPr txBox="1">
                <a:spLocks noRot="1" noChangeAspect="1" noMove="1" noResize="1" noEditPoints="1" noAdjustHandles="1" noChangeArrowheads="1" noChangeShapeType="1" noTextEdit="1"/>
              </p:cNvSpPr>
              <p:nvPr/>
            </p:nvSpPr>
            <p:spPr>
              <a:xfrm>
                <a:off x="3295203" y="2675948"/>
                <a:ext cx="964238" cy="289182"/>
              </a:xfrm>
              <a:prstGeom prst="rect">
                <a:avLst/>
              </a:prstGeom>
              <a:blipFill>
                <a:blip r:embed="rId4"/>
                <a:stretch>
                  <a:fillRect l="-8228" r="-1899" b="-297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CD7F8CF1-75C9-45E7-8260-F7E6C1A205BA}"/>
                  </a:ext>
                </a:extLst>
              </p:cNvPr>
              <p:cNvSpPr txBox="1"/>
              <p:nvPr/>
            </p:nvSpPr>
            <p:spPr>
              <a:xfrm>
                <a:off x="4313072" y="2618510"/>
                <a:ext cx="1385123" cy="588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f>
                        <m:fPr>
                          <m:ctrlPr>
                            <a:rPr lang="fr-FR" i="1" smtClean="0">
                              <a:latin typeface="Cambria Math" panose="02040503050406030204" pitchFamily="18" charset="0"/>
                              <a:ea typeface="Cambria Math" panose="02040503050406030204" pitchFamily="18" charset="0"/>
                            </a:rPr>
                          </m:ctrlPr>
                        </m:fPr>
                        <m:num>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m:t>
                              </m:r>
                            </m:e>
                            <m:sub>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𝑡</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m:t>
                              </m:r>
                            </m:e>
                            <m:sub>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𝑡</m:t>
                              </m:r>
                              <m:r>
                                <a:rPr lang="fr-FR" b="0" i="1" smtClean="0">
                                  <a:latin typeface="Cambria Math" panose="02040503050406030204" pitchFamily="18" charset="0"/>
                                  <a:ea typeface="Cambria Math" panose="02040503050406030204" pitchFamily="18" charset="0"/>
                                </a:rPr>
                                <m:t>−1</m:t>
                              </m:r>
                            </m:sub>
                          </m:sSub>
                        </m:num>
                        <m:den>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𝑆</m:t>
                              </m:r>
                            </m:e>
                            <m:sub>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𝑡</m:t>
                              </m:r>
                              <m:r>
                                <a:rPr lang="fr-FR" b="0" i="1" smtClean="0">
                                  <a:latin typeface="Cambria Math" panose="02040503050406030204" pitchFamily="18" charset="0"/>
                                  <a:ea typeface="Cambria Math" panose="02040503050406030204" pitchFamily="18" charset="0"/>
                                </a:rPr>
                                <m:t>−1</m:t>
                              </m:r>
                            </m:sub>
                          </m:sSub>
                        </m:den>
                      </m:f>
                    </m:oMath>
                  </m:oMathPara>
                </a14:m>
                <a:endParaRPr lang="fr-FR" dirty="0"/>
              </a:p>
            </p:txBody>
          </p:sp>
        </mc:Choice>
        <mc:Fallback xmlns="">
          <p:sp>
            <p:nvSpPr>
              <p:cNvPr id="26" name="ZoneTexte 25">
                <a:extLst>
                  <a:ext uri="{FF2B5EF4-FFF2-40B4-BE49-F238E27FC236}">
                    <a16:creationId xmlns:a16="http://schemas.microsoft.com/office/drawing/2014/main" id="{CD7F8CF1-75C9-45E7-8260-F7E6C1A205BA}"/>
                  </a:ext>
                </a:extLst>
              </p:cNvPr>
              <p:cNvSpPr txBox="1">
                <a:spLocks noRot="1" noChangeAspect="1" noMove="1" noResize="1" noEditPoints="1" noAdjustHandles="1" noChangeArrowheads="1" noChangeShapeType="1" noTextEdit="1"/>
              </p:cNvSpPr>
              <p:nvPr/>
            </p:nvSpPr>
            <p:spPr>
              <a:xfrm>
                <a:off x="4313072" y="2618510"/>
                <a:ext cx="1385123" cy="588431"/>
              </a:xfrm>
              <a:prstGeom prst="rect">
                <a:avLst/>
              </a:prstGeom>
              <a:blipFill>
                <a:blip r:embed="rId5"/>
                <a:stretch>
                  <a:fillRect/>
                </a:stretch>
              </a:blipFill>
            </p:spPr>
            <p:txBody>
              <a:bodyPr/>
              <a:lstStyle/>
              <a:p>
                <a:r>
                  <a:rPr lang="fr-FR">
                    <a:noFill/>
                  </a:rPr>
                  <a:t> </a:t>
                </a:r>
              </a:p>
            </p:txBody>
          </p:sp>
        </mc:Fallback>
      </mc:AlternateContent>
      <p:sp>
        <p:nvSpPr>
          <p:cNvPr id="27" name="ZoneTexte 26">
            <a:extLst>
              <a:ext uri="{FF2B5EF4-FFF2-40B4-BE49-F238E27FC236}">
                <a16:creationId xmlns:a16="http://schemas.microsoft.com/office/drawing/2014/main" id="{CC7EA62B-227D-4E15-9194-DB3759A6607D}"/>
              </a:ext>
            </a:extLst>
          </p:cNvPr>
          <p:cNvSpPr txBox="1"/>
          <p:nvPr/>
        </p:nvSpPr>
        <p:spPr>
          <a:xfrm>
            <a:off x="1076923" y="2635873"/>
            <a:ext cx="1127464" cy="369332"/>
          </a:xfrm>
          <a:prstGeom prst="rect">
            <a:avLst/>
          </a:prstGeom>
          <a:noFill/>
        </p:spPr>
        <p:txBody>
          <a:bodyPr wrap="square" rtlCol="0">
            <a:spAutoFit/>
          </a:bodyPr>
          <a:lstStyle/>
          <a:p>
            <a:r>
              <a:rPr lang="fr-FR" dirty="0"/>
              <a:t>Note:</a:t>
            </a:r>
          </a:p>
        </p:txBody>
      </p:sp>
      <p:sp>
        <p:nvSpPr>
          <p:cNvPr id="28" name="ZoneTexte 27">
            <a:extLst>
              <a:ext uri="{FF2B5EF4-FFF2-40B4-BE49-F238E27FC236}">
                <a16:creationId xmlns:a16="http://schemas.microsoft.com/office/drawing/2014/main" id="{8FF1140A-470C-492E-B61E-01ACAAB4E5E4}"/>
              </a:ext>
            </a:extLst>
          </p:cNvPr>
          <p:cNvSpPr txBox="1"/>
          <p:nvPr/>
        </p:nvSpPr>
        <p:spPr>
          <a:xfrm>
            <a:off x="3067297" y="2675948"/>
            <a:ext cx="932155" cy="369332"/>
          </a:xfrm>
          <a:prstGeom prst="rect">
            <a:avLst/>
          </a:prstGeom>
          <a:noFill/>
        </p:spPr>
        <p:txBody>
          <a:bodyPr wrap="square" rtlCol="0">
            <a:spAutoFit/>
          </a:bodyPr>
          <a:lstStyle/>
          <a:p>
            <a:r>
              <a:rPr lang="fr-FR" dirty="0"/>
              <a:t>-</a:t>
            </a:r>
          </a:p>
        </p:txBody>
      </p:sp>
      <p:sp>
        <p:nvSpPr>
          <p:cNvPr id="2" name="ZoneTexte 1">
            <a:extLst>
              <a:ext uri="{FF2B5EF4-FFF2-40B4-BE49-F238E27FC236}">
                <a16:creationId xmlns:a16="http://schemas.microsoft.com/office/drawing/2014/main" id="{C6AB9D5F-7B49-4C4A-8D35-1E1C327A257F}"/>
              </a:ext>
            </a:extLst>
          </p:cNvPr>
          <p:cNvSpPr txBox="1"/>
          <p:nvPr/>
        </p:nvSpPr>
        <p:spPr>
          <a:xfrm>
            <a:off x="435006" y="3789437"/>
            <a:ext cx="8149701" cy="1200329"/>
          </a:xfrm>
          <a:prstGeom prst="rect">
            <a:avLst/>
          </a:prstGeom>
          <a:noFill/>
        </p:spPr>
        <p:txBody>
          <a:bodyPr wrap="square" rtlCol="0">
            <a:spAutoFit/>
          </a:bodyPr>
          <a:lstStyle/>
          <a:p>
            <a:r>
              <a:rPr lang="fr-FR" dirty="0"/>
              <a:t>If b &lt;0, </a:t>
            </a:r>
            <a:r>
              <a:rPr lang="fr-FR" dirty="0" err="1"/>
              <a:t>small</a:t>
            </a:r>
            <a:r>
              <a:rPr lang="fr-FR" dirty="0"/>
              <a:t> </a:t>
            </a:r>
            <a:r>
              <a:rPr lang="fr-FR" dirty="0" err="1"/>
              <a:t>third</a:t>
            </a:r>
            <a:r>
              <a:rPr lang="fr-FR" dirty="0"/>
              <a:t> parties tend to </a:t>
            </a:r>
            <a:r>
              <a:rPr lang="fr-FR" dirty="0" err="1"/>
              <a:t>grow</a:t>
            </a:r>
            <a:r>
              <a:rPr lang="fr-FR" dirty="0"/>
              <a:t> </a:t>
            </a:r>
            <a:r>
              <a:rPr lang="fr-FR" dirty="0" err="1"/>
              <a:t>faster</a:t>
            </a:r>
            <a:r>
              <a:rPr lang="fr-FR" dirty="0"/>
              <a:t> </a:t>
            </a:r>
            <a:r>
              <a:rPr lang="fr-FR" dirty="0" err="1"/>
              <a:t>than</a:t>
            </a:r>
            <a:r>
              <a:rPr lang="fr-FR" dirty="0"/>
              <a:t> large </a:t>
            </a:r>
            <a:r>
              <a:rPr lang="fr-FR" dirty="0" err="1"/>
              <a:t>third</a:t>
            </a:r>
            <a:r>
              <a:rPr lang="fr-FR" dirty="0"/>
              <a:t> parties</a:t>
            </a:r>
          </a:p>
          <a:p>
            <a:r>
              <a:rPr lang="fr-FR" dirty="0"/>
              <a:t>If b&gt;1, large </a:t>
            </a:r>
            <a:r>
              <a:rPr lang="fr-FR" dirty="0" err="1"/>
              <a:t>third</a:t>
            </a:r>
            <a:r>
              <a:rPr lang="fr-FR" dirty="0"/>
              <a:t> parties tend to </a:t>
            </a:r>
            <a:r>
              <a:rPr lang="fr-FR" dirty="0" err="1"/>
              <a:t>grow</a:t>
            </a:r>
            <a:r>
              <a:rPr lang="fr-FR" dirty="0"/>
              <a:t> </a:t>
            </a:r>
            <a:r>
              <a:rPr lang="fr-FR" dirty="0" err="1"/>
              <a:t>slower</a:t>
            </a:r>
            <a:r>
              <a:rPr lang="fr-FR" dirty="0"/>
              <a:t> </a:t>
            </a:r>
            <a:r>
              <a:rPr lang="fr-FR" dirty="0" err="1"/>
              <a:t>than</a:t>
            </a:r>
            <a:r>
              <a:rPr lang="fr-FR" dirty="0"/>
              <a:t> </a:t>
            </a:r>
            <a:r>
              <a:rPr lang="fr-FR" dirty="0" err="1"/>
              <a:t>small</a:t>
            </a:r>
            <a:r>
              <a:rPr lang="fr-FR" dirty="0"/>
              <a:t> </a:t>
            </a:r>
            <a:r>
              <a:rPr lang="fr-FR" dirty="0" err="1"/>
              <a:t>third</a:t>
            </a:r>
            <a:r>
              <a:rPr lang="fr-FR" dirty="0"/>
              <a:t> parties</a:t>
            </a:r>
          </a:p>
          <a:p>
            <a:r>
              <a:rPr lang="fr-FR" dirty="0"/>
              <a:t>If b=1 : </a:t>
            </a:r>
            <a:r>
              <a:rPr lang="fr-FR" dirty="0" err="1"/>
              <a:t>Gibrat’s</a:t>
            </a:r>
            <a:r>
              <a:rPr lang="fr-FR" dirty="0"/>
              <a:t> </a:t>
            </a:r>
            <a:r>
              <a:rPr lang="fr-FR" dirty="0" err="1"/>
              <a:t>law</a:t>
            </a:r>
            <a:r>
              <a:rPr lang="fr-FR" dirty="0"/>
              <a:t> of </a:t>
            </a:r>
            <a:r>
              <a:rPr lang="fr-FR" dirty="0" err="1"/>
              <a:t>proportional</a:t>
            </a:r>
            <a:r>
              <a:rPr lang="fr-FR" dirty="0"/>
              <a:t> </a:t>
            </a:r>
            <a:r>
              <a:rPr lang="fr-FR" dirty="0" err="1"/>
              <a:t>effect</a:t>
            </a:r>
            <a:endParaRPr lang="fr-FR" dirty="0"/>
          </a:p>
          <a:p>
            <a:endParaRPr lang="fr-FR" dirty="0"/>
          </a:p>
        </p:txBody>
      </p:sp>
      <p:pic>
        <p:nvPicPr>
          <p:cNvPr id="4" name="Image 3">
            <a:extLst>
              <a:ext uri="{FF2B5EF4-FFF2-40B4-BE49-F238E27FC236}">
                <a16:creationId xmlns:a16="http://schemas.microsoft.com/office/drawing/2014/main" id="{171F46B0-D8FB-438E-86BA-445F1355952C}"/>
              </a:ext>
            </a:extLst>
          </p:cNvPr>
          <p:cNvPicPr>
            <a:picLocks noChangeAspect="1"/>
          </p:cNvPicPr>
          <p:nvPr/>
        </p:nvPicPr>
        <p:blipFill>
          <a:blip r:embed="rId6"/>
          <a:stretch>
            <a:fillRect/>
          </a:stretch>
        </p:blipFill>
        <p:spPr>
          <a:xfrm>
            <a:off x="7303830" y="2922210"/>
            <a:ext cx="4671548" cy="3654225"/>
          </a:xfrm>
          <a:prstGeom prst="rect">
            <a:avLst/>
          </a:prstGeom>
        </p:spPr>
      </p:pic>
    </p:spTree>
    <p:extLst>
      <p:ext uri="{BB962C8B-B14F-4D97-AF65-F5344CB8AC3E}">
        <p14:creationId xmlns:p14="http://schemas.microsoft.com/office/powerpoint/2010/main" val="266666099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818D2-93CE-489B-8DB1-45884418AAA6}"/>
              </a:ext>
            </a:extLst>
          </p:cNvPr>
          <p:cNvSpPr>
            <a:spLocks noGrp="1"/>
          </p:cNvSpPr>
          <p:nvPr>
            <p:ph type="title"/>
          </p:nvPr>
        </p:nvSpPr>
        <p:spPr/>
        <p:txBody>
          <a:bodyPr/>
          <a:lstStyle/>
          <a:p>
            <a:pPr algn="ctr"/>
            <a:r>
              <a:rPr lang="fr-FR" dirty="0"/>
              <a:t>Annex: Data-Driven </a:t>
            </a:r>
            <a:r>
              <a:rPr lang="fr-FR" dirty="0" err="1"/>
              <a:t>Regulation</a:t>
            </a:r>
            <a:endParaRPr lang="fr-FR" dirty="0"/>
          </a:p>
        </p:txBody>
      </p:sp>
      <p:sp>
        <p:nvSpPr>
          <p:cNvPr id="5" name="ZoneTexte 4">
            <a:extLst>
              <a:ext uri="{FF2B5EF4-FFF2-40B4-BE49-F238E27FC236}">
                <a16:creationId xmlns:a16="http://schemas.microsoft.com/office/drawing/2014/main" id="{D132B75F-8ADB-4325-8BEE-F98F61FCDD38}"/>
              </a:ext>
            </a:extLst>
          </p:cNvPr>
          <p:cNvSpPr txBox="1"/>
          <p:nvPr/>
        </p:nvSpPr>
        <p:spPr>
          <a:xfrm>
            <a:off x="1509203" y="1927324"/>
            <a:ext cx="9161755" cy="1354217"/>
          </a:xfrm>
          <a:prstGeom prst="rect">
            <a:avLst/>
          </a:prstGeom>
          <a:noFill/>
        </p:spPr>
        <p:txBody>
          <a:bodyPr wrap="square">
            <a:spAutoFit/>
          </a:bodyPr>
          <a:lstStyle/>
          <a:p>
            <a:pPr marL="285750" indent="-285750" algn="l" fontAlgn="base">
              <a:buFont typeface="Arial" panose="020B0604020202020204" pitchFamily="34" charset="0"/>
              <a:buChar char="•"/>
            </a:pPr>
            <a:r>
              <a:rPr lang="en-US" b="1" i="1" dirty="0">
                <a:solidFill>
                  <a:srgbClr val="121212"/>
                </a:solidFill>
                <a:effectLst/>
                <a:latin typeface="nyt-cheltenham"/>
              </a:rPr>
              <a:t>Your Data Is Crucial to a Robotic Age. Shouldn’t You Be Paid for It? (NYT 2018), </a:t>
            </a:r>
            <a:r>
              <a:rPr lang="en-US" sz="1400" b="1" i="1" dirty="0">
                <a:solidFill>
                  <a:srgbClr val="121212"/>
                </a:solidFill>
                <a:effectLst/>
                <a:latin typeface="nyt-cheltenham"/>
                <a:hlinkClick r:id="rId2"/>
              </a:rPr>
              <a:t>https://www.nytimes.com/2018/03/06/business/economy/user-data-pay.html</a:t>
            </a:r>
            <a:endParaRPr lang="en-US" sz="1400" b="1" i="1" dirty="0">
              <a:solidFill>
                <a:srgbClr val="121212"/>
              </a:solidFill>
              <a:effectLst/>
              <a:latin typeface="nyt-cheltenham"/>
            </a:endParaRPr>
          </a:p>
          <a:p>
            <a:pPr marL="285750" indent="-285750" algn="l" fontAlgn="base">
              <a:buFont typeface="Arial" panose="020B0604020202020204" pitchFamily="34" charset="0"/>
              <a:buChar char="•"/>
            </a:pPr>
            <a:endParaRPr lang="en-US" sz="1400" b="1" i="1" dirty="0">
              <a:solidFill>
                <a:srgbClr val="121212"/>
              </a:solidFill>
              <a:latin typeface="nyt-cheltenham"/>
            </a:endParaRPr>
          </a:p>
          <a:p>
            <a:pPr marL="285750" indent="-285750" algn="l" fontAlgn="base">
              <a:buFont typeface="Arial" panose="020B0604020202020204" pitchFamily="34" charset="0"/>
              <a:buChar char="•"/>
            </a:pPr>
            <a:r>
              <a:rPr lang="en-US" b="1" i="1" dirty="0">
                <a:solidFill>
                  <a:srgbClr val="121212"/>
                </a:solidFill>
                <a:latin typeface="nyt-cheltenham"/>
              </a:rPr>
              <a:t>Imanol Arrieta-Ibarra et al., (2018)., </a:t>
            </a:r>
            <a:r>
              <a:rPr lang="en-US" b="1" i="1" dirty="0">
                <a:solidFill>
                  <a:srgbClr val="121212"/>
                </a:solidFill>
                <a:effectLst/>
                <a:latin typeface="nyt-cheltenham"/>
              </a:rPr>
              <a:t>Should we treat data as labor ? Moving beyond ‘free’, AEA Papers and Proceedings, 108: pp. 38-42</a:t>
            </a:r>
          </a:p>
        </p:txBody>
      </p:sp>
      <p:pic>
        <p:nvPicPr>
          <p:cNvPr id="4" name="Image 3">
            <a:extLst>
              <a:ext uri="{FF2B5EF4-FFF2-40B4-BE49-F238E27FC236}">
                <a16:creationId xmlns:a16="http://schemas.microsoft.com/office/drawing/2014/main" id="{AF5951D2-18D9-45F1-B3CC-A60BA18CBC8B}"/>
              </a:ext>
            </a:extLst>
          </p:cNvPr>
          <p:cNvPicPr>
            <a:picLocks noChangeAspect="1"/>
          </p:cNvPicPr>
          <p:nvPr/>
        </p:nvPicPr>
        <p:blipFill>
          <a:blip r:embed="rId3"/>
          <a:stretch>
            <a:fillRect/>
          </a:stretch>
        </p:blipFill>
        <p:spPr>
          <a:xfrm>
            <a:off x="4007711" y="3772825"/>
            <a:ext cx="4164737" cy="2037586"/>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23794838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E333-2022-49BA-9306-0B1D5C47949F}"/>
              </a:ext>
            </a:extLst>
          </p:cNvPr>
          <p:cNvSpPr>
            <a:spLocks noGrp="1"/>
          </p:cNvSpPr>
          <p:nvPr>
            <p:ph type="title"/>
          </p:nvPr>
        </p:nvSpPr>
        <p:spPr/>
        <p:txBody>
          <a:bodyPr>
            <a:normAutofit/>
          </a:bodyPr>
          <a:lstStyle/>
          <a:p>
            <a:pPr algn="ctr"/>
            <a:r>
              <a:rPr lang="en-US" sz="7200" b="1" dirty="0"/>
              <a:t>Supplementary material </a:t>
            </a:r>
          </a:p>
        </p:txBody>
      </p:sp>
      <p:sp>
        <p:nvSpPr>
          <p:cNvPr id="3" name="Content Placeholder 2">
            <a:extLst>
              <a:ext uri="{FF2B5EF4-FFF2-40B4-BE49-F238E27FC236}">
                <a16:creationId xmlns:a16="http://schemas.microsoft.com/office/drawing/2014/main" id="{A62D2085-2132-4EB9-94FF-DF7229E9E579}"/>
              </a:ext>
            </a:extLst>
          </p:cNvPr>
          <p:cNvSpPr>
            <a:spLocks noGrp="1"/>
          </p:cNvSpPr>
          <p:nvPr>
            <p:ph idx="1"/>
          </p:nvPr>
        </p:nvSpPr>
        <p:spPr>
          <a:xfrm>
            <a:off x="838200" y="3285866"/>
            <a:ext cx="10515600" cy="861591"/>
          </a:xfrm>
        </p:spPr>
        <p:txBody>
          <a:bodyPr>
            <a:normAutofit/>
          </a:bodyPr>
          <a:lstStyle/>
          <a:p>
            <a:pPr marL="0" indent="0" algn="ctr">
              <a:buNone/>
            </a:pPr>
            <a:r>
              <a:rPr lang="en-US" sz="4800" b="1" dirty="0"/>
              <a:t>Python API</a:t>
            </a:r>
          </a:p>
        </p:txBody>
      </p:sp>
    </p:spTree>
    <p:extLst>
      <p:ext uri="{BB962C8B-B14F-4D97-AF65-F5344CB8AC3E}">
        <p14:creationId xmlns:p14="http://schemas.microsoft.com/office/powerpoint/2010/main" val="33777937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C2A9-5CED-4835-91DC-5702B1F806A9}"/>
              </a:ext>
            </a:extLst>
          </p:cNvPr>
          <p:cNvSpPr>
            <a:spLocks noGrp="1"/>
          </p:cNvSpPr>
          <p:nvPr>
            <p:ph type="title"/>
          </p:nvPr>
        </p:nvSpPr>
        <p:spPr/>
        <p:txBody>
          <a:bodyPr/>
          <a:lstStyle/>
          <a:p>
            <a:pPr algn="ctr"/>
            <a:r>
              <a:rPr lang="en-US" b="1" dirty="0"/>
              <a:t>API: Application Programming Interface</a:t>
            </a:r>
          </a:p>
        </p:txBody>
      </p:sp>
      <p:sp>
        <p:nvSpPr>
          <p:cNvPr id="3" name="Content Placeholder 2">
            <a:extLst>
              <a:ext uri="{FF2B5EF4-FFF2-40B4-BE49-F238E27FC236}">
                <a16:creationId xmlns:a16="http://schemas.microsoft.com/office/drawing/2014/main" id="{2F44422B-B26F-4CD9-96DD-AF4A8C551F54}"/>
              </a:ext>
            </a:extLst>
          </p:cNvPr>
          <p:cNvSpPr>
            <a:spLocks noGrp="1"/>
          </p:cNvSpPr>
          <p:nvPr>
            <p:ph idx="1"/>
          </p:nvPr>
        </p:nvSpPr>
        <p:spPr>
          <a:xfrm>
            <a:off x="838200" y="1825625"/>
            <a:ext cx="10515600" cy="1603375"/>
          </a:xfrm>
        </p:spPr>
        <p:txBody>
          <a:bodyPr/>
          <a:lstStyle/>
          <a:p>
            <a:pPr marL="0" indent="0">
              <a:buNone/>
            </a:pPr>
            <a:r>
              <a:rPr lang="en-US" dirty="0"/>
              <a:t>Purpose: </a:t>
            </a:r>
          </a:p>
          <a:p>
            <a:r>
              <a:rPr lang="en-US" dirty="0"/>
              <a:t>Retrieve data for data science projects or firms (ex: Facebook, Twitter, Spotify, </a:t>
            </a:r>
            <a:r>
              <a:rPr lang="en-US" dirty="0" err="1"/>
              <a:t>etc</a:t>
            </a:r>
            <a:r>
              <a:rPr lang="en-US" dirty="0"/>
              <a:t>…)</a:t>
            </a:r>
          </a:p>
        </p:txBody>
      </p:sp>
      <p:pic>
        <p:nvPicPr>
          <p:cNvPr id="5" name="Picture 4">
            <a:extLst>
              <a:ext uri="{FF2B5EF4-FFF2-40B4-BE49-F238E27FC236}">
                <a16:creationId xmlns:a16="http://schemas.microsoft.com/office/drawing/2014/main" id="{BF478BD5-D2EA-4A16-9399-A5743E1552DE}"/>
              </a:ext>
            </a:extLst>
          </p:cNvPr>
          <p:cNvPicPr>
            <a:picLocks noChangeAspect="1"/>
          </p:cNvPicPr>
          <p:nvPr/>
        </p:nvPicPr>
        <p:blipFill>
          <a:blip r:embed="rId2"/>
          <a:stretch>
            <a:fillRect/>
          </a:stretch>
        </p:blipFill>
        <p:spPr>
          <a:xfrm>
            <a:off x="4090987" y="3563937"/>
            <a:ext cx="4010025" cy="2143125"/>
          </a:xfrm>
          <a:prstGeom prst="rect">
            <a:avLst/>
          </a:prstGeom>
        </p:spPr>
      </p:pic>
      <p:sp>
        <p:nvSpPr>
          <p:cNvPr id="7" name="TextBox 6">
            <a:extLst>
              <a:ext uri="{FF2B5EF4-FFF2-40B4-BE49-F238E27FC236}">
                <a16:creationId xmlns:a16="http://schemas.microsoft.com/office/drawing/2014/main" id="{B589EC7D-C352-4EE1-A0D4-7481B5C91D33}"/>
              </a:ext>
            </a:extLst>
          </p:cNvPr>
          <p:cNvSpPr txBox="1"/>
          <p:nvPr/>
        </p:nvSpPr>
        <p:spPr>
          <a:xfrm>
            <a:off x="2936033" y="5703499"/>
            <a:ext cx="6096000" cy="276999"/>
          </a:xfrm>
          <a:prstGeom prst="rect">
            <a:avLst/>
          </a:prstGeom>
          <a:noFill/>
        </p:spPr>
        <p:txBody>
          <a:bodyPr wrap="square">
            <a:spAutoFit/>
          </a:bodyPr>
          <a:lstStyle/>
          <a:p>
            <a:pPr algn="ctr"/>
            <a:r>
              <a:rPr lang="en-US" sz="1200" dirty="0"/>
              <a:t>https://www.dataquest.io/blog/python-api-tutorial/</a:t>
            </a:r>
          </a:p>
        </p:txBody>
      </p:sp>
    </p:spTree>
    <p:extLst>
      <p:ext uri="{BB962C8B-B14F-4D97-AF65-F5344CB8AC3E}">
        <p14:creationId xmlns:p14="http://schemas.microsoft.com/office/powerpoint/2010/main" val="19382229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BD0E-9179-4CAD-82C6-58F9678BFEF4}"/>
              </a:ext>
            </a:extLst>
          </p:cNvPr>
          <p:cNvSpPr>
            <a:spLocks noGrp="1"/>
          </p:cNvSpPr>
          <p:nvPr>
            <p:ph type="title"/>
          </p:nvPr>
        </p:nvSpPr>
        <p:spPr/>
        <p:txBody>
          <a:bodyPr/>
          <a:lstStyle/>
          <a:p>
            <a:pPr algn="ctr"/>
            <a:r>
              <a:rPr lang="en-US" b="1" dirty="0"/>
              <a:t>Python requests library</a:t>
            </a:r>
          </a:p>
        </p:txBody>
      </p:sp>
      <p:sp>
        <p:nvSpPr>
          <p:cNvPr id="3" name="Content Placeholder 2">
            <a:extLst>
              <a:ext uri="{FF2B5EF4-FFF2-40B4-BE49-F238E27FC236}">
                <a16:creationId xmlns:a16="http://schemas.microsoft.com/office/drawing/2014/main" id="{CE71E339-7250-4363-9155-32CBE480614C}"/>
              </a:ext>
            </a:extLst>
          </p:cNvPr>
          <p:cNvSpPr>
            <a:spLocks noGrp="1"/>
          </p:cNvSpPr>
          <p:nvPr>
            <p:ph idx="1"/>
          </p:nvPr>
        </p:nvSpPr>
        <p:spPr>
          <a:xfrm>
            <a:off x="838200" y="1825625"/>
            <a:ext cx="10515600" cy="935330"/>
          </a:xfrm>
        </p:spPr>
        <p:txBody>
          <a:bodyPr/>
          <a:lstStyle/>
          <a:p>
            <a:r>
              <a:rPr lang="en-US" dirty="0"/>
              <a:t>The most common Python library for making requests is the </a:t>
            </a:r>
            <a:r>
              <a:rPr lang="en-US" i="1" dirty="0"/>
              <a:t>requests</a:t>
            </a:r>
            <a:r>
              <a:rPr lang="en-US" dirty="0"/>
              <a:t> library (package)</a:t>
            </a:r>
          </a:p>
        </p:txBody>
      </p:sp>
      <p:pic>
        <p:nvPicPr>
          <p:cNvPr id="5" name="Picture 4">
            <a:extLst>
              <a:ext uri="{FF2B5EF4-FFF2-40B4-BE49-F238E27FC236}">
                <a16:creationId xmlns:a16="http://schemas.microsoft.com/office/drawing/2014/main" id="{222A5893-1AAC-4B3C-87DF-0C5F76719AD8}"/>
              </a:ext>
            </a:extLst>
          </p:cNvPr>
          <p:cNvPicPr>
            <a:picLocks noChangeAspect="1"/>
          </p:cNvPicPr>
          <p:nvPr/>
        </p:nvPicPr>
        <p:blipFill>
          <a:blip r:embed="rId2"/>
          <a:stretch>
            <a:fillRect/>
          </a:stretch>
        </p:blipFill>
        <p:spPr>
          <a:xfrm>
            <a:off x="3714750" y="2686255"/>
            <a:ext cx="7639050" cy="3901870"/>
          </a:xfrm>
          <a:prstGeom prst="rect">
            <a:avLst/>
          </a:prstGeom>
        </p:spPr>
      </p:pic>
    </p:spTree>
    <p:extLst>
      <p:ext uri="{BB962C8B-B14F-4D97-AF65-F5344CB8AC3E}">
        <p14:creationId xmlns:p14="http://schemas.microsoft.com/office/powerpoint/2010/main" val="38535890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BD0E-9179-4CAD-82C6-58F9678BFEF4}"/>
              </a:ext>
            </a:extLst>
          </p:cNvPr>
          <p:cNvSpPr>
            <a:spLocks noGrp="1"/>
          </p:cNvSpPr>
          <p:nvPr>
            <p:ph type="title"/>
          </p:nvPr>
        </p:nvSpPr>
        <p:spPr/>
        <p:txBody>
          <a:bodyPr/>
          <a:lstStyle/>
          <a:p>
            <a:pPr algn="ctr"/>
            <a:r>
              <a:rPr lang="en-US" b="1" dirty="0"/>
              <a:t>Python requests library</a:t>
            </a:r>
          </a:p>
        </p:txBody>
      </p:sp>
      <p:sp>
        <p:nvSpPr>
          <p:cNvPr id="3" name="Content Placeholder 2">
            <a:extLst>
              <a:ext uri="{FF2B5EF4-FFF2-40B4-BE49-F238E27FC236}">
                <a16:creationId xmlns:a16="http://schemas.microsoft.com/office/drawing/2014/main" id="{CE71E339-7250-4363-9155-32CBE480614C}"/>
              </a:ext>
            </a:extLst>
          </p:cNvPr>
          <p:cNvSpPr>
            <a:spLocks noGrp="1"/>
          </p:cNvSpPr>
          <p:nvPr>
            <p:ph idx="1"/>
          </p:nvPr>
        </p:nvSpPr>
        <p:spPr>
          <a:xfrm>
            <a:off x="838200" y="1825625"/>
            <a:ext cx="10515600" cy="935330"/>
          </a:xfrm>
        </p:spPr>
        <p:txBody>
          <a:bodyPr/>
          <a:lstStyle/>
          <a:p>
            <a:r>
              <a:rPr lang="en-US" dirty="0"/>
              <a:t>Run </a:t>
            </a:r>
            <a:r>
              <a:rPr lang="en-US" dirty="0" err="1"/>
              <a:t>Jupyter</a:t>
            </a:r>
            <a:r>
              <a:rPr lang="en-US" dirty="0"/>
              <a:t> Notebook</a:t>
            </a:r>
          </a:p>
        </p:txBody>
      </p:sp>
      <p:pic>
        <p:nvPicPr>
          <p:cNvPr id="6" name="Picture 5">
            <a:extLst>
              <a:ext uri="{FF2B5EF4-FFF2-40B4-BE49-F238E27FC236}">
                <a16:creationId xmlns:a16="http://schemas.microsoft.com/office/drawing/2014/main" id="{2BEF82CC-EB51-4A30-84B3-5C063E26247A}"/>
              </a:ext>
            </a:extLst>
          </p:cNvPr>
          <p:cNvPicPr>
            <a:picLocks noChangeAspect="1"/>
          </p:cNvPicPr>
          <p:nvPr/>
        </p:nvPicPr>
        <p:blipFill>
          <a:blip r:embed="rId2"/>
          <a:stretch>
            <a:fillRect/>
          </a:stretch>
        </p:blipFill>
        <p:spPr>
          <a:xfrm>
            <a:off x="1504950" y="2544471"/>
            <a:ext cx="3771900" cy="3105150"/>
          </a:xfrm>
          <a:prstGeom prst="rect">
            <a:avLst/>
          </a:prstGeom>
        </p:spPr>
      </p:pic>
    </p:spTree>
    <p:extLst>
      <p:ext uri="{BB962C8B-B14F-4D97-AF65-F5344CB8AC3E}">
        <p14:creationId xmlns:p14="http://schemas.microsoft.com/office/powerpoint/2010/main" val="27158254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BD0E-9179-4CAD-82C6-58F9678BFEF4}"/>
              </a:ext>
            </a:extLst>
          </p:cNvPr>
          <p:cNvSpPr>
            <a:spLocks noGrp="1"/>
          </p:cNvSpPr>
          <p:nvPr>
            <p:ph type="title"/>
          </p:nvPr>
        </p:nvSpPr>
        <p:spPr/>
        <p:txBody>
          <a:bodyPr/>
          <a:lstStyle/>
          <a:p>
            <a:pPr algn="ctr"/>
            <a:r>
              <a:rPr lang="en-US" b="1" dirty="0"/>
              <a:t>Python requests library</a:t>
            </a:r>
          </a:p>
        </p:txBody>
      </p:sp>
      <p:sp>
        <p:nvSpPr>
          <p:cNvPr id="3" name="Content Placeholder 2">
            <a:extLst>
              <a:ext uri="{FF2B5EF4-FFF2-40B4-BE49-F238E27FC236}">
                <a16:creationId xmlns:a16="http://schemas.microsoft.com/office/drawing/2014/main" id="{CE71E339-7250-4363-9155-32CBE480614C}"/>
              </a:ext>
            </a:extLst>
          </p:cNvPr>
          <p:cNvSpPr>
            <a:spLocks noGrp="1"/>
          </p:cNvSpPr>
          <p:nvPr>
            <p:ph idx="1"/>
          </p:nvPr>
        </p:nvSpPr>
        <p:spPr>
          <a:xfrm>
            <a:off x="838200" y="1825625"/>
            <a:ext cx="10515600" cy="935330"/>
          </a:xfrm>
        </p:spPr>
        <p:txBody>
          <a:bodyPr/>
          <a:lstStyle/>
          <a:p>
            <a:r>
              <a:rPr lang="en-US" dirty="0"/>
              <a:t>Run Python 3</a:t>
            </a:r>
          </a:p>
        </p:txBody>
      </p:sp>
      <p:pic>
        <p:nvPicPr>
          <p:cNvPr id="8" name="Picture 7">
            <a:extLst>
              <a:ext uri="{FF2B5EF4-FFF2-40B4-BE49-F238E27FC236}">
                <a16:creationId xmlns:a16="http://schemas.microsoft.com/office/drawing/2014/main" id="{44752B19-25E5-4EA5-A7B5-AC8B5CC71E35}"/>
              </a:ext>
            </a:extLst>
          </p:cNvPr>
          <p:cNvPicPr>
            <a:picLocks noChangeAspect="1"/>
          </p:cNvPicPr>
          <p:nvPr/>
        </p:nvPicPr>
        <p:blipFill>
          <a:blip r:embed="rId2"/>
          <a:stretch>
            <a:fillRect/>
          </a:stretch>
        </p:blipFill>
        <p:spPr>
          <a:xfrm>
            <a:off x="1085850" y="2541925"/>
            <a:ext cx="10163175" cy="3950950"/>
          </a:xfrm>
          <a:prstGeom prst="rect">
            <a:avLst/>
          </a:prstGeom>
        </p:spPr>
      </p:pic>
    </p:spTree>
    <p:extLst>
      <p:ext uri="{BB962C8B-B14F-4D97-AF65-F5344CB8AC3E}">
        <p14:creationId xmlns:p14="http://schemas.microsoft.com/office/powerpoint/2010/main" val="17870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FFB2-D611-4D86-8FE1-CD513C3347F3}"/>
              </a:ext>
            </a:extLst>
          </p:cNvPr>
          <p:cNvSpPr>
            <a:spLocks noGrp="1"/>
          </p:cNvSpPr>
          <p:nvPr>
            <p:ph type="title"/>
          </p:nvPr>
        </p:nvSpPr>
        <p:spPr/>
        <p:txBody>
          <a:bodyPr>
            <a:normAutofit/>
          </a:bodyPr>
          <a:lstStyle/>
          <a:p>
            <a:pPr algn="ctr"/>
            <a:r>
              <a:rPr lang="en-US" sz="6000" b="1" dirty="0"/>
              <a:t>0. Goals</a:t>
            </a:r>
          </a:p>
        </p:txBody>
      </p:sp>
      <p:sp>
        <p:nvSpPr>
          <p:cNvPr id="3" name="Content Placeholder 2">
            <a:extLst>
              <a:ext uri="{FF2B5EF4-FFF2-40B4-BE49-F238E27FC236}">
                <a16:creationId xmlns:a16="http://schemas.microsoft.com/office/drawing/2014/main" id="{AE9327D6-3C85-4098-9D1C-4EDD9A63ECD7}"/>
              </a:ext>
            </a:extLst>
          </p:cNvPr>
          <p:cNvSpPr>
            <a:spLocks noGrp="1"/>
          </p:cNvSpPr>
          <p:nvPr>
            <p:ph idx="1"/>
          </p:nvPr>
        </p:nvSpPr>
        <p:spPr/>
        <p:txBody>
          <a:bodyPr>
            <a:normAutofit fontScale="77500" lnSpcReduction="20000"/>
          </a:bodyPr>
          <a:lstStyle/>
          <a:p>
            <a:pPr algn="ctr"/>
            <a:r>
              <a:rPr lang="en-US" sz="3300" dirty="0"/>
              <a:t>Understand and discuss ‘</a:t>
            </a:r>
            <a:r>
              <a:rPr lang="en-US" sz="3300" dirty="0" err="1"/>
              <a:t>Dataopolies</a:t>
            </a:r>
            <a:r>
              <a:rPr lang="en-US" sz="3300" dirty="0"/>
              <a:t>’</a:t>
            </a:r>
          </a:p>
          <a:p>
            <a:pPr algn="ctr"/>
            <a:r>
              <a:rPr lang="en-US" sz="3300" dirty="0"/>
              <a:t>Assessing the market power of digital platforms</a:t>
            </a:r>
          </a:p>
          <a:p>
            <a:pPr algn="ctr"/>
            <a:r>
              <a:rPr lang="en-US" sz="3300" b="1" dirty="0"/>
              <a:t>Does large amounts of data confer a competitive advantage ?</a:t>
            </a:r>
          </a:p>
          <a:p>
            <a:pPr marL="0" indent="0">
              <a:buNone/>
            </a:pPr>
            <a:endParaRPr lang="en-US" dirty="0"/>
          </a:p>
          <a:p>
            <a:pPr marL="0" indent="0" algn="ctr">
              <a:buNone/>
            </a:pPr>
            <a:r>
              <a:rPr lang="en-US" sz="3300" u="sng" dirty="0"/>
              <a:t>An important debate, e.g. :</a:t>
            </a:r>
          </a:p>
          <a:p>
            <a:pPr marL="0" indent="0">
              <a:buNone/>
            </a:pPr>
            <a:endParaRPr lang="en-US" dirty="0"/>
          </a:p>
          <a:p>
            <a:pPr marL="0" indent="0">
              <a:buNone/>
            </a:pPr>
            <a:r>
              <a:rPr lang="en-US" dirty="0"/>
              <a:t>-Tucker, C., (2018)., ACCC Digital Platforms Inquiry Submission; Anja Lambrecht and Catherine E. Tucker, “Can big data protect a firm from competition?”, Competition Policy International, (2017)</a:t>
            </a:r>
          </a:p>
          <a:p>
            <a:pPr marL="0" indent="0" algn="ctr">
              <a:buNone/>
            </a:pPr>
            <a:r>
              <a:rPr lang="en-US" i="1" dirty="0"/>
              <a:t>versus</a:t>
            </a:r>
            <a:r>
              <a:rPr lang="en-US" dirty="0"/>
              <a:t> </a:t>
            </a:r>
          </a:p>
          <a:p>
            <a:pPr marL="0" indent="0">
              <a:buNone/>
            </a:pPr>
            <a:r>
              <a:rPr lang="en-US" dirty="0"/>
              <a:t>-Cremer, YA de </a:t>
            </a:r>
            <a:r>
              <a:rPr lang="en-US" dirty="0" err="1"/>
              <a:t>Montjoye</a:t>
            </a:r>
            <a:r>
              <a:rPr lang="en-US" dirty="0"/>
              <a:t> and H Schweitzer, Competition policy for the digital era, 4 April (2019)</a:t>
            </a:r>
          </a:p>
        </p:txBody>
      </p:sp>
    </p:spTree>
    <p:extLst>
      <p:ext uri="{BB962C8B-B14F-4D97-AF65-F5344CB8AC3E}">
        <p14:creationId xmlns:p14="http://schemas.microsoft.com/office/powerpoint/2010/main" val="3009518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p:txBody>
          <a:bodyPr/>
          <a:lstStyle/>
          <a:p>
            <a:pPr algn="ctr"/>
            <a:r>
              <a:rPr lang="fr-FR" b="1" dirty="0" err="1"/>
              <a:t>Skills</a:t>
            </a:r>
            <a:endParaRPr lang="fr-FR" b="1" dirty="0"/>
          </a:p>
        </p:txBody>
      </p:sp>
      <p:sp>
        <p:nvSpPr>
          <p:cNvPr id="3" name="Espace réservé du contenu 2">
            <a:extLst>
              <a:ext uri="{FF2B5EF4-FFF2-40B4-BE49-F238E27FC236}">
                <a16:creationId xmlns:a16="http://schemas.microsoft.com/office/drawing/2014/main" id="{71884E96-5B6A-47B1-BCFB-30652F465A52}"/>
              </a:ext>
            </a:extLst>
          </p:cNvPr>
          <p:cNvSpPr>
            <a:spLocks noGrp="1"/>
          </p:cNvSpPr>
          <p:nvPr>
            <p:ph idx="1"/>
          </p:nvPr>
        </p:nvSpPr>
        <p:spPr/>
        <p:txBody>
          <a:bodyPr/>
          <a:lstStyle/>
          <a:p>
            <a:r>
              <a:rPr lang="fr-FR" dirty="0" err="1"/>
              <a:t>Skill</a:t>
            </a:r>
            <a:r>
              <a:rPr lang="fr-FR" dirty="0"/>
              <a:t> 1 : </a:t>
            </a:r>
            <a:r>
              <a:rPr lang="fr-FR" dirty="0" err="1"/>
              <a:t>Ability</a:t>
            </a:r>
            <a:r>
              <a:rPr lang="fr-FR" dirty="0"/>
              <a:t> to </a:t>
            </a:r>
            <a:r>
              <a:rPr lang="fr-FR" dirty="0" err="1"/>
              <a:t>scrape</a:t>
            </a:r>
            <a:r>
              <a:rPr lang="fr-FR" dirty="0"/>
              <a:t> a basic (i.e. </a:t>
            </a:r>
            <a:r>
              <a:rPr lang="fr-FR" dirty="0" err="1"/>
              <a:t>unprotected</a:t>
            </a:r>
            <a:r>
              <a:rPr lang="fr-FR" dirty="0"/>
              <a:t>) </a:t>
            </a:r>
            <a:r>
              <a:rPr lang="fr-FR" dirty="0" err="1"/>
              <a:t>website</a:t>
            </a:r>
            <a:endParaRPr lang="fr-FR" dirty="0"/>
          </a:p>
          <a:p>
            <a:endParaRPr lang="fr-FR" dirty="0"/>
          </a:p>
          <a:p>
            <a:r>
              <a:rPr lang="fr-FR" dirty="0" err="1"/>
              <a:t>Skill</a:t>
            </a:r>
            <a:r>
              <a:rPr lang="fr-FR" dirty="0"/>
              <a:t> 2 : </a:t>
            </a:r>
            <a:r>
              <a:rPr lang="fr-FR" dirty="0" err="1"/>
              <a:t>Ability</a:t>
            </a:r>
            <a:r>
              <a:rPr lang="fr-FR" dirty="0"/>
              <a:t> to use </a:t>
            </a:r>
            <a:r>
              <a:rPr lang="fr-FR" dirty="0" err="1"/>
              <a:t>storage</a:t>
            </a:r>
            <a:r>
              <a:rPr lang="fr-FR" dirty="0"/>
              <a:t> </a:t>
            </a:r>
            <a:r>
              <a:rPr lang="fr-FR" dirty="0" err="1"/>
              <a:t>tools</a:t>
            </a:r>
            <a:r>
              <a:rPr lang="fr-FR" dirty="0"/>
              <a:t> (e.g. </a:t>
            </a:r>
            <a:r>
              <a:rPr lang="fr-FR" dirty="0" err="1"/>
              <a:t>json</a:t>
            </a:r>
            <a:r>
              <a:rPr lang="fr-FR" dirty="0"/>
              <a:t>)</a:t>
            </a:r>
          </a:p>
          <a:p>
            <a:endParaRPr lang="fr-FR" dirty="0"/>
          </a:p>
          <a:p>
            <a:r>
              <a:rPr lang="fr-FR" dirty="0" err="1"/>
              <a:t>Skill</a:t>
            </a:r>
            <a:r>
              <a:rPr lang="fr-FR" dirty="0"/>
              <a:t> 3 : </a:t>
            </a:r>
            <a:r>
              <a:rPr lang="fr-FR" dirty="0" err="1"/>
              <a:t>Ability</a:t>
            </a:r>
            <a:r>
              <a:rPr lang="fr-FR" dirty="0"/>
              <a:t> to </a:t>
            </a:r>
            <a:r>
              <a:rPr lang="fr-FR" dirty="0" err="1"/>
              <a:t>conduct</a:t>
            </a:r>
            <a:r>
              <a:rPr lang="fr-FR" dirty="0"/>
              <a:t> data </a:t>
            </a:r>
            <a:r>
              <a:rPr lang="fr-FR" dirty="0" err="1"/>
              <a:t>analysis</a:t>
            </a:r>
            <a:r>
              <a:rPr lang="fr-FR" dirty="0"/>
              <a:t> and </a:t>
            </a:r>
            <a:r>
              <a:rPr lang="fr-FR" dirty="0" err="1"/>
              <a:t>answer</a:t>
            </a:r>
            <a:r>
              <a:rPr lang="fr-FR" dirty="0"/>
              <a:t> a </a:t>
            </a:r>
            <a:r>
              <a:rPr lang="fr-FR" dirty="0" err="1"/>
              <a:t>research</a:t>
            </a:r>
            <a:r>
              <a:rPr lang="fr-FR" dirty="0"/>
              <a:t> question</a:t>
            </a:r>
          </a:p>
        </p:txBody>
      </p:sp>
    </p:spTree>
    <p:extLst>
      <p:ext uri="{BB962C8B-B14F-4D97-AF65-F5344CB8AC3E}">
        <p14:creationId xmlns:p14="http://schemas.microsoft.com/office/powerpoint/2010/main" val="374574200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BD0E-9179-4CAD-82C6-58F9678BFEF4}"/>
              </a:ext>
            </a:extLst>
          </p:cNvPr>
          <p:cNvSpPr>
            <a:spLocks noGrp="1"/>
          </p:cNvSpPr>
          <p:nvPr>
            <p:ph type="title"/>
          </p:nvPr>
        </p:nvSpPr>
        <p:spPr/>
        <p:txBody>
          <a:bodyPr/>
          <a:lstStyle/>
          <a:p>
            <a:pPr algn="ctr"/>
            <a:r>
              <a:rPr lang="en-US" b="1" dirty="0"/>
              <a:t>Python requests library</a:t>
            </a:r>
          </a:p>
        </p:txBody>
      </p:sp>
      <p:pic>
        <p:nvPicPr>
          <p:cNvPr id="12" name="Picture 11">
            <a:extLst>
              <a:ext uri="{FF2B5EF4-FFF2-40B4-BE49-F238E27FC236}">
                <a16:creationId xmlns:a16="http://schemas.microsoft.com/office/drawing/2014/main" id="{DCF1E738-2B3A-4662-95D0-BF7A224C0631}"/>
              </a:ext>
            </a:extLst>
          </p:cNvPr>
          <p:cNvPicPr>
            <a:picLocks noChangeAspect="1"/>
          </p:cNvPicPr>
          <p:nvPr/>
        </p:nvPicPr>
        <p:blipFill>
          <a:blip r:embed="rId2"/>
          <a:stretch>
            <a:fillRect/>
          </a:stretch>
        </p:blipFill>
        <p:spPr>
          <a:xfrm>
            <a:off x="186431" y="2038912"/>
            <a:ext cx="11647503" cy="2760531"/>
          </a:xfrm>
          <a:prstGeom prst="rect">
            <a:avLst/>
          </a:prstGeom>
          <a:effectLst>
            <a:outerShdw blurRad="50800" dist="50800" dir="5400000" algn="ctr" rotWithShape="0">
              <a:schemeClr val="tx1"/>
            </a:outerShdw>
          </a:effectLst>
        </p:spPr>
      </p:pic>
      <p:sp>
        <p:nvSpPr>
          <p:cNvPr id="14" name="TextBox 13">
            <a:extLst>
              <a:ext uri="{FF2B5EF4-FFF2-40B4-BE49-F238E27FC236}">
                <a16:creationId xmlns:a16="http://schemas.microsoft.com/office/drawing/2014/main" id="{3D6BB4DB-1D93-4A6A-8CE3-C69D491B0FB1}"/>
              </a:ext>
            </a:extLst>
          </p:cNvPr>
          <p:cNvSpPr txBox="1"/>
          <p:nvPr/>
        </p:nvSpPr>
        <p:spPr>
          <a:xfrm>
            <a:off x="1015014" y="5556072"/>
            <a:ext cx="6841724" cy="646331"/>
          </a:xfrm>
          <a:prstGeom prst="rect">
            <a:avLst/>
          </a:prstGeom>
          <a:noFill/>
        </p:spPr>
        <p:txBody>
          <a:bodyPr wrap="square">
            <a:spAutoFit/>
          </a:bodyPr>
          <a:lstStyle/>
          <a:p>
            <a:r>
              <a:rPr lang="en-US" dirty="0"/>
              <a:t>200: Everything went okay, and the result has been returned (if any).</a:t>
            </a:r>
          </a:p>
          <a:p>
            <a:r>
              <a:rPr lang="en-US" dirty="0"/>
              <a:t>404: The resource you tried to access wasn’t found on the server.</a:t>
            </a:r>
          </a:p>
        </p:txBody>
      </p:sp>
    </p:spTree>
    <p:extLst>
      <p:ext uri="{BB962C8B-B14F-4D97-AF65-F5344CB8AC3E}">
        <p14:creationId xmlns:p14="http://schemas.microsoft.com/office/powerpoint/2010/main" val="6365631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BD0E-9179-4CAD-82C6-58F9678BFEF4}"/>
              </a:ext>
            </a:extLst>
          </p:cNvPr>
          <p:cNvSpPr>
            <a:spLocks noGrp="1"/>
          </p:cNvSpPr>
          <p:nvPr>
            <p:ph type="title"/>
          </p:nvPr>
        </p:nvSpPr>
        <p:spPr/>
        <p:txBody>
          <a:bodyPr/>
          <a:lstStyle/>
          <a:p>
            <a:pPr algn="ctr"/>
            <a:r>
              <a:rPr lang="en-US" b="1" dirty="0"/>
              <a:t>Python requests library</a:t>
            </a:r>
          </a:p>
        </p:txBody>
      </p:sp>
      <p:pic>
        <p:nvPicPr>
          <p:cNvPr id="4" name="Picture 3">
            <a:extLst>
              <a:ext uri="{FF2B5EF4-FFF2-40B4-BE49-F238E27FC236}">
                <a16:creationId xmlns:a16="http://schemas.microsoft.com/office/drawing/2014/main" id="{2A81A8A7-78B8-45D4-B13B-F2915F2B9F4D}"/>
              </a:ext>
            </a:extLst>
          </p:cNvPr>
          <p:cNvPicPr>
            <a:picLocks noChangeAspect="1"/>
          </p:cNvPicPr>
          <p:nvPr/>
        </p:nvPicPr>
        <p:blipFill>
          <a:blip r:embed="rId2"/>
          <a:stretch>
            <a:fillRect/>
          </a:stretch>
        </p:blipFill>
        <p:spPr>
          <a:xfrm>
            <a:off x="1600200" y="1722036"/>
            <a:ext cx="9501809" cy="4770839"/>
          </a:xfrm>
          <a:prstGeom prst="rect">
            <a:avLst/>
          </a:prstGeom>
        </p:spPr>
      </p:pic>
    </p:spTree>
    <p:extLst>
      <p:ext uri="{BB962C8B-B14F-4D97-AF65-F5344CB8AC3E}">
        <p14:creationId xmlns:p14="http://schemas.microsoft.com/office/powerpoint/2010/main" val="27710304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BD0E-9179-4CAD-82C6-58F9678BFEF4}"/>
              </a:ext>
            </a:extLst>
          </p:cNvPr>
          <p:cNvSpPr>
            <a:spLocks noGrp="1"/>
          </p:cNvSpPr>
          <p:nvPr>
            <p:ph type="title"/>
          </p:nvPr>
        </p:nvSpPr>
        <p:spPr/>
        <p:txBody>
          <a:bodyPr/>
          <a:lstStyle/>
          <a:p>
            <a:pPr algn="ctr"/>
            <a:r>
              <a:rPr lang="en-US" b="1" dirty="0"/>
              <a:t>Python requests library</a:t>
            </a:r>
          </a:p>
        </p:txBody>
      </p:sp>
      <p:pic>
        <p:nvPicPr>
          <p:cNvPr id="5" name="Picture 4">
            <a:extLst>
              <a:ext uri="{FF2B5EF4-FFF2-40B4-BE49-F238E27FC236}">
                <a16:creationId xmlns:a16="http://schemas.microsoft.com/office/drawing/2014/main" id="{DF8DAC1E-43C3-4563-A668-F3228C168384}"/>
              </a:ext>
            </a:extLst>
          </p:cNvPr>
          <p:cNvPicPr>
            <a:picLocks noChangeAspect="1"/>
          </p:cNvPicPr>
          <p:nvPr/>
        </p:nvPicPr>
        <p:blipFill>
          <a:blip r:embed="rId2"/>
          <a:stretch>
            <a:fillRect/>
          </a:stretch>
        </p:blipFill>
        <p:spPr>
          <a:xfrm>
            <a:off x="0" y="2231667"/>
            <a:ext cx="12192000" cy="3709115"/>
          </a:xfrm>
          <a:prstGeom prst="rect">
            <a:avLst/>
          </a:prstGeom>
        </p:spPr>
      </p:pic>
    </p:spTree>
    <p:extLst>
      <p:ext uri="{BB962C8B-B14F-4D97-AF65-F5344CB8AC3E}">
        <p14:creationId xmlns:p14="http://schemas.microsoft.com/office/powerpoint/2010/main" val="345006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BD0E-9179-4CAD-82C6-58F9678BFEF4}"/>
              </a:ext>
            </a:extLst>
          </p:cNvPr>
          <p:cNvSpPr>
            <a:spLocks noGrp="1"/>
          </p:cNvSpPr>
          <p:nvPr>
            <p:ph type="title"/>
          </p:nvPr>
        </p:nvSpPr>
        <p:spPr/>
        <p:txBody>
          <a:bodyPr/>
          <a:lstStyle/>
          <a:p>
            <a:pPr algn="ctr"/>
            <a:r>
              <a:rPr lang="en-US" b="1" dirty="0"/>
              <a:t>Python requests library</a:t>
            </a:r>
          </a:p>
        </p:txBody>
      </p:sp>
      <p:pic>
        <p:nvPicPr>
          <p:cNvPr id="7" name="Picture 6">
            <a:extLst>
              <a:ext uri="{FF2B5EF4-FFF2-40B4-BE49-F238E27FC236}">
                <a16:creationId xmlns:a16="http://schemas.microsoft.com/office/drawing/2014/main" id="{E10D9C5B-0A4F-4B23-8547-0EF4091A49FD}"/>
              </a:ext>
            </a:extLst>
          </p:cNvPr>
          <p:cNvPicPr>
            <a:picLocks noChangeAspect="1"/>
          </p:cNvPicPr>
          <p:nvPr/>
        </p:nvPicPr>
        <p:blipFill>
          <a:blip r:embed="rId2"/>
          <a:stretch>
            <a:fillRect/>
          </a:stretch>
        </p:blipFill>
        <p:spPr>
          <a:xfrm>
            <a:off x="0" y="1690688"/>
            <a:ext cx="12192000" cy="3570270"/>
          </a:xfrm>
          <a:prstGeom prst="rect">
            <a:avLst/>
          </a:prstGeom>
        </p:spPr>
      </p:pic>
      <p:sp>
        <p:nvSpPr>
          <p:cNvPr id="9" name="TextBox 8">
            <a:extLst>
              <a:ext uri="{FF2B5EF4-FFF2-40B4-BE49-F238E27FC236}">
                <a16:creationId xmlns:a16="http://schemas.microsoft.com/office/drawing/2014/main" id="{E4EDFE78-BBB8-428E-841C-9833F1696D0E}"/>
              </a:ext>
            </a:extLst>
          </p:cNvPr>
          <p:cNvSpPr txBox="1"/>
          <p:nvPr/>
        </p:nvSpPr>
        <p:spPr>
          <a:xfrm>
            <a:off x="232299" y="5844753"/>
            <a:ext cx="11727401" cy="461665"/>
          </a:xfrm>
          <a:prstGeom prst="rect">
            <a:avLst/>
          </a:prstGeom>
          <a:noFill/>
        </p:spPr>
        <p:txBody>
          <a:bodyPr wrap="square">
            <a:spAutoFit/>
          </a:bodyPr>
          <a:lstStyle/>
          <a:p>
            <a:r>
              <a:rPr lang="en-US" sz="1200" dirty="0"/>
              <a:t>response= </a:t>
            </a:r>
            <a:r>
              <a:rPr lang="en-US" sz="1200" dirty="0" err="1"/>
              <a:t>requests.get</a:t>
            </a:r>
            <a:r>
              <a:rPr lang="en-US" sz="1200" dirty="0"/>
              <a:t>("https://reports.exodus-privacy.eu.org/</a:t>
            </a:r>
            <a:r>
              <a:rPr lang="en-US" sz="1200" dirty="0" err="1"/>
              <a:t>api</a:t>
            </a:r>
            <a:r>
              <a:rPr lang="en-US" sz="1200" dirty="0"/>
              <a:t>/search/</a:t>
            </a:r>
            <a:r>
              <a:rPr lang="en-US" sz="1200" dirty="0" err="1"/>
              <a:t>in.zeta.android</a:t>
            </a:r>
            <a:r>
              <a:rPr lang="en-US" sz="1200" dirty="0"/>
              <a:t>/details", headers={'</a:t>
            </a:r>
            <a:r>
              <a:rPr lang="en-US" sz="1200" dirty="0" err="1"/>
              <a:t>Authorization':'Token</a:t>
            </a:r>
            <a:r>
              <a:rPr lang="en-US" sz="1200" dirty="0"/>
              <a:t> 1cd7bc8f013e3576e62406e6a02ab483140bedf2'})</a:t>
            </a:r>
          </a:p>
          <a:p>
            <a:r>
              <a:rPr lang="en-US" sz="1200" dirty="0"/>
              <a:t>print(</a:t>
            </a:r>
            <a:r>
              <a:rPr lang="en-US" sz="1200" dirty="0" err="1"/>
              <a:t>response.status_code</a:t>
            </a:r>
            <a:r>
              <a:rPr lang="en-US" sz="1200" dirty="0"/>
              <a:t>)</a:t>
            </a:r>
          </a:p>
        </p:txBody>
      </p:sp>
    </p:spTree>
    <p:extLst>
      <p:ext uri="{BB962C8B-B14F-4D97-AF65-F5344CB8AC3E}">
        <p14:creationId xmlns:p14="http://schemas.microsoft.com/office/powerpoint/2010/main" val="412329515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BD0E-9179-4CAD-82C6-58F9678BFEF4}"/>
              </a:ext>
            </a:extLst>
          </p:cNvPr>
          <p:cNvSpPr>
            <a:spLocks noGrp="1"/>
          </p:cNvSpPr>
          <p:nvPr>
            <p:ph type="title"/>
          </p:nvPr>
        </p:nvSpPr>
        <p:spPr/>
        <p:txBody>
          <a:bodyPr/>
          <a:lstStyle/>
          <a:p>
            <a:pPr algn="ctr"/>
            <a:r>
              <a:rPr lang="en-US" b="1" dirty="0"/>
              <a:t>Python requests library</a:t>
            </a:r>
          </a:p>
        </p:txBody>
      </p:sp>
      <p:sp>
        <p:nvSpPr>
          <p:cNvPr id="6" name="TextBox 5">
            <a:extLst>
              <a:ext uri="{FF2B5EF4-FFF2-40B4-BE49-F238E27FC236}">
                <a16:creationId xmlns:a16="http://schemas.microsoft.com/office/drawing/2014/main" id="{AFB2EF83-9C81-476A-BFA9-7E4C6F799B45}"/>
              </a:ext>
            </a:extLst>
          </p:cNvPr>
          <p:cNvSpPr txBox="1"/>
          <p:nvPr/>
        </p:nvSpPr>
        <p:spPr>
          <a:xfrm>
            <a:off x="278167" y="3135988"/>
            <a:ext cx="11913833" cy="1107996"/>
          </a:xfrm>
          <a:prstGeom prst="rect">
            <a:avLst/>
          </a:prstGeom>
          <a:noFill/>
        </p:spPr>
        <p:txBody>
          <a:bodyPr wrap="square">
            <a:spAutoFit/>
          </a:bodyPr>
          <a:lstStyle/>
          <a:p>
            <a:endParaRPr lang="en-US" sz="1100" dirty="0"/>
          </a:p>
          <a:p>
            <a:r>
              <a:rPr lang="en-US" sz="1100" dirty="0"/>
              <a:t>response= </a:t>
            </a:r>
            <a:r>
              <a:rPr lang="en-US" sz="1100" dirty="0" err="1"/>
              <a:t>requests.get</a:t>
            </a:r>
            <a:r>
              <a:rPr lang="en-US" sz="1100" dirty="0"/>
              <a:t>("https://reports.exodus-privacy.eu.org/</a:t>
            </a:r>
            <a:r>
              <a:rPr lang="en-US" sz="1100" dirty="0" err="1"/>
              <a:t>api</a:t>
            </a:r>
            <a:r>
              <a:rPr lang="en-US" sz="1100" dirty="0"/>
              <a:t>/applications", headers={'</a:t>
            </a:r>
            <a:r>
              <a:rPr lang="en-US" sz="1100" dirty="0" err="1"/>
              <a:t>Authorization':'Token</a:t>
            </a:r>
            <a:r>
              <a:rPr lang="en-US" sz="1100" dirty="0"/>
              <a:t> 1cd7bc8f013e3576e62406e6a02ab483140bedf2'})</a:t>
            </a:r>
          </a:p>
          <a:p>
            <a:r>
              <a:rPr lang="en-US" sz="1100" dirty="0"/>
              <a:t>print(</a:t>
            </a:r>
            <a:r>
              <a:rPr lang="en-US" sz="1100" dirty="0" err="1"/>
              <a:t>response.status_code</a:t>
            </a:r>
            <a:r>
              <a:rPr lang="en-US" sz="1100" dirty="0"/>
              <a:t>)</a:t>
            </a:r>
          </a:p>
          <a:p>
            <a:r>
              <a:rPr lang="en-US" sz="1100" dirty="0"/>
              <a:t>import json</a:t>
            </a:r>
          </a:p>
          <a:p>
            <a:r>
              <a:rPr lang="en-US" sz="1100" dirty="0"/>
              <a:t>with open('C:\\Users\\FLG\\Documents\\</a:t>
            </a:r>
            <a:r>
              <a:rPr lang="en-US" sz="1100" dirty="0" err="1"/>
              <a:t>Exodus_Privacy_DataOpolies</a:t>
            </a:r>
            <a:r>
              <a:rPr lang="en-US" sz="1100" dirty="0"/>
              <a:t>\\Exodus_Apps_List_2021_21_09.asc', 'w') as </a:t>
            </a:r>
            <a:r>
              <a:rPr lang="en-US" sz="1100" dirty="0" err="1"/>
              <a:t>outfile</a:t>
            </a:r>
            <a:r>
              <a:rPr lang="en-US" sz="1100" dirty="0"/>
              <a:t>:</a:t>
            </a:r>
          </a:p>
          <a:p>
            <a:r>
              <a:rPr lang="en-US" sz="1100" dirty="0"/>
              <a:t>    </a:t>
            </a:r>
            <a:r>
              <a:rPr lang="en-US" sz="1100" dirty="0" err="1"/>
              <a:t>json.dump</a:t>
            </a:r>
            <a:r>
              <a:rPr lang="en-US" sz="1100" dirty="0"/>
              <a:t>(</a:t>
            </a:r>
            <a:r>
              <a:rPr lang="en-US" sz="1100" dirty="0" err="1"/>
              <a:t>response.json</a:t>
            </a:r>
            <a:r>
              <a:rPr lang="en-US" sz="1100" dirty="0"/>
              <a:t>(), </a:t>
            </a:r>
            <a:r>
              <a:rPr lang="en-US" sz="1100" dirty="0" err="1"/>
              <a:t>outfile</a:t>
            </a:r>
            <a:r>
              <a:rPr lang="en-US" sz="1100" dirty="0"/>
              <a:t>)</a:t>
            </a:r>
          </a:p>
        </p:txBody>
      </p:sp>
      <p:sp>
        <p:nvSpPr>
          <p:cNvPr id="8" name="TextBox 7">
            <a:extLst>
              <a:ext uri="{FF2B5EF4-FFF2-40B4-BE49-F238E27FC236}">
                <a16:creationId xmlns:a16="http://schemas.microsoft.com/office/drawing/2014/main" id="{D583DBE4-4B52-4CAC-A401-64925E3124DB}"/>
              </a:ext>
            </a:extLst>
          </p:cNvPr>
          <p:cNvSpPr txBox="1"/>
          <p:nvPr/>
        </p:nvSpPr>
        <p:spPr>
          <a:xfrm>
            <a:off x="408372" y="1690688"/>
            <a:ext cx="11159231" cy="430887"/>
          </a:xfrm>
          <a:prstGeom prst="rect">
            <a:avLst/>
          </a:prstGeom>
          <a:noFill/>
        </p:spPr>
        <p:txBody>
          <a:bodyPr wrap="square">
            <a:spAutoFit/>
          </a:bodyPr>
          <a:lstStyle/>
          <a:p>
            <a:r>
              <a:rPr lang="en-US" sz="1100" dirty="0"/>
              <a:t>response= </a:t>
            </a:r>
            <a:r>
              <a:rPr lang="en-US" sz="1100" dirty="0" err="1"/>
              <a:t>requests.get</a:t>
            </a:r>
            <a:r>
              <a:rPr lang="en-US" sz="1100" dirty="0"/>
              <a:t>("https://reports.exodus-privacy.eu.org/</a:t>
            </a:r>
            <a:r>
              <a:rPr lang="en-US" sz="1100" dirty="0" err="1"/>
              <a:t>api</a:t>
            </a:r>
            <a:r>
              <a:rPr lang="en-US" sz="1100" dirty="0"/>
              <a:t>/search/</a:t>
            </a:r>
            <a:r>
              <a:rPr lang="en-US" sz="1100" dirty="0" err="1"/>
              <a:t>in.zeta.android</a:t>
            </a:r>
            <a:r>
              <a:rPr lang="en-US" sz="1100" dirty="0"/>
              <a:t>/details", headers={'</a:t>
            </a:r>
            <a:r>
              <a:rPr lang="en-US" sz="1100" dirty="0" err="1"/>
              <a:t>Authorization':'Token</a:t>
            </a:r>
            <a:r>
              <a:rPr lang="en-US" sz="1100" dirty="0"/>
              <a:t> 1cd7bc8f013e3576e62406e6a02ab483140bedf2'})</a:t>
            </a:r>
          </a:p>
          <a:p>
            <a:r>
              <a:rPr lang="en-US" sz="1100" dirty="0"/>
              <a:t>print(</a:t>
            </a:r>
            <a:r>
              <a:rPr lang="en-US" sz="1100" dirty="0" err="1"/>
              <a:t>response.status_code</a:t>
            </a:r>
            <a:r>
              <a:rPr lang="en-US" sz="1100" dirty="0"/>
              <a:t>)</a:t>
            </a:r>
          </a:p>
        </p:txBody>
      </p:sp>
    </p:spTree>
    <p:extLst>
      <p:ext uri="{BB962C8B-B14F-4D97-AF65-F5344CB8AC3E}">
        <p14:creationId xmlns:p14="http://schemas.microsoft.com/office/powerpoint/2010/main" val="966559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838200" y="0"/>
            <a:ext cx="10515600" cy="1325563"/>
          </a:xfrm>
        </p:spPr>
        <p:txBody>
          <a:bodyPr/>
          <a:lstStyle/>
          <a:p>
            <a:pPr algn="ctr"/>
            <a:r>
              <a:rPr lang="fr-FR" b="1" dirty="0"/>
              <a:t>IV Exodus </a:t>
            </a:r>
            <a:r>
              <a:rPr lang="fr-FR" b="1" dirty="0" err="1"/>
              <a:t>Privacy</a:t>
            </a:r>
            <a:endParaRPr lang="fr-FR" b="1" dirty="0"/>
          </a:p>
        </p:txBody>
      </p:sp>
      <p:pic>
        <p:nvPicPr>
          <p:cNvPr id="7" name="Image 6">
            <a:extLst>
              <a:ext uri="{FF2B5EF4-FFF2-40B4-BE49-F238E27FC236}">
                <a16:creationId xmlns:a16="http://schemas.microsoft.com/office/drawing/2014/main" id="{B0C31580-8810-4EF8-9126-F46F767039F4}"/>
              </a:ext>
            </a:extLst>
          </p:cNvPr>
          <p:cNvPicPr>
            <a:picLocks noChangeAspect="1"/>
          </p:cNvPicPr>
          <p:nvPr/>
        </p:nvPicPr>
        <p:blipFill>
          <a:blip r:embed="rId2"/>
          <a:stretch>
            <a:fillRect/>
          </a:stretch>
        </p:blipFill>
        <p:spPr>
          <a:xfrm>
            <a:off x="2311717" y="1177047"/>
            <a:ext cx="8242794" cy="5544766"/>
          </a:xfrm>
          <a:prstGeom prst="rect">
            <a:avLst/>
          </a:prstGeom>
        </p:spPr>
      </p:pic>
    </p:spTree>
    <p:extLst>
      <p:ext uri="{BB962C8B-B14F-4D97-AF65-F5344CB8AC3E}">
        <p14:creationId xmlns:p14="http://schemas.microsoft.com/office/powerpoint/2010/main" val="554268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838200" y="0"/>
            <a:ext cx="10515600" cy="1325563"/>
          </a:xfrm>
        </p:spPr>
        <p:txBody>
          <a:bodyPr/>
          <a:lstStyle/>
          <a:p>
            <a:pPr algn="ctr"/>
            <a:r>
              <a:rPr lang="fr-FR" b="1" dirty="0"/>
              <a:t>IV Exodus </a:t>
            </a:r>
            <a:r>
              <a:rPr lang="fr-FR" b="1" dirty="0" err="1"/>
              <a:t>Privacy</a:t>
            </a:r>
            <a:endParaRPr lang="fr-FR" b="1" dirty="0"/>
          </a:p>
        </p:txBody>
      </p:sp>
      <p:pic>
        <p:nvPicPr>
          <p:cNvPr id="4" name="Image 3">
            <a:extLst>
              <a:ext uri="{FF2B5EF4-FFF2-40B4-BE49-F238E27FC236}">
                <a16:creationId xmlns:a16="http://schemas.microsoft.com/office/drawing/2014/main" id="{024F36F1-4F9E-4F37-A4CA-D726E177793B}"/>
              </a:ext>
            </a:extLst>
          </p:cNvPr>
          <p:cNvPicPr>
            <a:picLocks noChangeAspect="1"/>
          </p:cNvPicPr>
          <p:nvPr/>
        </p:nvPicPr>
        <p:blipFill>
          <a:blip r:embed="rId2"/>
          <a:stretch>
            <a:fillRect/>
          </a:stretch>
        </p:blipFill>
        <p:spPr>
          <a:xfrm>
            <a:off x="1638775" y="1507979"/>
            <a:ext cx="9382663" cy="5350021"/>
          </a:xfrm>
          <a:prstGeom prst="rect">
            <a:avLst/>
          </a:prstGeom>
        </p:spPr>
      </p:pic>
      <p:sp>
        <p:nvSpPr>
          <p:cNvPr id="8" name="ZoneTexte 7">
            <a:extLst>
              <a:ext uri="{FF2B5EF4-FFF2-40B4-BE49-F238E27FC236}">
                <a16:creationId xmlns:a16="http://schemas.microsoft.com/office/drawing/2014/main" id="{B56B91F6-41E9-4DFE-B3EA-B605A88C3644}"/>
              </a:ext>
            </a:extLst>
          </p:cNvPr>
          <p:cNvSpPr txBox="1"/>
          <p:nvPr/>
        </p:nvSpPr>
        <p:spPr>
          <a:xfrm>
            <a:off x="4185159" y="956231"/>
            <a:ext cx="6094378" cy="369332"/>
          </a:xfrm>
          <a:prstGeom prst="rect">
            <a:avLst/>
          </a:prstGeom>
          <a:noFill/>
        </p:spPr>
        <p:txBody>
          <a:bodyPr wrap="square">
            <a:spAutoFit/>
          </a:bodyPr>
          <a:lstStyle/>
          <a:p>
            <a:r>
              <a:rPr lang="fr-FR" dirty="0"/>
              <a:t>https://reports.exodus-privacy.eu.org/fr/</a:t>
            </a:r>
          </a:p>
        </p:txBody>
      </p:sp>
    </p:spTree>
    <p:extLst>
      <p:ext uri="{BB962C8B-B14F-4D97-AF65-F5344CB8AC3E}">
        <p14:creationId xmlns:p14="http://schemas.microsoft.com/office/powerpoint/2010/main" val="4234029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838200" y="0"/>
            <a:ext cx="10515600" cy="1325563"/>
          </a:xfrm>
        </p:spPr>
        <p:txBody>
          <a:bodyPr/>
          <a:lstStyle/>
          <a:p>
            <a:pPr algn="ctr"/>
            <a:r>
              <a:rPr lang="fr-FR" b="1" dirty="0"/>
              <a:t>IV Exodus </a:t>
            </a:r>
            <a:r>
              <a:rPr lang="fr-FR" b="1" dirty="0" err="1"/>
              <a:t>Privacy</a:t>
            </a:r>
            <a:r>
              <a:rPr lang="fr-FR" b="1" dirty="0"/>
              <a:t> (2020)</a:t>
            </a:r>
          </a:p>
        </p:txBody>
      </p:sp>
      <p:sp>
        <p:nvSpPr>
          <p:cNvPr id="8" name="ZoneTexte 7">
            <a:extLst>
              <a:ext uri="{FF2B5EF4-FFF2-40B4-BE49-F238E27FC236}">
                <a16:creationId xmlns:a16="http://schemas.microsoft.com/office/drawing/2014/main" id="{B56B91F6-41E9-4DFE-B3EA-B605A88C3644}"/>
              </a:ext>
            </a:extLst>
          </p:cNvPr>
          <p:cNvSpPr txBox="1"/>
          <p:nvPr/>
        </p:nvSpPr>
        <p:spPr>
          <a:xfrm>
            <a:off x="3513951" y="956231"/>
            <a:ext cx="6094378" cy="369332"/>
          </a:xfrm>
          <a:prstGeom prst="rect">
            <a:avLst/>
          </a:prstGeom>
          <a:noFill/>
        </p:spPr>
        <p:txBody>
          <a:bodyPr wrap="square">
            <a:spAutoFit/>
          </a:bodyPr>
          <a:lstStyle/>
          <a:p>
            <a:r>
              <a:rPr lang="fr-FR" dirty="0"/>
              <a:t>https://reports.exodus-privacy.eu.org/fr/reports/list/</a:t>
            </a:r>
          </a:p>
        </p:txBody>
      </p:sp>
      <p:pic>
        <p:nvPicPr>
          <p:cNvPr id="5" name="Image 4">
            <a:extLst>
              <a:ext uri="{FF2B5EF4-FFF2-40B4-BE49-F238E27FC236}">
                <a16:creationId xmlns:a16="http://schemas.microsoft.com/office/drawing/2014/main" id="{F91295DA-3C45-442D-9E79-DC41C8964CF2}"/>
              </a:ext>
            </a:extLst>
          </p:cNvPr>
          <p:cNvPicPr>
            <a:picLocks noChangeAspect="1"/>
          </p:cNvPicPr>
          <p:nvPr/>
        </p:nvPicPr>
        <p:blipFill>
          <a:blip r:embed="rId2"/>
          <a:stretch>
            <a:fillRect/>
          </a:stretch>
        </p:blipFill>
        <p:spPr>
          <a:xfrm>
            <a:off x="2434057" y="1497698"/>
            <a:ext cx="7323886" cy="4910116"/>
          </a:xfrm>
          <a:prstGeom prst="rect">
            <a:avLst/>
          </a:prstGeom>
        </p:spPr>
      </p:pic>
    </p:spTree>
    <p:extLst>
      <p:ext uri="{BB962C8B-B14F-4D97-AF65-F5344CB8AC3E}">
        <p14:creationId xmlns:p14="http://schemas.microsoft.com/office/powerpoint/2010/main" val="1438375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838200" y="0"/>
            <a:ext cx="10515600" cy="1325563"/>
          </a:xfrm>
        </p:spPr>
        <p:txBody>
          <a:bodyPr/>
          <a:lstStyle/>
          <a:p>
            <a:pPr algn="ctr"/>
            <a:r>
              <a:rPr lang="fr-FR" b="1" dirty="0"/>
              <a:t>IV Exodus </a:t>
            </a:r>
            <a:r>
              <a:rPr lang="fr-FR" b="1" dirty="0" err="1"/>
              <a:t>Privacy</a:t>
            </a:r>
            <a:r>
              <a:rPr lang="fr-FR" b="1" dirty="0"/>
              <a:t> (2021, </a:t>
            </a:r>
            <a:r>
              <a:rPr lang="fr-FR" b="1" dirty="0" err="1"/>
              <a:t>September</a:t>
            </a:r>
            <a:r>
              <a:rPr lang="fr-FR" b="1" dirty="0"/>
              <a:t>)</a:t>
            </a:r>
          </a:p>
        </p:txBody>
      </p:sp>
      <p:sp>
        <p:nvSpPr>
          <p:cNvPr id="8" name="ZoneTexte 7">
            <a:extLst>
              <a:ext uri="{FF2B5EF4-FFF2-40B4-BE49-F238E27FC236}">
                <a16:creationId xmlns:a16="http://schemas.microsoft.com/office/drawing/2014/main" id="{B56B91F6-41E9-4DFE-B3EA-B605A88C3644}"/>
              </a:ext>
            </a:extLst>
          </p:cNvPr>
          <p:cNvSpPr txBox="1"/>
          <p:nvPr/>
        </p:nvSpPr>
        <p:spPr>
          <a:xfrm>
            <a:off x="3513951" y="956231"/>
            <a:ext cx="6094378" cy="369332"/>
          </a:xfrm>
          <a:prstGeom prst="rect">
            <a:avLst/>
          </a:prstGeom>
          <a:noFill/>
        </p:spPr>
        <p:txBody>
          <a:bodyPr wrap="square">
            <a:spAutoFit/>
          </a:bodyPr>
          <a:lstStyle/>
          <a:p>
            <a:r>
              <a:rPr lang="fr-FR" dirty="0"/>
              <a:t>https://reports.exodus-privacy.eu.org/fr/reports/list/</a:t>
            </a:r>
          </a:p>
        </p:txBody>
      </p:sp>
      <p:pic>
        <p:nvPicPr>
          <p:cNvPr id="4" name="Picture 3">
            <a:extLst>
              <a:ext uri="{FF2B5EF4-FFF2-40B4-BE49-F238E27FC236}">
                <a16:creationId xmlns:a16="http://schemas.microsoft.com/office/drawing/2014/main" id="{1E59029E-7BF6-4673-A516-69946365627D}"/>
              </a:ext>
            </a:extLst>
          </p:cNvPr>
          <p:cNvPicPr>
            <a:picLocks noChangeAspect="1"/>
          </p:cNvPicPr>
          <p:nvPr/>
        </p:nvPicPr>
        <p:blipFill>
          <a:blip r:embed="rId2"/>
          <a:stretch>
            <a:fillRect/>
          </a:stretch>
        </p:blipFill>
        <p:spPr>
          <a:xfrm>
            <a:off x="2374121" y="1601783"/>
            <a:ext cx="8979679" cy="4614992"/>
          </a:xfrm>
          <a:prstGeom prst="rect">
            <a:avLst/>
          </a:prstGeom>
        </p:spPr>
      </p:pic>
    </p:spTree>
    <p:extLst>
      <p:ext uri="{BB962C8B-B14F-4D97-AF65-F5344CB8AC3E}">
        <p14:creationId xmlns:p14="http://schemas.microsoft.com/office/powerpoint/2010/main" val="3195641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838200" y="0"/>
            <a:ext cx="10515600" cy="1325563"/>
          </a:xfrm>
        </p:spPr>
        <p:txBody>
          <a:bodyPr/>
          <a:lstStyle/>
          <a:p>
            <a:pPr algn="ctr"/>
            <a:r>
              <a:rPr lang="fr-FR" b="1" dirty="0"/>
              <a:t>IV Exodus </a:t>
            </a:r>
            <a:r>
              <a:rPr lang="fr-FR" b="1" dirty="0" err="1"/>
              <a:t>Privacy</a:t>
            </a:r>
            <a:endParaRPr lang="fr-FR" b="1" dirty="0"/>
          </a:p>
        </p:txBody>
      </p:sp>
      <p:sp>
        <p:nvSpPr>
          <p:cNvPr id="8" name="ZoneTexte 7">
            <a:extLst>
              <a:ext uri="{FF2B5EF4-FFF2-40B4-BE49-F238E27FC236}">
                <a16:creationId xmlns:a16="http://schemas.microsoft.com/office/drawing/2014/main" id="{B56B91F6-41E9-4DFE-B3EA-B605A88C3644}"/>
              </a:ext>
            </a:extLst>
          </p:cNvPr>
          <p:cNvSpPr txBox="1"/>
          <p:nvPr/>
        </p:nvSpPr>
        <p:spPr>
          <a:xfrm>
            <a:off x="3513951" y="956231"/>
            <a:ext cx="6094378" cy="369332"/>
          </a:xfrm>
          <a:prstGeom prst="rect">
            <a:avLst/>
          </a:prstGeom>
          <a:noFill/>
        </p:spPr>
        <p:txBody>
          <a:bodyPr wrap="square">
            <a:spAutoFit/>
          </a:bodyPr>
          <a:lstStyle/>
          <a:p>
            <a:r>
              <a:rPr lang="fr-FR" dirty="0"/>
              <a:t>https://reports.exodus-privacy.eu.org/fr/reports/</a:t>
            </a:r>
            <a:r>
              <a:rPr lang="fr-FR" b="1" dirty="0">
                <a:solidFill>
                  <a:srgbClr val="FF0000"/>
                </a:solidFill>
              </a:rPr>
              <a:t>156156</a:t>
            </a:r>
            <a:r>
              <a:rPr lang="fr-FR" dirty="0"/>
              <a:t>/</a:t>
            </a:r>
          </a:p>
        </p:txBody>
      </p:sp>
      <p:pic>
        <p:nvPicPr>
          <p:cNvPr id="4" name="Image 3">
            <a:extLst>
              <a:ext uri="{FF2B5EF4-FFF2-40B4-BE49-F238E27FC236}">
                <a16:creationId xmlns:a16="http://schemas.microsoft.com/office/drawing/2014/main" id="{B83FD33D-8EB9-4C8F-B554-C8BC8429DD60}"/>
              </a:ext>
            </a:extLst>
          </p:cNvPr>
          <p:cNvPicPr>
            <a:picLocks noChangeAspect="1"/>
          </p:cNvPicPr>
          <p:nvPr/>
        </p:nvPicPr>
        <p:blipFill>
          <a:blip r:embed="rId2"/>
          <a:stretch>
            <a:fillRect/>
          </a:stretch>
        </p:blipFill>
        <p:spPr>
          <a:xfrm>
            <a:off x="450160" y="1682885"/>
            <a:ext cx="5647829" cy="3978613"/>
          </a:xfrm>
          <a:prstGeom prst="rect">
            <a:avLst/>
          </a:prstGeom>
          <a:ln>
            <a:solidFill>
              <a:schemeClr val="tx1"/>
            </a:solidFill>
          </a:ln>
        </p:spPr>
      </p:pic>
      <p:pic>
        <p:nvPicPr>
          <p:cNvPr id="7" name="Image 6">
            <a:extLst>
              <a:ext uri="{FF2B5EF4-FFF2-40B4-BE49-F238E27FC236}">
                <a16:creationId xmlns:a16="http://schemas.microsoft.com/office/drawing/2014/main" id="{BDC16A86-660B-4D2C-A65E-5EC144C4D524}"/>
              </a:ext>
            </a:extLst>
          </p:cNvPr>
          <p:cNvPicPr>
            <a:picLocks noChangeAspect="1"/>
          </p:cNvPicPr>
          <p:nvPr/>
        </p:nvPicPr>
        <p:blipFill>
          <a:blip r:embed="rId3"/>
          <a:stretch>
            <a:fillRect/>
          </a:stretch>
        </p:blipFill>
        <p:spPr>
          <a:xfrm>
            <a:off x="5246531" y="1972080"/>
            <a:ext cx="6495309" cy="4740005"/>
          </a:xfrm>
          <a:prstGeom prst="rect">
            <a:avLst/>
          </a:prstGeom>
          <a:ln>
            <a:solidFill>
              <a:schemeClr val="tx1"/>
            </a:solidFill>
          </a:ln>
        </p:spPr>
      </p:pic>
    </p:spTree>
    <p:extLst>
      <p:ext uri="{BB962C8B-B14F-4D97-AF65-F5344CB8AC3E}">
        <p14:creationId xmlns:p14="http://schemas.microsoft.com/office/powerpoint/2010/main" val="3248747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838200" y="0"/>
            <a:ext cx="10515600" cy="1325563"/>
          </a:xfrm>
        </p:spPr>
        <p:txBody>
          <a:bodyPr/>
          <a:lstStyle/>
          <a:p>
            <a:pPr algn="ctr"/>
            <a:r>
              <a:rPr lang="fr-FR" b="1" dirty="0"/>
              <a:t>IV Exodus </a:t>
            </a:r>
            <a:r>
              <a:rPr lang="fr-FR" b="1" dirty="0" err="1"/>
              <a:t>Privacy</a:t>
            </a:r>
            <a:endParaRPr lang="fr-FR" b="1" dirty="0"/>
          </a:p>
        </p:txBody>
      </p:sp>
      <p:sp>
        <p:nvSpPr>
          <p:cNvPr id="8" name="ZoneTexte 7">
            <a:extLst>
              <a:ext uri="{FF2B5EF4-FFF2-40B4-BE49-F238E27FC236}">
                <a16:creationId xmlns:a16="http://schemas.microsoft.com/office/drawing/2014/main" id="{B56B91F6-41E9-4DFE-B3EA-B605A88C3644}"/>
              </a:ext>
            </a:extLst>
          </p:cNvPr>
          <p:cNvSpPr txBox="1"/>
          <p:nvPr/>
        </p:nvSpPr>
        <p:spPr>
          <a:xfrm>
            <a:off x="3183209" y="956231"/>
            <a:ext cx="7161445" cy="369332"/>
          </a:xfrm>
          <a:prstGeom prst="rect">
            <a:avLst/>
          </a:prstGeom>
          <a:noFill/>
        </p:spPr>
        <p:txBody>
          <a:bodyPr wrap="square">
            <a:spAutoFit/>
          </a:bodyPr>
          <a:lstStyle/>
          <a:p>
            <a:r>
              <a:rPr lang="fr-FR" dirty="0"/>
              <a:t>https://play.google.com/store/apps/details?id=</a:t>
            </a:r>
            <a:r>
              <a:rPr lang="fr-FR" b="1" dirty="0">
                <a:solidFill>
                  <a:srgbClr val="FF0000"/>
                </a:solidFill>
              </a:rPr>
              <a:t>de.hafas.android.ooevv</a:t>
            </a:r>
          </a:p>
        </p:txBody>
      </p:sp>
      <p:pic>
        <p:nvPicPr>
          <p:cNvPr id="5" name="Image 4">
            <a:extLst>
              <a:ext uri="{FF2B5EF4-FFF2-40B4-BE49-F238E27FC236}">
                <a16:creationId xmlns:a16="http://schemas.microsoft.com/office/drawing/2014/main" id="{260EA843-04E4-4D5A-A8B0-043571408779}"/>
              </a:ext>
            </a:extLst>
          </p:cNvPr>
          <p:cNvPicPr>
            <a:picLocks noChangeAspect="1"/>
          </p:cNvPicPr>
          <p:nvPr/>
        </p:nvPicPr>
        <p:blipFill>
          <a:blip r:embed="rId2"/>
          <a:stretch>
            <a:fillRect/>
          </a:stretch>
        </p:blipFill>
        <p:spPr>
          <a:xfrm>
            <a:off x="1646709" y="1494475"/>
            <a:ext cx="9028687" cy="5120535"/>
          </a:xfrm>
          <a:prstGeom prst="rect">
            <a:avLst/>
          </a:prstGeom>
        </p:spPr>
      </p:pic>
    </p:spTree>
    <p:extLst>
      <p:ext uri="{BB962C8B-B14F-4D97-AF65-F5344CB8AC3E}">
        <p14:creationId xmlns:p14="http://schemas.microsoft.com/office/powerpoint/2010/main" val="688818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838200" y="0"/>
            <a:ext cx="10515600" cy="1325563"/>
          </a:xfrm>
        </p:spPr>
        <p:txBody>
          <a:bodyPr/>
          <a:lstStyle/>
          <a:p>
            <a:pPr algn="ctr"/>
            <a:r>
              <a:rPr lang="fr-FR" b="1" dirty="0"/>
              <a:t>IV Exodus </a:t>
            </a:r>
            <a:r>
              <a:rPr lang="fr-FR" b="1" dirty="0" err="1"/>
              <a:t>Privacy</a:t>
            </a:r>
            <a:endParaRPr lang="fr-FR" b="1" dirty="0"/>
          </a:p>
        </p:txBody>
      </p:sp>
      <p:sp>
        <p:nvSpPr>
          <p:cNvPr id="8" name="ZoneTexte 7">
            <a:extLst>
              <a:ext uri="{FF2B5EF4-FFF2-40B4-BE49-F238E27FC236}">
                <a16:creationId xmlns:a16="http://schemas.microsoft.com/office/drawing/2014/main" id="{B56B91F6-41E9-4DFE-B3EA-B605A88C3644}"/>
              </a:ext>
            </a:extLst>
          </p:cNvPr>
          <p:cNvSpPr txBox="1"/>
          <p:nvPr/>
        </p:nvSpPr>
        <p:spPr>
          <a:xfrm>
            <a:off x="3183209" y="956231"/>
            <a:ext cx="7161445" cy="369332"/>
          </a:xfrm>
          <a:prstGeom prst="rect">
            <a:avLst/>
          </a:prstGeom>
          <a:noFill/>
        </p:spPr>
        <p:txBody>
          <a:bodyPr wrap="square">
            <a:spAutoFit/>
          </a:bodyPr>
          <a:lstStyle/>
          <a:p>
            <a:r>
              <a:rPr lang="fr-FR" dirty="0"/>
              <a:t>https://play.google.com/store/apps/details?id=</a:t>
            </a:r>
            <a:r>
              <a:rPr lang="fr-FR" b="1" dirty="0">
                <a:solidFill>
                  <a:srgbClr val="FF0000"/>
                </a:solidFill>
              </a:rPr>
              <a:t>de.hafas.android.ooevv</a:t>
            </a:r>
          </a:p>
        </p:txBody>
      </p:sp>
      <p:pic>
        <p:nvPicPr>
          <p:cNvPr id="5" name="Image 4">
            <a:extLst>
              <a:ext uri="{FF2B5EF4-FFF2-40B4-BE49-F238E27FC236}">
                <a16:creationId xmlns:a16="http://schemas.microsoft.com/office/drawing/2014/main" id="{260EA843-04E4-4D5A-A8B0-043571408779}"/>
              </a:ext>
            </a:extLst>
          </p:cNvPr>
          <p:cNvPicPr>
            <a:picLocks noChangeAspect="1"/>
          </p:cNvPicPr>
          <p:nvPr/>
        </p:nvPicPr>
        <p:blipFill>
          <a:blip r:embed="rId2"/>
          <a:stretch>
            <a:fillRect/>
          </a:stretch>
        </p:blipFill>
        <p:spPr>
          <a:xfrm>
            <a:off x="275109" y="1818652"/>
            <a:ext cx="6072203" cy="3443793"/>
          </a:xfrm>
          <a:prstGeom prst="rect">
            <a:avLst/>
          </a:prstGeom>
          <a:ln>
            <a:solidFill>
              <a:schemeClr val="tx1"/>
            </a:solidFill>
          </a:ln>
        </p:spPr>
      </p:pic>
      <p:pic>
        <p:nvPicPr>
          <p:cNvPr id="4" name="Image 3">
            <a:extLst>
              <a:ext uri="{FF2B5EF4-FFF2-40B4-BE49-F238E27FC236}">
                <a16:creationId xmlns:a16="http://schemas.microsoft.com/office/drawing/2014/main" id="{4244AEBE-9791-4B03-9B41-344274347A35}"/>
              </a:ext>
            </a:extLst>
          </p:cNvPr>
          <p:cNvPicPr>
            <a:picLocks noChangeAspect="1"/>
          </p:cNvPicPr>
          <p:nvPr/>
        </p:nvPicPr>
        <p:blipFill>
          <a:blip r:embed="rId3"/>
          <a:stretch>
            <a:fillRect/>
          </a:stretch>
        </p:blipFill>
        <p:spPr>
          <a:xfrm>
            <a:off x="5729550" y="2130358"/>
            <a:ext cx="5624250" cy="4527212"/>
          </a:xfrm>
          <a:prstGeom prst="rect">
            <a:avLst/>
          </a:prstGeom>
          <a:ln>
            <a:solidFill>
              <a:schemeClr val="tx1"/>
            </a:solidFill>
          </a:ln>
        </p:spPr>
      </p:pic>
    </p:spTree>
    <p:extLst>
      <p:ext uri="{BB962C8B-B14F-4D97-AF65-F5344CB8AC3E}">
        <p14:creationId xmlns:p14="http://schemas.microsoft.com/office/powerpoint/2010/main" val="3989591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C28AA-7280-47C5-AD86-D57DA3E11B00}"/>
              </a:ext>
            </a:extLst>
          </p:cNvPr>
          <p:cNvSpPr>
            <a:spLocks noGrp="1"/>
          </p:cNvSpPr>
          <p:nvPr>
            <p:ph type="title"/>
          </p:nvPr>
        </p:nvSpPr>
        <p:spPr>
          <a:xfrm>
            <a:off x="758301" y="2522399"/>
            <a:ext cx="10515600" cy="1325563"/>
          </a:xfrm>
        </p:spPr>
        <p:txBody>
          <a:bodyPr/>
          <a:lstStyle/>
          <a:p>
            <a:pPr algn="ctr"/>
            <a:r>
              <a:rPr lang="fr-FR" b="1" dirty="0"/>
              <a:t>V. </a:t>
            </a:r>
            <a:r>
              <a:rPr lang="fr-FR" b="1" dirty="0" err="1"/>
              <a:t>Scraping</a:t>
            </a:r>
            <a:r>
              <a:rPr lang="fr-FR" b="1" dirty="0"/>
              <a:t> (</a:t>
            </a:r>
            <a:r>
              <a:rPr lang="fr-FR" b="1" dirty="0" err="1"/>
              <a:t>with</a:t>
            </a:r>
            <a:r>
              <a:rPr lang="fr-FR" b="1" dirty="0"/>
              <a:t> Python)</a:t>
            </a:r>
          </a:p>
        </p:txBody>
      </p:sp>
    </p:spTree>
    <p:extLst>
      <p:ext uri="{BB962C8B-B14F-4D97-AF65-F5344CB8AC3E}">
        <p14:creationId xmlns:p14="http://schemas.microsoft.com/office/powerpoint/2010/main" val="2086845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5CC01E2-898C-4F73-890F-2E401DEBDA98}"/>
              </a:ext>
            </a:extLst>
          </p:cNvPr>
          <p:cNvPicPr>
            <a:picLocks noChangeAspect="1"/>
          </p:cNvPicPr>
          <p:nvPr/>
        </p:nvPicPr>
        <p:blipFill>
          <a:blip r:embed="rId2"/>
          <a:stretch>
            <a:fillRect/>
          </a:stretch>
        </p:blipFill>
        <p:spPr>
          <a:xfrm>
            <a:off x="0" y="807388"/>
            <a:ext cx="9339309" cy="4685948"/>
          </a:xfrm>
          <a:prstGeom prst="rect">
            <a:avLst/>
          </a:prstGeom>
        </p:spPr>
      </p:pic>
      <p:pic>
        <p:nvPicPr>
          <p:cNvPr id="6" name="Image 5">
            <a:extLst>
              <a:ext uri="{FF2B5EF4-FFF2-40B4-BE49-F238E27FC236}">
                <a16:creationId xmlns:a16="http://schemas.microsoft.com/office/drawing/2014/main" id="{8597CB01-AEF7-43F9-A0B4-2BB2A2EE4B15}"/>
              </a:ext>
            </a:extLst>
          </p:cNvPr>
          <p:cNvPicPr>
            <a:picLocks noChangeAspect="1"/>
          </p:cNvPicPr>
          <p:nvPr/>
        </p:nvPicPr>
        <p:blipFill>
          <a:blip r:embed="rId3"/>
          <a:stretch>
            <a:fillRect/>
          </a:stretch>
        </p:blipFill>
        <p:spPr>
          <a:xfrm>
            <a:off x="5611334" y="2620345"/>
            <a:ext cx="5654428" cy="4092187"/>
          </a:xfrm>
          <a:prstGeom prst="rect">
            <a:avLst/>
          </a:prstGeom>
          <a:effectLst>
            <a:outerShdw blurRad="50800" dist="50800" dir="5400000" algn="ctr" rotWithShape="0">
              <a:schemeClr val="tx2"/>
            </a:outerShdw>
          </a:effectLst>
        </p:spPr>
      </p:pic>
      <p:sp>
        <p:nvSpPr>
          <p:cNvPr id="7" name="ZoneTexte 6">
            <a:extLst>
              <a:ext uri="{FF2B5EF4-FFF2-40B4-BE49-F238E27FC236}">
                <a16:creationId xmlns:a16="http://schemas.microsoft.com/office/drawing/2014/main" id="{EAA17B7D-B08E-445C-8483-F621EACA8F30}"/>
              </a:ext>
            </a:extLst>
          </p:cNvPr>
          <p:cNvSpPr txBox="1"/>
          <p:nvPr/>
        </p:nvSpPr>
        <p:spPr>
          <a:xfrm>
            <a:off x="2086253" y="37947"/>
            <a:ext cx="8584706" cy="769441"/>
          </a:xfrm>
          <a:prstGeom prst="rect">
            <a:avLst/>
          </a:prstGeom>
          <a:noFill/>
        </p:spPr>
        <p:txBody>
          <a:bodyPr wrap="square" rtlCol="0">
            <a:spAutoFit/>
          </a:bodyPr>
          <a:lstStyle/>
          <a:p>
            <a:pPr algn="ctr"/>
            <a:r>
              <a:rPr lang="fr-FR" sz="4400" b="1" dirty="0"/>
              <a:t>Reference book for </a:t>
            </a:r>
            <a:r>
              <a:rPr lang="fr-FR" sz="4400" b="1" dirty="0" err="1"/>
              <a:t>scraping</a:t>
            </a:r>
            <a:endParaRPr lang="fr-FR" sz="4400" b="1" dirty="0"/>
          </a:p>
        </p:txBody>
      </p:sp>
    </p:spTree>
    <p:extLst>
      <p:ext uri="{BB962C8B-B14F-4D97-AF65-F5344CB8AC3E}">
        <p14:creationId xmlns:p14="http://schemas.microsoft.com/office/powerpoint/2010/main" val="2897100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AB3E-8C59-4DF8-B9F0-182E1122FEC7}"/>
              </a:ext>
            </a:extLst>
          </p:cNvPr>
          <p:cNvSpPr>
            <a:spLocks noGrp="1"/>
          </p:cNvSpPr>
          <p:nvPr>
            <p:ph type="title"/>
          </p:nvPr>
        </p:nvSpPr>
        <p:spPr>
          <a:xfrm>
            <a:off x="838200" y="346463"/>
            <a:ext cx="10515600" cy="1325563"/>
          </a:xfrm>
        </p:spPr>
        <p:txBody>
          <a:bodyPr/>
          <a:lstStyle/>
          <a:p>
            <a:pPr algn="ctr"/>
            <a:r>
              <a:rPr lang="en-US" b="1" dirty="0"/>
              <a:t>Facebook’s and Google’s collection of data</a:t>
            </a:r>
          </a:p>
        </p:txBody>
      </p:sp>
      <p:sp>
        <p:nvSpPr>
          <p:cNvPr id="3" name="Content Placeholder 2">
            <a:extLst>
              <a:ext uri="{FF2B5EF4-FFF2-40B4-BE49-F238E27FC236}">
                <a16:creationId xmlns:a16="http://schemas.microsoft.com/office/drawing/2014/main" id="{E61181E1-113C-4185-BB5F-2B2F79880D5B}"/>
              </a:ext>
            </a:extLst>
          </p:cNvPr>
          <p:cNvSpPr>
            <a:spLocks noGrp="1"/>
          </p:cNvSpPr>
          <p:nvPr>
            <p:ph idx="1"/>
          </p:nvPr>
        </p:nvSpPr>
        <p:spPr/>
        <p:txBody>
          <a:bodyPr/>
          <a:lstStyle/>
          <a:p>
            <a:pPr marL="0" indent="0" algn="ctr">
              <a:buNone/>
            </a:pPr>
            <a:r>
              <a:rPr lang="en-US" dirty="0"/>
              <a:t>Note : </a:t>
            </a:r>
          </a:p>
          <a:p>
            <a:r>
              <a:rPr lang="en-US" dirty="0"/>
              <a:t>Personal data (see GDPR) are extremely heterogenous (individual-level data, bundled individual-level data, aggregated-level data, high frequencies data…)</a:t>
            </a:r>
          </a:p>
          <a:p>
            <a:r>
              <a:rPr lang="en-US" dirty="0"/>
              <a:t>Personal data can be categorized as volunteered, observed, or inferred.</a:t>
            </a:r>
          </a:p>
          <a:p>
            <a:pPr marL="0" indent="0">
              <a:buNone/>
            </a:pPr>
            <a:endParaRPr lang="en-US" dirty="0"/>
          </a:p>
        </p:txBody>
      </p:sp>
    </p:spTree>
    <p:extLst>
      <p:ext uri="{BB962C8B-B14F-4D97-AF65-F5344CB8AC3E}">
        <p14:creationId xmlns:p14="http://schemas.microsoft.com/office/powerpoint/2010/main" val="3056683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AA17B7D-B08E-445C-8483-F621EACA8F30}"/>
              </a:ext>
            </a:extLst>
          </p:cNvPr>
          <p:cNvSpPr txBox="1"/>
          <p:nvPr/>
        </p:nvSpPr>
        <p:spPr>
          <a:xfrm>
            <a:off x="2086253" y="37947"/>
            <a:ext cx="8584706" cy="769441"/>
          </a:xfrm>
          <a:prstGeom prst="rect">
            <a:avLst/>
          </a:prstGeom>
          <a:noFill/>
        </p:spPr>
        <p:txBody>
          <a:bodyPr wrap="square" rtlCol="0">
            <a:spAutoFit/>
          </a:bodyPr>
          <a:lstStyle/>
          <a:p>
            <a:pPr algn="ctr"/>
            <a:r>
              <a:rPr lang="fr-FR" sz="4400" b="1" dirty="0"/>
              <a:t>Reference book for </a:t>
            </a:r>
            <a:r>
              <a:rPr lang="fr-FR" sz="4400" b="1" dirty="0" err="1"/>
              <a:t>scraping</a:t>
            </a:r>
            <a:endParaRPr lang="fr-FR" sz="4400" b="1" dirty="0"/>
          </a:p>
        </p:txBody>
      </p:sp>
      <p:pic>
        <p:nvPicPr>
          <p:cNvPr id="3" name="Picture 2" descr="A picture containing text&#10;&#10;Description automatically generated">
            <a:extLst>
              <a:ext uri="{FF2B5EF4-FFF2-40B4-BE49-F238E27FC236}">
                <a16:creationId xmlns:a16="http://schemas.microsoft.com/office/drawing/2014/main" id="{BEB51C4F-23F0-40D1-AF4A-3B8CCBD97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098" y="1235786"/>
            <a:ext cx="3629025" cy="4762500"/>
          </a:xfrm>
          <a:prstGeom prst="rect">
            <a:avLst/>
          </a:prstGeom>
        </p:spPr>
      </p:pic>
    </p:spTree>
    <p:extLst>
      <p:ext uri="{BB962C8B-B14F-4D97-AF65-F5344CB8AC3E}">
        <p14:creationId xmlns:p14="http://schemas.microsoft.com/office/powerpoint/2010/main" val="3253192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612CD7C-8ED0-4E54-924A-8FDF078C9073}"/>
              </a:ext>
            </a:extLst>
          </p:cNvPr>
          <p:cNvSpPr>
            <a:spLocks noGrp="1"/>
          </p:cNvSpPr>
          <p:nvPr>
            <p:ph type="title"/>
          </p:nvPr>
        </p:nvSpPr>
        <p:spPr>
          <a:xfrm>
            <a:off x="714289" y="112206"/>
            <a:ext cx="11084767" cy="1325563"/>
          </a:xfrm>
        </p:spPr>
        <p:txBody>
          <a:bodyPr/>
          <a:lstStyle/>
          <a:p>
            <a:pPr algn="ctr"/>
            <a:r>
              <a:rPr lang="fr-FR" b="1" dirty="0" err="1"/>
              <a:t>Installing</a:t>
            </a:r>
            <a:r>
              <a:rPr lang="fr-FR" b="1" dirty="0"/>
              <a:t> </a:t>
            </a:r>
            <a:r>
              <a:rPr lang="fr-FR" b="1" dirty="0" err="1"/>
              <a:t>prerequisites</a:t>
            </a:r>
            <a:endParaRPr lang="fr-FR" b="1" dirty="0"/>
          </a:p>
        </p:txBody>
      </p:sp>
      <p:sp>
        <p:nvSpPr>
          <p:cNvPr id="3" name="TextBox 2">
            <a:extLst>
              <a:ext uri="{FF2B5EF4-FFF2-40B4-BE49-F238E27FC236}">
                <a16:creationId xmlns:a16="http://schemas.microsoft.com/office/drawing/2014/main" id="{E783FAF3-BD2B-4BA8-BC55-639EB909BA03}"/>
              </a:ext>
            </a:extLst>
          </p:cNvPr>
          <p:cNvSpPr txBox="1"/>
          <p:nvPr/>
        </p:nvSpPr>
        <p:spPr>
          <a:xfrm>
            <a:off x="1633490" y="1997476"/>
            <a:ext cx="9543495" cy="2677656"/>
          </a:xfrm>
          <a:prstGeom prst="rect">
            <a:avLst/>
          </a:prstGeom>
          <a:noFill/>
        </p:spPr>
        <p:txBody>
          <a:bodyPr wrap="square" rtlCol="0">
            <a:spAutoFit/>
          </a:bodyPr>
          <a:lstStyle/>
          <a:p>
            <a:r>
              <a:rPr lang="en-US" sz="2800" dirty="0"/>
              <a:t>You have 2 choices :</a:t>
            </a:r>
          </a:p>
          <a:p>
            <a:endParaRPr lang="en-US" sz="2800" dirty="0"/>
          </a:p>
          <a:p>
            <a:pPr marL="285750" indent="-285750">
              <a:buFont typeface="Arial" panose="020B0604020202020204" pitchFamily="34" charset="0"/>
              <a:buChar char="•"/>
            </a:pPr>
            <a:r>
              <a:rPr lang="en-US" sz="2800" dirty="0"/>
              <a:t>Installing Anaconda + Python + Scrapy </a:t>
            </a:r>
            <a:r>
              <a:rPr lang="en-US" sz="2800" dirty="0">
                <a:solidFill>
                  <a:srgbClr val="FF0000"/>
                </a:solidFill>
              </a:rPr>
              <a:t>on your laptop</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Using Anaconda + Python + Scrapy </a:t>
            </a:r>
            <a:r>
              <a:rPr lang="en-US" sz="2800" dirty="0">
                <a:solidFill>
                  <a:srgbClr val="FF0000"/>
                </a:solidFill>
              </a:rPr>
              <a:t>online</a:t>
            </a:r>
          </a:p>
          <a:p>
            <a:endParaRPr lang="en-US" sz="2800" dirty="0"/>
          </a:p>
        </p:txBody>
      </p:sp>
    </p:spTree>
    <p:extLst>
      <p:ext uri="{BB962C8B-B14F-4D97-AF65-F5344CB8AC3E}">
        <p14:creationId xmlns:p14="http://schemas.microsoft.com/office/powerpoint/2010/main" val="4001335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F05BC22-F77B-4530-AE95-C6FD42488256}"/>
              </a:ext>
            </a:extLst>
          </p:cNvPr>
          <p:cNvSpPr txBox="1"/>
          <p:nvPr/>
        </p:nvSpPr>
        <p:spPr>
          <a:xfrm>
            <a:off x="3382393" y="1797097"/>
            <a:ext cx="4653378" cy="400110"/>
          </a:xfrm>
          <a:prstGeom prst="rect">
            <a:avLst/>
          </a:prstGeom>
          <a:noFill/>
        </p:spPr>
        <p:txBody>
          <a:bodyPr wrap="square" rtlCol="0">
            <a:spAutoFit/>
          </a:bodyPr>
          <a:lstStyle/>
          <a:p>
            <a:pPr algn="ctr"/>
            <a:r>
              <a:rPr lang="fr-FR" sz="2000" dirty="0">
                <a:hlinkClick r:id="rId2"/>
              </a:rPr>
              <a:t>https://docs.anaconda.com/anaconda/</a:t>
            </a:r>
            <a:endParaRPr lang="fr-FR" sz="2000" dirty="0"/>
          </a:p>
        </p:txBody>
      </p:sp>
      <p:pic>
        <p:nvPicPr>
          <p:cNvPr id="5" name="Image 4">
            <a:extLst>
              <a:ext uri="{FF2B5EF4-FFF2-40B4-BE49-F238E27FC236}">
                <a16:creationId xmlns:a16="http://schemas.microsoft.com/office/drawing/2014/main" id="{38130009-3267-48E5-98D7-D25DFABB9B08}"/>
              </a:ext>
            </a:extLst>
          </p:cNvPr>
          <p:cNvPicPr>
            <a:picLocks noChangeAspect="1"/>
          </p:cNvPicPr>
          <p:nvPr/>
        </p:nvPicPr>
        <p:blipFill>
          <a:blip r:embed="rId3"/>
          <a:stretch>
            <a:fillRect/>
          </a:stretch>
        </p:blipFill>
        <p:spPr>
          <a:xfrm>
            <a:off x="1447058" y="2895089"/>
            <a:ext cx="9436963" cy="3597786"/>
          </a:xfrm>
          <a:prstGeom prst="rect">
            <a:avLst/>
          </a:prstGeom>
        </p:spPr>
      </p:pic>
      <p:cxnSp>
        <p:nvCxnSpPr>
          <p:cNvPr id="7" name="Connecteur droit avec flèche 6">
            <a:extLst>
              <a:ext uri="{FF2B5EF4-FFF2-40B4-BE49-F238E27FC236}">
                <a16:creationId xmlns:a16="http://schemas.microsoft.com/office/drawing/2014/main" id="{645596DF-E96A-44D0-9D89-5C675EDAE548}"/>
              </a:ext>
            </a:extLst>
          </p:cNvPr>
          <p:cNvCxnSpPr/>
          <p:nvPr/>
        </p:nvCxnSpPr>
        <p:spPr>
          <a:xfrm flipH="1" flipV="1">
            <a:off x="5817772" y="3656776"/>
            <a:ext cx="284085" cy="266330"/>
          </a:xfrm>
          <a:prstGeom prst="straightConnector1">
            <a:avLst/>
          </a:prstGeom>
          <a:ln>
            <a:tailEnd type="triangle" w="lg" len="med"/>
          </a:ln>
        </p:spPr>
        <p:style>
          <a:lnRef idx="3">
            <a:schemeClr val="accent2"/>
          </a:lnRef>
          <a:fillRef idx="0">
            <a:schemeClr val="accent2"/>
          </a:fillRef>
          <a:effectRef idx="2">
            <a:schemeClr val="accent2"/>
          </a:effectRef>
          <a:fontRef idx="minor">
            <a:schemeClr val="tx1"/>
          </a:fontRef>
        </p:style>
      </p:cxnSp>
      <p:sp>
        <p:nvSpPr>
          <p:cNvPr id="6" name="Titre 1">
            <a:extLst>
              <a:ext uri="{FF2B5EF4-FFF2-40B4-BE49-F238E27FC236}">
                <a16:creationId xmlns:a16="http://schemas.microsoft.com/office/drawing/2014/main" id="{6612CD7C-8ED0-4E54-924A-8FDF078C9073}"/>
              </a:ext>
            </a:extLst>
          </p:cNvPr>
          <p:cNvSpPr>
            <a:spLocks noGrp="1"/>
          </p:cNvSpPr>
          <p:nvPr>
            <p:ph type="title"/>
          </p:nvPr>
        </p:nvSpPr>
        <p:spPr>
          <a:xfrm>
            <a:off x="714289" y="112206"/>
            <a:ext cx="11084767" cy="1325563"/>
          </a:xfrm>
        </p:spPr>
        <p:txBody>
          <a:bodyPr>
            <a:normAutofit fontScale="90000"/>
          </a:bodyPr>
          <a:lstStyle/>
          <a:p>
            <a:pPr algn="ctr"/>
            <a:r>
              <a:rPr lang="fr-FR" sz="4800" b="1" dirty="0" err="1"/>
              <a:t>Installing</a:t>
            </a:r>
            <a:r>
              <a:rPr lang="fr-FR" sz="4800" b="1" dirty="0"/>
              <a:t> </a:t>
            </a:r>
            <a:r>
              <a:rPr lang="fr-FR" sz="4800" b="1" dirty="0" err="1"/>
              <a:t>prerequisites</a:t>
            </a:r>
            <a:r>
              <a:rPr lang="fr-FR" sz="4800" b="1" dirty="0"/>
              <a:t> (on </a:t>
            </a:r>
            <a:r>
              <a:rPr lang="fr-FR" sz="4800" b="1" dirty="0" err="1"/>
              <a:t>your</a:t>
            </a:r>
            <a:r>
              <a:rPr lang="fr-FR" sz="4800" b="1" dirty="0"/>
              <a:t> laptop): </a:t>
            </a:r>
            <a:br>
              <a:rPr lang="fr-FR" sz="4800" b="1" dirty="0"/>
            </a:br>
            <a:r>
              <a:rPr lang="fr-FR" dirty="0"/>
              <a:t>Anaconda (+ </a:t>
            </a:r>
            <a:r>
              <a:rPr lang="fr-FR" dirty="0" err="1"/>
              <a:t>Scrapy</a:t>
            </a:r>
            <a:r>
              <a:rPr lang="fr-FR" dirty="0"/>
              <a:t>)</a:t>
            </a:r>
          </a:p>
        </p:txBody>
      </p:sp>
    </p:spTree>
    <p:extLst>
      <p:ext uri="{BB962C8B-B14F-4D97-AF65-F5344CB8AC3E}">
        <p14:creationId xmlns:p14="http://schemas.microsoft.com/office/powerpoint/2010/main" val="34645342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6" y="576548"/>
            <a:ext cx="6730738" cy="369332"/>
          </a:xfrm>
          <a:prstGeom prst="rect">
            <a:avLst/>
          </a:prstGeom>
        </p:spPr>
        <p:txBody>
          <a:bodyPr wrap="square">
            <a:spAutoFit/>
          </a:bodyPr>
          <a:lstStyle/>
          <a:p>
            <a:pPr algn="ctr"/>
            <a:r>
              <a:rPr lang="fr-FR" dirty="0"/>
              <a:t>https://docs.anaconda.com/anaconda/user-guide/getting-started/</a:t>
            </a:r>
          </a:p>
        </p:txBody>
      </p:sp>
      <p:pic>
        <p:nvPicPr>
          <p:cNvPr id="5" name="Image 4">
            <a:extLst>
              <a:ext uri="{FF2B5EF4-FFF2-40B4-BE49-F238E27FC236}">
                <a16:creationId xmlns:a16="http://schemas.microsoft.com/office/drawing/2014/main" id="{DDB53EFF-2420-4502-8E0B-E3E961590A32}"/>
              </a:ext>
            </a:extLst>
          </p:cNvPr>
          <p:cNvPicPr>
            <a:picLocks noChangeAspect="1"/>
          </p:cNvPicPr>
          <p:nvPr/>
        </p:nvPicPr>
        <p:blipFill>
          <a:blip r:embed="rId2"/>
          <a:stretch>
            <a:fillRect/>
          </a:stretch>
        </p:blipFill>
        <p:spPr>
          <a:xfrm>
            <a:off x="1379701" y="1199375"/>
            <a:ext cx="9432598" cy="5435867"/>
          </a:xfrm>
          <a:prstGeom prst="rect">
            <a:avLst/>
          </a:prstGeom>
        </p:spPr>
      </p:pic>
    </p:spTree>
    <p:extLst>
      <p:ext uri="{BB962C8B-B14F-4D97-AF65-F5344CB8AC3E}">
        <p14:creationId xmlns:p14="http://schemas.microsoft.com/office/powerpoint/2010/main" val="3708924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4990B9A-39E6-4E3D-BB6A-8A138F1DD38C}"/>
              </a:ext>
            </a:extLst>
          </p:cNvPr>
          <p:cNvSpPr>
            <a:spLocks noGrp="1"/>
          </p:cNvSpPr>
          <p:nvPr>
            <p:ph idx="1"/>
          </p:nvPr>
        </p:nvSpPr>
        <p:spPr>
          <a:xfrm>
            <a:off x="432848" y="5715719"/>
            <a:ext cx="10515600" cy="578210"/>
          </a:xfrm>
        </p:spPr>
        <p:txBody>
          <a:bodyPr/>
          <a:lstStyle/>
          <a:p>
            <a:r>
              <a:rPr lang="fr-FR" dirty="0" err="1"/>
              <a:t>Ecosystem</a:t>
            </a:r>
            <a:r>
              <a:rPr lang="fr-FR" dirty="0"/>
              <a:t> </a:t>
            </a:r>
            <a:r>
              <a:rPr lang="fr-FR" dirty="0" err="1"/>
              <a:t>with</a:t>
            </a:r>
            <a:r>
              <a:rPr lang="fr-FR" dirty="0"/>
              <a:t> </a:t>
            </a:r>
            <a:r>
              <a:rPr lang="fr-FR" dirty="0" err="1"/>
              <a:t>many</a:t>
            </a:r>
            <a:r>
              <a:rPr lang="fr-FR" dirty="0"/>
              <a:t> stakeholders. Example: ScrapingHub.com</a:t>
            </a:r>
          </a:p>
        </p:txBody>
      </p:sp>
      <p:pic>
        <p:nvPicPr>
          <p:cNvPr id="4" name="Image 3">
            <a:extLst>
              <a:ext uri="{FF2B5EF4-FFF2-40B4-BE49-F238E27FC236}">
                <a16:creationId xmlns:a16="http://schemas.microsoft.com/office/drawing/2014/main" id="{E75598B8-70C2-4E3E-AF0B-E7612DFABDCF}"/>
              </a:ext>
            </a:extLst>
          </p:cNvPr>
          <p:cNvPicPr>
            <a:picLocks noChangeAspect="1"/>
          </p:cNvPicPr>
          <p:nvPr/>
        </p:nvPicPr>
        <p:blipFill>
          <a:blip r:embed="rId2"/>
          <a:stretch>
            <a:fillRect/>
          </a:stretch>
        </p:blipFill>
        <p:spPr>
          <a:xfrm>
            <a:off x="1593130" y="2605878"/>
            <a:ext cx="7954990" cy="2779903"/>
          </a:xfrm>
          <a:prstGeom prst="rect">
            <a:avLst/>
          </a:prstGeom>
        </p:spPr>
      </p:pic>
      <p:sp>
        <p:nvSpPr>
          <p:cNvPr id="5" name="ZoneTexte 4">
            <a:extLst>
              <a:ext uri="{FF2B5EF4-FFF2-40B4-BE49-F238E27FC236}">
                <a16:creationId xmlns:a16="http://schemas.microsoft.com/office/drawing/2014/main" id="{90DE27DA-2458-47C5-A34E-8009D4D5DE04}"/>
              </a:ext>
            </a:extLst>
          </p:cNvPr>
          <p:cNvSpPr txBox="1"/>
          <p:nvPr/>
        </p:nvSpPr>
        <p:spPr>
          <a:xfrm>
            <a:off x="432848" y="1564849"/>
            <a:ext cx="7184010" cy="523220"/>
          </a:xfrm>
          <a:prstGeom prst="rect">
            <a:avLst/>
          </a:prstGeom>
          <a:noFill/>
        </p:spPr>
        <p:txBody>
          <a:bodyPr wrap="square" rtlCol="0">
            <a:spAutoFit/>
          </a:bodyPr>
          <a:lstStyle/>
          <a:p>
            <a:pPr marL="342900" indent="-342900">
              <a:buFont typeface="Arial" panose="020B0604020202020204" pitchFamily="34" charset="0"/>
              <a:buChar char="•"/>
            </a:pPr>
            <a:r>
              <a:rPr lang="fr-FR" sz="2800" dirty="0"/>
              <a:t>A </a:t>
            </a:r>
            <a:r>
              <a:rPr lang="fr-FR" sz="2800" dirty="0" err="1"/>
              <a:t>powerfull</a:t>
            </a:r>
            <a:r>
              <a:rPr lang="fr-FR" sz="2800" dirty="0"/>
              <a:t> </a:t>
            </a:r>
            <a:r>
              <a:rPr lang="fr-FR" sz="2800" dirty="0" err="1"/>
              <a:t>tool</a:t>
            </a:r>
            <a:r>
              <a:rPr lang="fr-FR" sz="2800" dirty="0"/>
              <a:t> for </a:t>
            </a:r>
            <a:r>
              <a:rPr lang="fr-FR" sz="2800" dirty="0" err="1"/>
              <a:t>webscraping</a:t>
            </a:r>
            <a:r>
              <a:rPr lang="fr-FR" sz="2800" dirty="0"/>
              <a:t> (scrapy.org)</a:t>
            </a:r>
          </a:p>
        </p:txBody>
      </p:sp>
      <p:sp>
        <p:nvSpPr>
          <p:cNvPr id="6" name="Rectangle 5">
            <a:extLst>
              <a:ext uri="{FF2B5EF4-FFF2-40B4-BE49-F238E27FC236}">
                <a16:creationId xmlns:a16="http://schemas.microsoft.com/office/drawing/2014/main" id="{328ADFAC-D289-4F12-B405-A9A6E83A62A1}"/>
              </a:ext>
            </a:extLst>
          </p:cNvPr>
          <p:cNvSpPr/>
          <p:nvPr/>
        </p:nvSpPr>
        <p:spPr>
          <a:xfrm>
            <a:off x="432848" y="336448"/>
            <a:ext cx="11108122" cy="646331"/>
          </a:xfrm>
          <a:prstGeom prst="rect">
            <a:avLst/>
          </a:prstGeom>
        </p:spPr>
        <p:txBody>
          <a:bodyPr wrap="square">
            <a:spAutoFit/>
          </a:bodyPr>
          <a:lstStyle/>
          <a:p>
            <a:pPr algn="ctr"/>
            <a:r>
              <a:rPr lang="fr-FR" sz="3600" b="1" dirty="0" err="1">
                <a:solidFill>
                  <a:srgbClr val="FF0000"/>
                </a:solidFill>
              </a:rPr>
              <a:t>Installing</a:t>
            </a:r>
            <a:r>
              <a:rPr lang="fr-FR" sz="3600" b="1" dirty="0">
                <a:solidFill>
                  <a:srgbClr val="FF0000"/>
                </a:solidFill>
              </a:rPr>
              <a:t> </a:t>
            </a:r>
            <a:r>
              <a:rPr lang="fr-FR" sz="3600" b="1" dirty="0" err="1">
                <a:solidFill>
                  <a:srgbClr val="FF0000"/>
                </a:solidFill>
              </a:rPr>
              <a:t>scrapy</a:t>
            </a:r>
            <a:r>
              <a:rPr lang="fr-FR" sz="3600" b="1" dirty="0">
                <a:solidFill>
                  <a:srgbClr val="FF0000"/>
                </a:solidFill>
              </a:rPr>
              <a:t> (</a:t>
            </a:r>
            <a:r>
              <a:rPr lang="fr-FR" sz="3600" b="1" dirty="0" err="1">
                <a:solidFill>
                  <a:srgbClr val="FF0000"/>
                </a:solidFill>
              </a:rPr>
              <a:t>from</a:t>
            </a:r>
            <a:r>
              <a:rPr lang="fr-FR" sz="3600" b="1" dirty="0">
                <a:solidFill>
                  <a:srgbClr val="FF0000"/>
                </a:solidFill>
              </a:rPr>
              <a:t> the Anaconda prompt)</a:t>
            </a:r>
          </a:p>
        </p:txBody>
      </p:sp>
    </p:spTree>
    <p:extLst>
      <p:ext uri="{BB962C8B-B14F-4D97-AF65-F5344CB8AC3E}">
        <p14:creationId xmlns:p14="http://schemas.microsoft.com/office/powerpoint/2010/main" val="2400832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3954043" y="1245156"/>
            <a:ext cx="6730738" cy="369332"/>
          </a:xfrm>
          <a:prstGeom prst="rect">
            <a:avLst/>
          </a:prstGeom>
        </p:spPr>
        <p:txBody>
          <a:bodyPr wrap="square">
            <a:spAutoFit/>
          </a:bodyPr>
          <a:lstStyle/>
          <a:p>
            <a:pPr algn="ctr"/>
            <a:r>
              <a:rPr lang="fr-FR" dirty="0">
                <a:solidFill>
                  <a:srgbClr val="FF0000"/>
                </a:solidFill>
              </a:rPr>
              <a:t>1. Use Anaconda Prompt (</a:t>
            </a:r>
            <a:r>
              <a:rPr lang="fr-FR" b="1" dirty="0">
                <a:solidFill>
                  <a:srgbClr val="FF0000"/>
                </a:solidFill>
              </a:rPr>
              <a:t>Anaconda3 or Anaconda2</a:t>
            </a:r>
            <a:r>
              <a:rPr lang="fr-FR" dirty="0">
                <a:solidFill>
                  <a:srgbClr val="FF0000"/>
                </a:solidFill>
              </a:rPr>
              <a:t>)</a:t>
            </a:r>
          </a:p>
        </p:txBody>
      </p:sp>
      <p:pic>
        <p:nvPicPr>
          <p:cNvPr id="2" name="Image 1">
            <a:extLst>
              <a:ext uri="{FF2B5EF4-FFF2-40B4-BE49-F238E27FC236}">
                <a16:creationId xmlns:a16="http://schemas.microsoft.com/office/drawing/2014/main" id="{E33188D1-E0EB-4E4E-B61A-0818626F606B}"/>
              </a:ext>
            </a:extLst>
          </p:cNvPr>
          <p:cNvPicPr>
            <a:picLocks noChangeAspect="1"/>
          </p:cNvPicPr>
          <p:nvPr/>
        </p:nvPicPr>
        <p:blipFill>
          <a:blip r:embed="rId2"/>
          <a:stretch>
            <a:fillRect/>
          </a:stretch>
        </p:blipFill>
        <p:spPr>
          <a:xfrm>
            <a:off x="519112" y="1076325"/>
            <a:ext cx="3038475" cy="5581650"/>
          </a:xfrm>
          <a:prstGeom prst="rect">
            <a:avLst/>
          </a:prstGeom>
        </p:spPr>
      </p:pic>
      <p:cxnSp>
        <p:nvCxnSpPr>
          <p:cNvPr id="6" name="Connecteur droit avec flèche 5">
            <a:extLst>
              <a:ext uri="{FF2B5EF4-FFF2-40B4-BE49-F238E27FC236}">
                <a16:creationId xmlns:a16="http://schemas.microsoft.com/office/drawing/2014/main" id="{573A95EB-D8AA-4AA1-9F5D-7EC7250DA0D4}"/>
              </a:ext>
            </a:extLst>
          </p:cNvPr>
          <p:cNvCxnSpPr>
            <a:cxnSpLocks/>
          </p:cNvCxnSpPr>
          <p:nvPr/>
        </p:nvCxnSpPr>
        <p:spPr>
          <a:xfrm flipH="1">
            <a:off x="3557588" y="1612559"/>
            <a:ext cx="3358778" cy="209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C1DF82DA-B9D0-4878-B0EC-F208F7F447A6}"/>
              </a:ext>
            </a:extLst>
          </p:cNvPr>
          <p:cNvSpPr txBox="1"/>
          <p:nvPr/>
        </p:nvSpPr>
        <p:spPr>
          <a:xfrm>
            <a:off x="6880192" y="1981891"/>
            <a:ext cx="4631986" cy="1754326"/>
          </a:xfrm>
          <a:prstGeom prst="rect">
            <a:avLst/>
          </a:prstGeom>
          <a:noFill/>
        </p:spPr>
        <p:txBody>
          <a:bodyPr wrap="square" rtlCol="0">
            <a:spAutoFit/>
          </a:bodyPr>
          <a:lstStyle/>
          <a:p>
            <a:r>
              <a:rPr lang="en-US" dirty="0"/>
              <a:t>Anaconda2 = Anaconda environment with Python 2.xx</a:t>
            </a:r>
          </a:p>
          <a:p>
            <a:endParaRPr lang="en-US" dirty="0"/>
          </a:p>
          <a:p>
            <a:r>
              <a:rPr lang="en-US" dirty="0"/>
              <a:t>Anaconda3 = Anaconda environment with Python 3.xx</a:t>
            </a:r>
          </a:p>
          <a:p>
            <a:endParaRPr lang="en-US" dirty="0"/>
          </a:p>
        </p:txBody>
      </p:sp>
      <p:pic>
        <p:nvPicPr>
          <p:cNvPr id="5" name="Image 4">
            <a:extLst>
              <a:ext uri="{FF2B5EF4-FFF2-40B4-BE49-F238E27FC236}">
                <a16:creationId xmlns:a16="http://schemas.microsoft.com/office/drawing/2014/main" id="{8BD77277-8337-43DD-8B89-21362C3A0D16}"/>
              </a:ext>
            </a:extLst>
          </p:cNvPr>
          <p:cNvPicPr>
            <a:picLocks noChangeAspect="1"/>
          </p:cNvPicPr>
          <p:nvPr/>
        </p:nvPicPr>
        <p:blipFill>
          <a:blip r:embed="rId3"/>
          <a:stretch>
            <a:fillRect/>
          </a:stretch>
        </p:blipFill>
        <p:spPr>
          <a:xfrm>
            <a:off x="4940536" y="4242809"/>
            <a:ext cx="7058025" cy="2276475"/>
          </a:xfrm>
          <a:prstGeom prst="rect">
            <a:avLst/>
          </a:prstGeom>
        </p:spPr>
      </p:pic>
      <p:sp>
        <p:nvSpPr>
          <p:cNvPr id="8" name="ZoneTexte 7">
            <a:extLst>
              <a:ext uri="{FF2B5EF4-FFF2-40B4-BE49-F238E27FC236}">
                <a16:creationId xmlns:a16="http://schemas.microsoft.com/office/drawing/2014/main" id="{67F14C86-6ACE-4934-8769-DE91B5AAFFFF}"/>
              </a:ext>
            </a:extLst>
          </p:cNvPr>
          <p:cNvSpPr txBox="1"/>
          <p:nvPr/>
        </p:nvSpPr>
        <p:spPr>
          <a:xfrm>
            <a:off x="4075889" y="106701"/>
            <a:ext cx="4533090" cy="707886"/>
          </a:xfrm>
          <a:prstGeom prst="rect">
            <a:avLst/>
          </a:prstGeom>
          <a:noFill/>
        </p:spPr>
        <p:txBody>
          <a:bodyPr wrap="square" rtlCol="0">
            <a:spAutoFit/>
          </a:bodyPr>
          <a:lstStyle/>
          <a:p>
            <a:pPr algn="ctr"/>
            <a:r>
              <a:rPr lang="fr-FR" sz="4000" b="1" dirty="0" err="1"/>
              <a:t>Testing</a:t>
            </a:r>
            <a:r>
              <a:rPr lang="fr-FR" sz="4000" b="1" dirty="0"/>
              <a:t> ANACONDA</a:t>
            </a:r>
          </a:p>
        </p:txBody>
      </p:sp>
      <p:cxnSp>
        <p:nvCxnSpPr>
          <p:cNvPr id="10" name="Connecteur droit avec flèche 9">
            <a:extLst>
              <a:ext uri="{FF2B5EF4-FFF2-40B4-BE49-F238E27FC236}">
                <a16:creationId xmlns:a16="http://schemas.microsoft.com/office/drawing/2014/main" id="{B2DDEA9E-12B2-4F2F-8566-F752910C755F}"/>
              </a:ext>
            </a:extLst>
          </p:cNvPr>
          <p:cNvCxnSpPr>
            <a:cxnSpLocks/>
          </p:cNvCxnSpPr>
          <p:nvPr/>
        </p:nvCxnSpPr>
        <p:spPr>
          <a:xfrm>
            <a:off x="3657600" y="3867150"/>
            <a:ext cx="1282936" cy="121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FBB4262-1E8A-4B28-8384-47FF2614DA06}"/>
              </a:ext>
            </a:extLst>
          </p:cNvPr>
          <p:cNvSpPr/>
          <p:nvPr/>
        </p:nvSpPr>
        <p:spPr>
          <a:xfrm>
            <a:off x="4940536" y="3790026"/>
            <a:ext cx="6730738" cy="369332"/>
          </a:xfrm>
          <a:prstGeom prst="rect">
            <a:avLst/>
          </a:prstGeom>
        </p:spPr>
        <p:txBody>
          <a:bodyPr wrap="square">
            <a:spAutoFit/>
          </a:bodyPr>
          <a:lstStyle/>
          <a:p>
            <a:pPr algn="ctr"/>
            <a:r>
              <a:rPr lang="fr-FR" dirty="0">
                <a:solidFill>
                  <a:srgbClr val="FF0000"/>
                </a:solidFill>
              </a:rPr>
              <a:t>2. Anaconda Prompt</a:t>
            </a:r>
          </a:p>
        </p:txBody>
      </p:sp>
    </p:spTree>
    <p:extLst>
      <p:ext uri="{BB962C8B-B14F-4D97-AF65-F5344CB8AC3E}">
        <p14:creationId xmlns:p14="http://schemas.microsoft.com/office/powerpoint/2010/main" val="2032391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1428750" y="280935"/>
            <a:ext cx="9153525" cy="646331"/>
          </a:xfrm>
          <a:prstGeom prst="rect">
            <a:avLst/>
          </a:prstGeom>
        </p:spPr>
        <p:txBody>
          <a:bodyPr wrap="square">
            <a:spAutoFit/>
          </a:bodyPr>
          <a:lstStyle/>
          <a:p>
            <a:pPr algn="ctr"/>
            <a:r>
              <a:rPr lang="fr-FR" sz="3600" b="1" dirty="0" err="1"/>
              <a:t>Installing</a:t>
            </a:r>
            <a:r>
              <a:rPr lang="fr-FR" sz="3600" b="1" dirty="0"/>
              <a:t> </a:t>
            </a:r>
            <a:r>
              <a:rPr lang="fr-FR" sz="3600" b="1" dirty="0" err="1"/>
              <a:t>scrapy</a:t>
            </a:r>
            <a:r>
              <a:rPr lang="fr-FR" sz="3600" b="1" dirty="0"/>
              <a:t> (</a:t>
            </a:r>
            <a:r>
              <a:rPr lang="fr-FR" sz="3600" b="1" dirty="0" err="1"/>
              <a:t>from</a:t>
            </a:r>
            <a:r>
              <a:rPr lang="fr-FR" sz="3600" b="1" dirty="0"/>
              <a:t> the Anaconda prompt)</a:t>
            </a:r>
          </a:p>
        </p:txBody>
      </p:sp>
      <p:sp>
        <p:nvSpPr>
          <p:cNvPr id="9" name="ZoneTexte 8">
            <a:extLst>
              <a:ext uri="{FF2B5EF4-FFF2-40B4-BE49-F238E27FC236}">
                <a16:creationId xmlns:a16="http://schemas.microsoft.com/office/drawing/2014/main" id="{4DD40755-5AA8-420B-9652-5D06ED051725}"/>
              </a:ext>
            </a:extLst>
          </p:cNvPr>
          <p:cNvSpPr txBox="1"/>
          <p:nvPr/>
        </p:nvSpPr>
        <p:spPr>
          <a:xfrm>
            <a:off x="436480" y="1365592"/>
            <a:ext cx="9281452" cy="646331"/>
          </a:xfrm>
          <a:prstGeom prst="rect">
            <a:avLst/>
          </a:prstGeom>
          <a:noFill/>
        </p:spPr>
        <p:txBody>
          <a:bodyPr wrap="square" rtlCol="0">
            <a:spAutoFit/>
          </a:bodyPr>
          <a:lstStyle/>
          <a:p>
            <a:r>
              <a:rPr lang="fr-FR" dirty="0"/>
              <a:t>Go to ‘C:\’ (or </a:t>
            </a:r>
            <a:r>
              <a:rPr lang="fr-FR" dirty="0" err="1"/>
              <a:t>any</a:t>
            </a:r>
            <a:r>
              <a:rPr lang="fr-FR" dirty="0"/>
              <a:t> root or file) directory by </a:t>
            </a:r>
            <a:r>
              <a:rPr lang="fr-FR" dirty="0" err="1"/>
              <a:t>using</a:t>
            </a:r>
            <a:r>
              <a:rPr lang="fr-FR" dirty="0"/>
              <a:t> ‘cd..’ and ‘cd’ (MS-DOS </a:t>
            </a:r>
            <a:r>
              <a:rPr lang="fr-FR" dirty="0" err="1"/>
              <a:t>commands</a:t>
            </a:r>
            <a:r>
              <a:rPr lang="fr-FR" dirty="0"/>
              <a:t>)</a:t>
            </a:r>
          </a:p>
          <a:p>
            <a:r>
              <a:rPr lang="fr-FR" dirty="0" err="1"/>
              <a:t>Then</a:t>
            </a:r>
            <a:r>
              <a:rPr lang="fr-FR" dirty="0"/>
              <a:t> type  ‘</a:t>
            </a:r>
            <a:r>
              <a:rPr lang="fr-FR" dirty="0" err="1">
                <a:solidFill>
                  <a:srgbClr val="FF0000"/>
                </a:solidFill>
              </a:rPr>
              <a:t>pip</a:t>
            </a:r>
            <a:r>
              <a:rPr lang="fr-FR" dirty="0">
                <a:solidFill>
                  <a:srgbClr val="FF0000"/>
                </a:solidFill>
              </a:rPr>
              <a:t> </a:t>
            </a:r>
            <a:r>
              <a:rPr lang="fr-FR" dirty="0" err="1">
                <a:solidFill>
                  <a:srgbClr val="FF0000"/>
                </a:solidFill>
              </a:rPr>
              <a:t>install</a:t>
            </a:r>
            <a:r>
              <a:rPr lang="fr-FR" dirty="0">
                <a:solidFill>
                  <a:srgbClr val="FF0000"/>
                </a:solidFill>
              </a:rPr>
              <a:t> </a:t>
            </a:r>
            <a:r>
              <a:rPr lang="fr-FR" dirty="0" err="1">
                <a:solidFill>
                  <a:srgbClr val="FF0000"/>
                </a:solidFill>
              </a:rPr>
              <a:t>scrapy</a:t>
            </a:r>
            <a:r>
              <a:rPr lang="fr-FR" dirty="0"/>
              <a:t>’</a:t>
            </a:r>
          </a:p>
        </p:txBody>
      </p:sp>
      <p:sp>
        <p:nvSpPr>
          <p:cNvPr id="10" name="ZoneTexte 9">
            <a:extLst>
              <a:ext uri="{FF2B5EF4-FFF2-40B4-BE49-F238E27FC236}">
                <a16:creationId xmlns:a16="http://schemas.microsoft.com/office/drawing/2014/main" id="{A22EFCC8-C3BD-4F6F-BE56-3487973A1BD5}"/>
              </a:ext>
            </a:extLst>
          </p:cNvPr>
          <p:cNvSpPr txBox="1"/>
          <p:nvPr/>
        </p:nvSpPr>
        <p:spPr>
          <a:xfrm>
            <a:off x="6096000" y="2498103"/>
            <a:ext cx="1126142" cy="369332"/>
          </a:xfrm>
          <a:prstGeom prst="rect">
            <a:avLst/>
          </a:prstGeom>
          <a:noFill/>
        </p:spPr>
        <p:txBody>
          <a:bodyPr wrap="none" rtlCol="0">
            <a:spAutoFit/>
          </a:bodyPr>
          <a:lstStyle/>
          <a:p>
            <a:r>
              <a:rPr lang="fr-FR" dirty="0"/>
              <a:t>&gt;</a:t>
            </a:r>
            <a:r>
              <a:rPr lang="fr-FR" dirty="0" err="1"/>
              <a:t>scrapy</a:t>
            </a:r>
            <a:r>
              <a:rPr lang="fr-FR" dirty="0"/>
              <a:t> -v</a:t>
            </a:r>
          </a:p>
        </p:txBody>
      </p:sp>
      <p:pic>
        <p:nvPicPr>
          <p:cNvPr id="5" name="Picture 4">
            <a:extLst>
              <a:ext uri="{FF2B5EF4-FFF2-40B4-BE49-F238E27FC236}">
                <a16:creationId xmlns:a16="http://schemas.microsoft.com/office/drawing/2014/main" id="{8431D0B2-8DE6-412B-B367-4B11EA0F22F0}"/>
              </a:ext>
            </a:extLst>
          </p:cNvPr>
          <p:cNvPicPr>
            <a:picLocks noChangeAspect="1"/>
          </p:cNvPicPr>
          <p:nvPr/>
        </p:nvPicPr>
        <p:blipFill>
          <a:blip r:embed="rId2"/>
          <a:stretch>
            <a:fillRect/>
          </a:stretch>
        </p:blipFill>
        <p:spPr>
          <a:xfrm>
            <a:off x="571177" y="2339809"/>
            <a:ext cx="10144125" cy="3590925"/>
          </a:xfrm>
          <a:prstGeom prst="rect">
            <a:avLst/>
          </a:prstGeom>
        </p:spPr>
      </p:pic>
    </p:spTree>
    <p:extLst>
      <p:ext uri="{BB962C8B-B14F-4D97-AF65-F5344CB8AC3E}">
        <p14:creationId xmlns:p14="http://schemas.microsoft.com/office/powerpoint/2010/main" val="2568913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1428750" y="280935"/>
            <a:ext cx="9153525" cy="646331"/>
          </a:xfrm>
          <a:prstGeom prst="rect">
            <a:avLst/>
          </a:prstGeom>
        </p:spPr>
        <p:txBody>
          <a:bodyPr wrap="square">
            <a:spAutoFit/>
          </a:bodyPr>
          <a:lstStyle/>
          <a:p>
            <a:pPr algn="ctr"/>
            <a:r>
              <a:rPr lang="fr-FR" sz="3600" b="1" dirty="0" err="1"/>
              <a:t>Installing</a:t>
            </a:r>
            <a:r>
              <a:rPr lang="fr-FR" sz="3600" b="1" dirty="0"/>
              <a:t> </a:t>
            </a:r>
            <a:r>
              <a:rPr lang="fr-FR" sz="3600" b="1" dirty="0" err="1"/>
              <a:t>scrapy</a:t>
            </a:r>
            <a:r>
              <a:rPr lang="fr-FR" sz="3600" b="1" dirty="0"/>
              <a:t> (</a:t>
            </a:r>
            <a:r>
              <a:rPr lang="fr-FR" sz="3600" b="1" dirty="0" err="1"/>
              <a:t>from</a:t>
            </a:r>
            <a:r>
              <a:rPr lang="fr-FR" sz="3600" b="1" dirty="0"/>
              <a:t> the Anaconda prompt)</a:t>
            </a:r>
          </a:p>
        </p:txBody>
      </p:sp>
      <p:pic>
        <p:nvPicPr>
          <p:cNvPr id="3" name="Picture 2">
            <a:extLst>
              <a:ext uri="{FF2B5EF4-FFF2-40B4-BE49-F238E27FC236}">
                <a16:creationId xmlns:a16="http://schemas.microsoft.com/office/drawing/2014/main" id="{D6D0825C-4F5C-4263-9B25-DB55F8FF9A70}"/>
              </a:ext>
            </a:extLst>
          </p:cNvPr>
          <p:cNvPicPr>
            <a:picLocks noChangeAspect="1"/>
          </p:cNvPicPr>
          <p:nvPr/>
        </p:nvPicPr>
        <p:blipFill>
          <a:blip r:embed="rId2"/>
          <a:stretch>
            <a:fillRect/>
          </a:stretch>
        </p:blipFill>
        <p:spPr>
          <a:xfrm>
            <a:off x="3781425" y="2147887"/>
            <a:ext cx="4629150" cy="2562225"/>
          </a:xfrm>
          <a:prstGeom prst="rect">
            <a:avLst/>
          </a:prstGeom>
          <a:effectLst/>
        </p:spPr>
      </p:pic>
      <p:sp>
        <p:nvSpPr>
          <p:cNvPr id="6" name="TextBox 5">
            <a:extLst>
              <a:ext uri="{FF2B5EF4-FFF2-40B4-BE49-F238E27FC236}">
                <a16:creationId xmlns:a16="http://schemas.microsoft.com/office/drawing/2014/main" id="{01AF44BF-B642-42E0-BE42-A0EB7C8C57F5}"/>
              </a:ext>
            </a:extLst>
          </p:cNvPr>
          <p:cNvSpPr txBox="1"/>
          <p:nvPr/>
        </p:nvSpPr>
        <p:spPr>
          <a:xfrm>
            <a:off x="1584190" y="1320903"/>
            <a:ext cx="8998085" cy="369332"/>
          </a:xfrm>
          <a:prstGeom prst="rect">
            <a:avLst/>
          </a:prstGeom>
          <a:noFill/>
        </p:spPr>
        <p:txBody>
          <a:bodyPr wrap="square" rtlCol="0">
            <a:spAutoFit/>
          </a:bodyPr>
          <a:lstStyle/>
          <a:p>
            <a:pPr algn="ctr"/>
            <a:r>
              <a:rPr lang="en-US" dirty="0"/>
              <a:t>(On my laptop) Scrapy has been installed here:</a:t>
            </a:r>
          </a:p>
        </p:txBody>
      </p:sp>
    </p:spTree>
    <p:extLst>
      <p:ext uri="{BB962C8B-B14F-4D97-AF65-F5344CB8AC3E}">
        <p14:creationId xmlns:p14="http://schemas.microsoft.com/office/powerpoint/2010/main" val="1875965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1428750" y="280935"/>
            <a:ext cx="9153525" cy="646331"/>
          </a:xfrm>
          <a:prstGeom prst="rect">
            <a:avLst/>
          </a:prstGeom>
        </p:spPr>
        <p:txBody>
          <a:bodyPr wrap="square">
            <a:spAutoFit/>
          </a:bodyPr>
          <a:lstStyle/>
          <a:p>
            <a:pPr algn="ctr"/>
            <a:r>
              <a:rPr lang="fr-FR" sz="3600" b="1" dirty="0" err="1"/>
              <a:t>Installing</a:t>
            </a:r>
            <a:r>
              <a:rPr lang="fr-FR" sz="3600" b="1" dirty="0"/>
              <a:t> </a:t>
            </a:r>
            <a:r>
              <a:rPr lang="fr-FR" sz="3600" b="1" dirty="0" err="1"/>
              <a:t>scrapy</a:t>
            </a:r>
            <a:r>
              <a:rPr lang="fr-FR" sz="3600" b="1" dirty="0"/>
              <a:t> (</a:t>
            </a:r>
            <a:r>
              <a:rPr lang="fr-FR" sz="3600" b="1" dirty="0" err="1"/>
              <a:t>from</a:t>
            </a:r>
            <a:r>
              <a:rPr lang="fr-FR" sz="3600" b="1" dirty="0"/>
              <a:t> the Anaconda prompt)</a:t>
            </a:r>
          </a:p>
        </p:txBody>
      </p:sp>
      <p:sp>
        <p:nvSpPr>
          <p:cNvPr id="6" name="TextBox 5">
            <a:extLst>
              <a:ext uri="{FF2B5EF4-FFF2-40B4-BE49-F238E27FC236}">
                <a16:creationId xmlns:a16="http://schemas.microsoft.com/office/drawing/2014/main" id="{01AF44BF-B642-42E0-BE42-A0EB7C8C57F5}"/>
              </a:ext>
            </a:extLst>
          </p:cNvPr>
          <p:cNvSpPr txBox="1"/>
          <p:nvPr/>
        </p:nvSpPr>
        <p:spPr>
          <a:xfrm>
            <a:off x="1584190" y="1320903"/>
            <a:ext cx="8998085" cy="369332"/>
          </a:xfrm>
          <a:prstGeom prst="rect">
            <a:avLst/>
          </a:prstGeom>
          <a:noFill/>
        </p:spPr>
        <p:txBody>
          <a:bodyPr wrap="square" rtlCol="0">
            <a:spAutoFit/>
          </a:bodyPr>
          <a:lstStyle/>
          <a:p>
            <a:pPr algn="ctr"/>
            <a:r>
              <a:rPr lang="en-US" dirty="0"/>
              <a:t>Note that many other packages are installed:</a:t>
            </a:r>
          </a:p>
        </p:txBody>
      </p:sp>
      <p:pic>
        <p:nvPicPr>
          <p:cNvPr id="5" name="Picture 4">
            <a:extLst>
              <a:ext uri="{FF2B5EF4-FFF2-40B4-BE49-F238E27FC236}">
                <a16:creationId xmlns:a16="http://schemas.microsoft.com/office/drawing/2014/main" id="{2524C34A-6FDB-4A8B-89C2-ABFCD0B24038}"/>
              </a:ext>
            </a:extLst>
          </p:cNvPr>
          <p:cNvPicPr>
            <a:picLocks noChangeAspect="1"/>
          </p:cNvPicPr>
          <p:nvPr/>
        </p:nvPicPr>
        <p:blipFill>
          <a:blip r:embed="rId2"/>
          <a:stretch>
            <a:fillRect/>
          </a:stretch>
        </p:blipFill>
        <p:spPr>
          <a:xfrm>
            <a:off x="3914566" y="1780671"/>
            <a:ext cx="4636581" cy="3653064"/>
          </a:xfrm>
          <a:prstGeom prst="rect">
            <a:avLst/>
          </a:prstGeom>
        </p:spPr>
      </p:pic>
      <p:sp>
        <p:nvSpPr>
          <p:cNvPr id="7" name="TextBox 6">
            <a:extLst>
              <a:ext uri="{FF2B5EF4-FFF2-40B4-BE49-F238E27FC236}">
                <a16:creationId xmlns:a16="http://schemas.microsoft.com/office/drawing/2014/main" id="{19B2D132-2CD7-4438-8E63-C46308AF40D4}"/>
              </a:ext>
            </a:extLst>
          </p:cNvPr>
          <p:cNvSpPr txBox="1"/>
          <p:nvPr/>
        </p:nvSpPr>
        <p:spPr>
          <a:xfrm>
            <a:off x="3593860" y="5733813"/>
            <a:ext cx="5590333" cy="369332"/>
          </a:xfrm>
          <a:prstGeom prst="rect">
            <a:avLst/>
          </a:prstGeom>
          <a:noFill/>
        </p:spPr>
        <p:txBody>
          <a:bodyPr wrap="square" rtlCol="0">
            <a:spAutoFit/>
          </a:bodyPr>
          <a:lstStyle/>
          <a:p>
            <a:r>
              <a:rPr lang="en-US" dirty="0"/>
              <a:t>Particularly Matplotlib, </a:t>
            </a:r>
            <a:r>
              <a:rPr lang="en-US" dirty="0" err="1"/>
              <a:t>Numpy</a:t>
            </a:r>
            <a:r>
              <a:rPr lang="en-US" dirty="0"/>
              <a:t>, </a:t>
            </a:r>
            <a:r>
              <a:rPr lang="en-US" dirty="0" err="1"/>
              <a:t>Scipy</a:t>
            </a:r>
            <a:r>
              <a:rPr lang="en-US" dirty="0"/>
              <a:t>, Scikit, </a:t>
            </a:r>
            <a:r>
              <a:rPr lang="en-US" dirty="0" err="1"/>
              <a:t>etc</a:t>
            </a:r>
            <a:r>
              <a:rPr lang="en-US" dirty="0"/>
              <a:t>… </a:t>
            </a:r>
          </a:p>
        </p:txBody>
      </p:sp>
    </p:spTree>
    <p:extLst>
      <p:ext uri="{BB962C8B-B14F-4D97-AF65-F5344CB8AC3E}">
        <p14:creationId xmlns:p14="http://schemas.microsoft.com/office/powerpoint/2010/main" val="61435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err="1"/>
              <a:t>Testing</a:t>
            </a:r>
            <a:r>
              <a:rPr lang="fr-FR" sz="3600" b="1" dirty="0"/>
              <a:t>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1139952" y="1086282"/>
            <a:ext cx="9912096" cy="369332"/>
          </a:xfrm>
          <a:prstGeom prst="rect">
            <a:avLst/>
          </a:prstGeom>
          <a:noFill/>
        </p:spPr>
        <p:txBody>
          <a:bodyPr wrap="square" rtlCol="0">
            <a:spAutoFit/>
          </a:bodyPr>
          <a:lstStyle/>
          <a:p>
            <a:pPr algn="ctr"/>
            <a:r>
              <a:rPr lang="en-US" dirty="0"/>
              <a:t>From Anaconda prompt, type ‘scrapy’ to see if it has been well installed and for available commands</a:t>
            </a:r>
            <a:endParaRPr lang="fr-FR" dirty="0"/>
          </a:p>
        </p:txBody>
      </p:sp>
      <p:pic>
        <p:nvPicPr>
          <p:cNvPr id="6" name="Image 5">
            <a:extLst>
              <a:ext uri="{FF2B5EF4-FFF2-40B4-BE49-F238E27FC236}">
                <a16:creationId xmlns:a16="http://schemas.microsoft.com/office/drawing/2014/main" id="{4DD6CF66-D84D-4512-8711-49FB5FE80A1B}"/>
              </a:ext>
            </a:extLst>
          </p:cNvPr>
          <p:cNvPicPr>
            <a:picLocks noChangeAspect="1"/>
          </p:cNvPicPr>
          <p:nvPr/>
        </p:nvPicPr>
        <p:blipFill>
          <a:blip r:embed="rId2"/>
          <a:stretch>
            <a:fillRect/>
          </a:stretch>
        </p:blipFill>
        <p:spPr>
          <a:xfrm>
            <a:off x="2657475" y="1644014"/>
            <a:ext cx="6877050" cy="5000625"/>
          </a:xfrm>
          <a:prstGeom prst="rect">
            <a:avLst/>
          </a:prstGeom>
        </p:spPr>
      </p:pic>
    </p:spTree>
    <p:extLst>
      <p:ext uri="{BB962C8B-B14F-4D97-AF65-F5344CB8AC3E}">
        <p14:creationId xmlns:p14="http://schemas.microsoft.com/office/powerpoint/2010/main" val="129005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AB3E-8C59-4DF8-B9F0-182E1122FEC7}"/>
              </a:ext>
            </a:extLst>
          </p:cNvPr>
          <p:cNvSpPr>
            <a:spLocks noGrp="1"/>
          </p:cNvSpPr>
          <p:nvPr>
            <p:ph type="title"/>
          </p:nvPr>
        </p:nvSpPr>
        <p:spPr>
          <a:xfrm>
            <a:off x="838200" y="346463"/>
            <a:ext cx="10515600" cy="1325563"/>
          </a:xfrm>
        </p:spPr>
        <p:txBody>
          <a:bodyPr/>
          <a:lstStyle/>
          <a:p>
            <a:pPr algn="ctr"/>
            <a:r>
              <a:rPr lang="en-US" b="1" dirty="0"/>
              <a:t>Facebook’s collection of data </a:t>
            </a:r>
            <a:r>
              <a:rPr lang="en-US" sz="3600" b="1" dirty="0"/>
              <a:t>(see ACCC report)</a:t>
            </a:r>
            <a:endParaRPr lang="en-US" b="1" dirty="0"/>
          </a:p>
        </p:txBody>
      </p:sp>
      <p:sp>
        <p:nvSpPr>
          <p:cNvPr id="3" name="Content Placeholder 2">
            <a:extLst>
              <a:ext uri="{FF2B5EF4-FFF2-40B4-BE49-F238E27FC236}">
                <a16:creationId xmlns:a16="http://schemas.microsoft.com/office/drawing/2014/main" id="{E61181E1-113C-4185-BB5F-2B2F79880D5B}"/>
              </a:ext>
            </a:extLst>
          </p:cNvPr>
          <p:cNvSpPr>
            <a:spLocks noGrp="1"/>
          </p:cNvSpPr>
          <p:nvPr>
            <p:ph idx="1"/>
          </p:nvPr>
        </p:nvSpPr>
        <p:spPr/>
        <p:txBody>
          <a:bodyPr/>
          <a:lstStyle/>
          <a:p>
            <a:r>
              <a:rPr lang="en-US" u="sng" dirty="0"/>
              <a:t>Registered user sign up data on platform: </a:t>
            </a:r>
          </a:p>
          <a:p>
            <a:pPr marL="0" indent="0">
              <a:buNone/>
            </a:pPr>
            <a:r>
              <a:rPr lang="en-US" dirty="0"/>
              <a:t>name, surname, gender, date of birth, phone number</a:t>
            </a:r>
          </a:p>
          <a:p>
            <a:r>
              <a:rPr lang="en-US" u="sng" dirty="0"/>
              <a:t>On Facebook platform: </a:t>
            </a:r>
          </a:p>
          <a:p>
            <a:pPr marL="0" indent="0">
              <a:buNone/>
            </a:pPr>
            <a:r>
              <a:rPr lang="en-US" dirty="0"/>
              <a:t>pages liked/followed, friend network, content or ads liked/commented/clicked on, time spend looking at ads, phone contact details</a:t>
            </a:r>
          </a:p>
          <a:p>
            <a:r>
              <a:rPr lang="en-US" u="sng" dirty="0"/>
              <a:t>Idem (same personal details) on: </a:t>
            </a:r>
          </a:p>
          <a:p>
            <a:pPr marL="0" indent="0">
              <a:buNone/>
            </a:pPr>
            <a:r>
              <a:rPr lang="en-US" dirty="0"/>
              <a:t>Instagram, WhatsApp, Messenger (+ people messaged)</a:t>
            </a:r>
          </a:p>
          <a:p>
            <a:pPr marL="0" indent="0">
              <a:buNone/>
            </a:pPr>
            <a:endParaRPr lang="en-US" dirty="0"/>
          </a:p>
        </p:txBody>
      </p:sp>
    </p:spTree>
    <p:extLst>
      <p:ext uri="{BB962C8B-B14F-4D97-AF65-F5344CB8AC3E}">
        <p14:creationId xmlns:p14="http://schemas.microsoft.com/office/powerpoint/2010/main" val="26726267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1894114" y="331451"/>
            <a:ext cx="7740079" cy="646331"/>
          </a:xfrm>
          <a:prstGeom prst="rect">
            <a:avLst/>
          </a:prstGeom>
        </p:spPr>
        <p:txBody>
          <a:bodyPr wrap="square">
            <a:spAutoFit/>
          </a:bodyPr>
          <a:lstStyle/>
          <a:p>
            <a:pPr algn="ctr"/>
            <a:r>
              <a:rPr lang="fr-FR" sz="3600" b="1" dirty="0" err="1"/>
              <a:t>Testing</a:t>
            </a:r>
            <a:r>
              <a:rPr lang="fr-FR" sz="3600" b="1" dirty="0"/>
              <a:t> </a:t>
            </a:r>
            <a:r>
              <a:rPr lang="fr-FR" sz="3600" b="1" dirty="0" err="1"/>
              <a:t>Scrapy</a:t>
            </a:r>
            <a:r>
              <a:rPr lang="fr-FR" sz="3600" b="1" dirty="0"/>
              <a:t> (via the </a:t>
            </a:r>
            <a:r>
              <a:rPr lang="fr-FR" sz="3600" b="1" dirty="0" err="1"/>
              <a:t>Scrapy</a:t>
            </a:r>
            <a:r>
              <a:rPr lang="fr-FR" sz="3600" b="1" dirty="0"/>
              <a:t> Shell)</a:t>
            </a:r>
          </a:p>
        </p:txBody>
      </p:sp>
      <p:sp>
        <p:nvSpPr>
          <p:cNvPr id="2" name="ZoneTexte 1">
            <a:extLst>
              <a:ext uri="{FF2B5EF4-FFF2-40B4-BE49-F238E27FC236}">
                <a16:creationId xmlns:a16="http://schemas.microsoft.com/office/drawing/2014/main" id="{CA1548FB-5F25-4FAC-BBED-2A8F1C742823}"/>
              </a:ext>
            </a:extLst>
          </p:cNvPr>
          <p:cNvSpPr txBox="1"/>
          <p:nvPr/>
        </p:nvSpPr>
        <p:spPr>
          <a:xfrm>
            <a:off x="1312776" y="1565295"/>
            <a:ext cx="9912096" cy="646331"/>
          </a:xfrm>
          <a:prstGeom prst="rect">
            <a:avLst/>
          </a:prstGeom>
          <a:noFill/>
        </p:spPr>
        <p:txBody>
          <a:bodyPr wrap="square" rtlCol="0">
            <a:spAutoFit/>
          </a:bodyPr>
          <a:lstStyle/>
          <a:p>
            <a:pPr algn="ctr"/>
            <a:r>
              <a:rPr lang="en-US" dirty="0"/>
              <a:t>Type : </a:t>
            </a:r>
            <a:r>
              <a:rPr lang="en-US" dirty="0" err="1"/>
              <a:t>scrapy</a:t>
            </a:r>
            <a:r>
              <a:rPr lang="en-US" dirty="0"/>
              <a:t> shell </a:t>
            </a:r>
            <a:r>
              <a:rPr lang="fr-FR" dirty="0">
                <a:hlinkClick r:id="rId2"/>
              </a:rPr>
              <a:t>https://reports.exodus-privacy.eu.org/fr/reports/?page=1 </a:t>
            </a:r>
            <a:endParaRPr lang="fr-FR" dirty="0"/>
          </a:p>
          <a:p>
            <a:pPr algn="ctr"/>
            <a:r>
              <a:rPr lang="fr-FR" dirty="0"/>
              <a:t>(‘</a:t>
            </a:r>
            <a:r>
              <a:rPr lang="fr-FR" dirty="0" err="1"/>
              <a:t>shell</a:t>
            </a:r>
            <a:r>
              <a:rPr lang="fr-FR" dirty="0"/>
              <a:t>’ shows the interactive </a:t>
            </a:r>
            <a:r>
              <a:rPr lang="fr-FR" dirty="0" err="1"/>
              <a:t>scraping</a:t>
            </a:r>
            <a:r>
              <a:rPr lang="fr-FR" dirty="0"/>
              <a:t> console (green </a:t>
            </a:r>
            <a:r>
              <a:rPr lang="fr-FR" dirty="0" err="1"/>
              <a:t>color</a:t>
            </a:r>
            <a:r>
              <a:rPr lang="fr-FR" dirty="0"/>
              <a:t>))</a:t>
            </a:r>
          </a:p>
        </p:txBody>
      </p:sp>
      <p:sp>
        <p:nvSpPr>
          <p:cNvPr id="5" name="ZoneTexte 4">
            <a:extLst>
              <a:ext uri="{FF2B5EF4-FFF2-40B4-BE49-F238E27FC236}">
                <a16:creationId xmlns:a16="http://schemas.microsoft.com/office/drawing/2014/main" id="{BA00D5F0-8366-4D8A-9D36-DBBA01142364}"/>
              </a:ext>
            </a:extLst>
          </p:cNvPr>
          <p:cNvSpPr txBox="1"/>
          <p:nvPr/>
        </p:nvSpPr>
        <p:spPr>
          <a:xfrm>
            <a:off x="559331" y="4923373"/>
            <a:ext cx="10665541" cy="646331"/>
          </a:xfrm>
          <a:prstGeom prst="rect">
            <a:avLst/>
          </a:prstGeom>
          <a:noFill/>
        </p:spPr>
        <p:txBody>
          <a:bodyPr wrap="square" rtlCol="0">
            <a:spAutoFit/>
          </a:bodyPr>
          <a:lstStyle/>
          <a:p>
            <a:pPr algn="ctr"/>
            <a:r>
              <a:rPr lang="en-US" dirty="0"/>
              <a:t>Note: you are on a </a:t>
            </a:r>
            <a:r>
              <a:rPr lang="en-US" dirty="0">
                <a:solidFill>
                  <a:srgbClr val="FF0000"/>
                </a:solidFill>
              </a:rPr>
              <a:t>Python prompt </a:t>
            </a:r>
            <a:r>
              <a:rPr lang="en-US" dirty="0"/>
              <a:t>(you can always exit with </a:t>
            </a:r>
            <a:r>
              <a:rPr lang="en-US" i="1" dirty="0"/>
              <a:t>Ctrl </a:t>
            </a:r>
            <a:r>
              <a:rPr lang="en-US" dirty="0"/>
              <a:t>+ </a:t>
            </a:r>
            <a:r>
              <a:rPr lang="en-US" i="1" dirty="0"/>
              <a:t>D or “exit” </a:t>
            </a:r>
            <a:r>
              <a:rPr lang="en-US" dirty="0"/>
              <a:t>to go back to the Anaconda prompt) </a:t>
            </a:r>
            <a:endParaRPr lang="fr-FR" dirty="0"/>
          </a:p>
        </p:txBody>
      </p:sp>
      <p:pic>
        <p:nvPicPr>
          <p:cNvPr id="6" name="Image 5">
            <a:extLst>
              <a:ext uri="{FF2B5EF4-FFF2-40B4-BE49-F238E27FC236}">
                <a16:creationId xmlns:a16="http://schemas.microsoft.com/office/drawing/2014/main" id="{B4F9C1D8-84D2-42CD-AE0D-C0852131447E}"/>
              </a:ext>
            </a:extLst>
          </p:cNvPr>
          <p:cNvPicPr>
            <a:picLocks noChangeAspect="1"/>
          </p:cNvPicPr>
          <p:nvPr/>
        </p:nvPicPr>
        <p:blipFill>
          <a:blip r:embed="rId3"/>
          <a:stretch>
            <a:fillRect/>
          </a:stretch>
        </p:blipFill>
        <p:spPr>
          <a:xfrm>
            <a:off x="1312776" y="2505462"/>
            <a:ext cx="9172575" cy="2124075"/>
          </a:xfrm>
          <a:prstGeom prst="rect">
            <a:avLst/>
          </a:prstGeom>
        </p:spPr>
      </p:pic>
    </p:spTree>
    <p:extLst>
      <p:ext uri="{BB962C8B-B14F-4D97-AF65-F5344CB8AC3E}">
        <p14:creationId xmlns:p14="http://schemas.microsoft.com/office/powerpoint/2010/main" val="3600236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err="1"/>
              <a:t>Testing</a:t>
            </a:r>
            <a:r>
              <a:rPr lang="fr-FR" sz="3600" b="1" dirty="0"/>
              <a:t>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823912" y="1340351"/>
            <a:ext cx="9912096" cy="369332"/>
          </a:xfrm>
          <a:prstGeom prst="rect">
            <a:avLst/>
          </a:prstGeom>
          <a:noFill/>
        </p:spPr>
        <p:txBody>
          <a:bodyPr wrap="square" rtlCol="0">
            <a:spAutoFit/>
          </a:bodyPr>
          <a:lstStyle/>
          <a:p>
            <a:pPr algn="ctr"/>
            <a:r>
              <a:rPr lang="en-US" dirty="0"/>
              <a:t>Type : </a:t>
            </a:r>
            <a:r>
              <a:rPr lang="en-US" dirty="0" err="1"/>
              <a:t>response.body</a:t>
            </a:r>
            <a:r>
              <a:rPr lang="en-US" dirty="0"/>
              <a:t>[:1000]</a:t>
            </a:r>
            <a:endParaRPr lang="fr-FR" dirty="0"/>
          </a:p>
        </p:txBody>
      </p:sp>
      <p:sp>
        <p:nvSpPr>
          <p:cNvPr id="5" name="ZoneTexte 4">
            <a:extLst>
              <a:ext uri="{FF2B5EF4-FFF2-40B4-BE49-F238E27FC236}">
                <a16:creationId xmlns:a16="http://schemas.microsoft.com/office/drawing/2014/main" id="{BA00D5F0-8366-4D8A-9D36-DBBA01142364}"/>
              </a:ext>
            </a:extLst>
          </p:cNvPr>
          <p:cNvSpPr txBox="1"/>
          <p:nvPr/>
        </p:nvSpPr>
        <p:spPr>
          <a:xfrm>
            <a:off x="688258" y="4969538"/>
            <a:ext cx="10579509" cy="1754326"/>
          </a:xfrm>
          <a:prstGeom prst="rect">
            <a:avLst/>
          </a:prstGeom>
          <a:noFill/>
        </p:spPr>
        <p:txBody>
          <a:bodyPr wrap="square" rtlCol="0">
            <a:spAutoFit/>
          </a:bodyPr>
          <a:lstStyle/>
          <a:p>
            <a:r>
              <a:rPr lang="en-US" dirty="0"/>
              <a:t>The HTML content of </a:t>
            </a:r>
            <a:r>
              <a:rPr lang="fr-FR" dirty="0">
                <a:hlinkClick r:id="rId2"/>
              </a:rPr>
              <a:t>https://reports.exodus-privacy.eu.org/fr/reports/?page=1 </a:t>
            </a:r>
            <a:endParaRPr lang="fr-FR" dirty="0"/>
          </a:p>
          <a:p>
            <a:r>
              <a:rPr lang="en-US" dirty="0"/>
              <a:t>has been downloaded in ‘response’ variable (more precisely, a Python object ‘response’). Then, the relevant information from this page is ready to be used (i.e. extracted). </a:t>
            </a:r>
          </a:p>
          <a:p>
            <a:endParaRPr lang="fr-FR" dirty="0"/>
          </a:p>
          <a:p>
            <a:r>
              <a:rPr lang="en-US" dirty="0"/>
              <a:t>[:1000]   It's the Python way of extracting the first 1000 characters of the downloaded HTML page 	</a:t>
            </a:r>
          </a:p>
          <a:p>
            <a:endParaRPr lang="fr-FR" dirty="0"/>
          </a:p>
        </p:txBody>
      </p:sp>
      <p:pic>
        <p:nvPicPr>
          <p:cNvPr id="3" name="Image 2">
            <a:extLst>
              <a:ext uri="{FF2B5EF4-FFF2-40B4-BE49-F238E27FC236}">
                <a16:creationId xmlns:a16="http://schemas.microsoft.com/office/drawing/2014/main" id="{2993A016-CA9A-46EE-9C8B-F84755543FF9}"/>
              </a:ext>
            </a:extLst>
          </p:cNvPr>
          <p:cNvPicPr>
            <a:picLocks noChangeAspect="1"/>
          </p:cNvPicPr>
          <p:nvPr/>
        </p:nvPicPr>
        <p:blipFill>
          <a:blip r:embed="rId3"/>
          <a:stretch>
            <a:fillRect/>
          </a:stretch>
        </p:blipFill>
        <p:spPr>
          <a:xfrm>
            <a:off x="823912" y="1912013"/>
            <a:ext cx="10544175" cy="3057525"/>
          </a:xfrm>
          <a:prstGeom prst="rect">
            <a:avLst/>
          </a:prstGeom>
        </p:spPr>
      </p:pic>
    </p:spTree>
    <p:extLst>
      <p:ext uri="{BB962C8B-B14F-4D97-AF65-F5344CB8AC3E}">
        <p14:creationId xmlns:p14="http://schemas.microsoft.com/office/powerpoint/2010/main" val="3652144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25F88-3257-4CDF-B6DF-732FFB164AA3}"/>
              </a:ext>
            </a:extLst>
          </p:cNvPr>
          <p:cNvSpPr>
            <a:spLocks noGrp="1"/>
          </p:cNvSpPr>
          <p:nvPr>
            <p:ph type="title"/>
          </p:nvPr>
        </p:nvSpPr>
        <p:spPr/>
        <p:txBody>
          <a:bodyPr/>
          <a:lstStyle/>
          <a:p>
            <a:pPr algn="ctr"/>
            <a:r>
              <a:rPr lang="fr-FR" b="1" dirty="0"/>
              <a:t>Running </a:t>
            </a:r>
            <a:r>
              <a:rPr lang="fr-FR" b="1" dirty="0" err="1"/>
              <a:t>Scrapy</a:t>
            </a:r>
            <a:endParaRPr lang="fr-FR" b="1" dirty="0"/>
          </a:p>
        </p:txBody>
      </p:sp>
      <p:sp>
        <p:nvSpPr>
          <p:cNvPr id="3" name="Espace réservé du contenu 2">
            <a:extLst>
              <a:ext uri="{FF2B5EF4-FFF2-40B4-BE49-F238E27FC236}">
                <a16:creationId xmlns:a16="http://schemas.microsoft.com/office/drawing/2014/main" id="{F23A5FDA-CC8C-4640-95C6-81EB26AD0C69}"/>
              </a:ext>
            </a:extLst>
          </p:cNvPr>
          <p:cNvSpPr>
            <a:spLocks noGrp="1"/>
          </p:cNvSpPr>
          <p:nvPr>
            <p:ph idx="1"/>
          </p:nvPr>
        </p:nvSpPr>
        <p:spPr>
          <a:xfrm>
            <a:off x="838200" y="2979737"/>
            <a:ext cx="10515600" cy="898525"/>
          </a:xfrm>
        </p:spPr>
        <p:txBody>
          <a:bodyPr>
            <a:normAutofit/>
          </a:bodyPr>
          <a:lstStyle/>
          <a:p>
            <a:pPr marL="0" indent="0" algn="ctr">
              <a:buNone/>
            </a:pPr>
            <a:r>
              <a:rPr lang="fr-FR" b="1" dirty="0"/>
              <a:t>Basic </a:t>
            </a:r>
            <a:r>
              <a:rPr lang="fr-FR" b="1" dirty="0" err="1"/>
              <a:t>principles</a:t>
            </a:r>
            <a:r>
              <a:rPr lang="fr-FR" b="1" dirty="0"/>
              <a:t> of </a:t>
            </a:r>
            <a:r>
              <a:rPr lang="fr-FR" b="1" dirty="0" err="1"/>
              <a:t>scraping</a:t>
            </a:r>
            <a:endParaRPr lang="fr-FR" b="1" dirty="0"/>
          </a:p>
          <a:p>
            <a:pPr marL="0" indent="0" algn="ctr">
              <a:buNone/>
            </a:pPr>
            <a:endParaRPr lang="fr-FR" b="1" dirty="0"/>
          </a:p>
          <a:p>
            <a:pPr marL="0" indent="0" algn="ctr">
              <a:buNone/>
            </a:pPr>
            <a:endParaRPr lang="fr-FR" b="1" dirty="0"/>
          </a:p>
        </p:txBody>
      </p:sp>
    </p:spTree>
    <p:extLst>
      <p:ext uri="{BB962C8B-B14F-4D97-AF65-F5344CB8AC3E}">
        <p14:creationId xmlns:p14="http://schemas.microsoft.com/office/powerpoint/2010/main" val="3795858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Introductory</a:t>
            </a:r>
            <a:r>
              <a:rPr lang="fr-FR" dirty="0"/>
              <a:t> : 5 minutes </a:t>
            </a:r>
            <a:r>
              <a:rPr lang="fr-FR" dirty="0" err="1"/>
              <a:t>lesson</a:t>
            </a:r>
            <a:r>
              <a:rPr lang="fr-FR" dirty="0"/>
              <a:t> in XML</a:t>
            </a:r>
          </a:p>
        </p:txBody>
      </p:sp>
      <p:sp>
        <p:nvSpPr>
          <p:cNvPr id="3" name="Espace réservé du contenu 2"/>
          <p:cNvSpPr>
            <a:spLocks noGrp="1"/>
          </p:cNvSpPr>
          <p:nvPr>
            <p:ph idx="1"/>
          </p:nvPr>
        </p:nvSpPr>
        <p:spPr/>
        <p:txBody>
          <a:bodyPr/>
          <a:lstStyle/>
          <a:p>
            <a:pPr marL="0" indent="0">
              <a:buNone/>
            </a:pPr>
            <a:r>
              <a:rPr lang="fr-FR" dirty="0"/>
              <a:t>XML documents are </a:t>
            </a:r>
            <a:r>
              <a:rPr lang="fr-FR" dirty="0" err="1"/>
              <a:t>structured</a:t>
            </a:r>
            <a:r>
              <a:rPr lang="fr-FR" dirty="0"/>
              <a:t> </a:t>
            </a:r>
            <a:r>
              <a:rPr lang="fr-FR" dirty="0" err="1"/>
              <a:t>according</a:t>
            </a:r>
            <a:r>
              <a:rPr lang="fr-FR" dirty="0"/>
              <a:t> to ‘tags’: </a:t>
            </a:r>
          </a:p>
          <a:p>
            <a:pPr marL="0" indent="0">
              <a:buNone/>
            </a:pPr>
            <a:endParaRPr lang="fr-FR" dirty="0"/>
          </a:p>
          <a:p>
            <a:pPr marL="0" indent="0">
              <a:buNone/>
            </a:pPr>
            <a:r>
              <a:rPr lang="fr-FR" dirty="0"/>
              <a:t>&lt;element1&gt; : </a:t>
            </a:r>
            <a:r>
              <a:rPr lang="fr-FR" i="1" dirty="0"/>
              <a:t>start tag for the</a:t>
            </a:r>
            <a:r>
              <a:rPr lang="fr-FR" dirty="0"/>
              <a:t> ‘element1’</a:t>
            </a:r>
          </a:p>
          <a:p>
            <a:pPr marL="0" indent="0">
              <a:buNone/>
            </a:pPr>
            <a:r>
              <a:rPr lang="fr-FR" dirty="0"/>
              <a:t>&lt;/element1&gt; : </a:t>
            </a:r>
            <a:r>
              <a:rPr lang="fr-FR" i="1" dirty="0"/>
              <a:t>end tag for the</a:t>
            </a:r>
            <a:r>
              <a:rPr lang="fr-FR" dirty="0"/>
              <a:t> ‘element1</a:t>
            </a:r>
          </a:p>
          <a:p>
            <a:pPr marL="0" indent="0">
              <a:buNone/>
            </a:pPr>
            <a:endParaRPr lang="fr-FR" dirty="0"/>
          </a:p>
        </p:txBody>
      </p:sp>
    </p:spTree>
    <p:extLst>
      <p:ext uri="{BB962C8B-B14F-4D97-AF65-F5344CB8AC3E}">
        <p14:creationId xmlns:p14="http://schemas.microsoft.com/office/powerpoint/2010/main" val="3192887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marL="0" indent="0">
              <a:buNone/>
            </a:pPr>
            <a:r>
              <a:rPr lang="fr-FR" dirty="0" err="1"/>
              <a:t>Elements</a:t>
            </a:r>
            <a:r>
              <a:rPr lang="fr-FR" dirty="0"/>
              <a:t> can </a:t>
            </a:r>
            <a:r>
              <a:rPr lang="fr-FR" dirty="0" err="1"/>
              <a:t>be</a:t>
            </a:r>
            <a:r>
              <a:rPr lang="fr-FR" dirty="0"/>
              <a:t> ‘</a:t>
            </a:r>
            <a:r>
              <a:rPr lang="fr-FR" dirty="0" err="1"/>
              <a:t>nested</a:t>
            </a:r>
            <a:r>
              <a:rPr lang="fr-FR" dirty="0"/>
              <a:t>’ </a:t>
            </a:r>
          </a:p>
          <a:p>
            <a:pPr marL="0" indent="0">
              <a:buNone/>
            </a:pPr>
            <a:endParaRPr lang="fr-FR" dirty="0"/>
          </a:p>
          <a:p>
            <a:pPr marL="0" indent="0">
              <a:buNone/>
            </a:pPr>
            <a:r>
              <a:rPr lang="fr-FR" dirty="0"/>
              <a:t>&lt;element1&gt; </a:t>
            </a:r>
          </a:p>
          <a:p>
            <a:pPr marL="0" indent="0">
              <a:buNone/>
            </a:pPr>
            <a:r>
              <a:rPr lang="fr-FR" dirty="0"/>
              <a:t>	&lt;element2&gt;   &lt;/element2&gt;</a:t>
            </a:r>
          </a:p>
          <a:p>
            <a:pPr marL="0" indent="0">
              <a:buNone/>
            </a:pPr>
            <a:r>
              <a:rPr lang="fr-FR" dirty="0"/>
              <a:t>&lt;/element1&gt; </a:t>
            </a:r>
          </a:p>
          <a:p>
            <a:pPr marL="0" indent="0">
              <a:buNone/>
            </a:pPr>
            <a:endParaRPr lang="fr-FR" dirty="0"/>
          </a:p>
          <a:p>
            <a:pPr marL="0" indent="0">
              <a:buNone/>
            </a:pPr>
            <a:r>
              <a:rPr lang="fr-FR" sz="3000" dirty="0" err="1"/>
              <a:t>Here</a:t>
            </a:r>
            <a:r>
              <a:rPr lang="fr-FR" sz="3000" dirty="0"/>
              <a:t>, element2 </a:t>
            </a:r>
            <a:r>
              <a:rPr lang="fr-FR" sz="3000" dirty="0" err="1"/>
              <a:t>is</a:t>
            </a:r>
            <a:r>
              <a:rPr lang="fr-FR" sz="3000" dirty="0"/>
              <a:t> the ‘</a:t>
            </a:r>
            <a:r>
              <a:rPr lang="fr-FR" sz="3000" dirty="0" err="1"/>
              <a:t>child</a:t>
            </a:r>
            <a:r>
              <a:rPr lang="fr-FR" sz="3000" dirty="0"/>
              <a:t>’ of element1</a:t>
            </a:r>
          </a:p>
        </p:txBody>
      </p:sp>
      <p:sp>
        <p:nvSpPr>
          <p:cNvPr id="6" name="Titre 1">
            <a:extLst>
              <a:ext uri="{FF2B5EF4-FFF2-40B4-BE49-F238E27FC236}">
                <a16:creationId xmlns:a16="http://schemas.microsoft.com/office/drawing/2014/main" id="{D931038E-B4CD-447E-8A99-54A7222748C3}"/>
              </a:ext>
            </a:extLst>
          </p:cNvPr>
          <p:cNvSpPr txBox="1">
            <a:spLocks/>
          </p:cNvSpPr>
          <p:nvPr/>
        </p:nvSpPr>
        <p:spPr>
          <a:xfrm>
            <a:off x="762000" y="4270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a:t>5 minutes </a:t>
            </a:r>
            <a:r>
              <a:rPr lang="fr-FR" dirty="0" err="1"/>
              <a:t>lesson</a:t>
            </a:r>
            <a:r>
              <a:rPr lang="fr-FR" dirty="0"/>
              <a:t> in XML</a:t>
            </a:r>
          </a:p>
        </p:txBody>
      </p:sp>
    </p:spTree>
    <p:extLst>
      <p:ext uri="{BB962C8B-B14F-4D97-AF65-F5344CB8AC3E}">
        <p14:creationId xmlns:p14="http://schemas.microsoft.com/office/powerpoint/2010/main" val="687428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marL="0" indent="0" algn="ctr">
              <a:buNone/>
            </a:pPr>
            <a:r>
              <a:rPr lang="fr-FR" dirty="0"/>
              <a:t>The first </a:t>
            </a:r>
            <a:r>
              <a:rPr lang="fr-FR" dirty="0" err="1"/>
              <a:t>element</a:t>
            </a:r>
            <a:r>
              <a:rPr lang="fr-FR" dirty="0"/>
              <a:t> in a XML document </a:t>
            </a:r>
            <a:r>
              <a:rPr lang="fr-FR" dirty="0" err="1"/>
              <a:t>is</a:t>
            </a:r>
            <a:r>
              <a:rPr lang="fr-FR" dirty="0"/>
              <a:t> </a:t>
            </a:r>
            <a:r>
              <a:rPr lang="fr-FR" dirty="0" err="1"/>
              <a:t>called</a:t>
            </a:r>
            <a:r>
              <a:rPr lang="fr-FR" dirty="0"/>
              <a:t> ‘root’ </a:t>
            </a:r>
            <a:r>
              <a:rPr lang="fr-FR" dirty="0" err="1"/>
              <a:t>element</a:t>
            </a:r>
            <a:r>
              <a:rPr lang="fr-FR" dirty="0"/>
              <a:t>: </a:t>
            </a:r>
          </a:p>
          <a:p>
            <a:pPr marL="0" indent="0">
              <a:buNone/>
            </a:pPr>
            <a:endParaRPr lang="fr-FR" dirty="0"/>
          </a:p>
          <a:p>
            <a:pPr marL="0" indent="0">
              <a:buNone/>
            </a:pPr>
            <a:r>
              <a:rPr lang="fr-FR" dirty="0"/>
              <a:t>&lt;element1&gt; &lt;/element1&gt; </a:t>
            </a:r>
          </a:p>
          <a:p>
            <a:pPr marL="0" indent="0">
              <a:buNone/>
            </a:pPr>
            <a:r>
              <a:rPr lang="fr-FR" dirty="0"/>
              <a:t>	&lt;element2&gt;   &lt;/element2&gt;</a:t>
            </a:r>
          </a:p>
          <a:p>
            <a:pPr marL="0" indent="0">
              <a:buNone/>
            </a:pPr>
            <a:endParaRPr lang="fr-FR" dirty="0"/>
          </a:p>
          <a:p>
            <a:pPr marL="0" indent="0" algn="ctr">
              <a:buNone/>
            </a:pPr>
            <a:r>
              <a:rPr lang="fr-FR" sz="2800" dirty="0"/>
              <a:t>element1 </a:t>
            </a:r>
            <a:r>
              <a:rPr lang="fr-FR" sz="2800" dirty="0" err="1"/>
              <a:t>is</a:t>
            </a:r>
            <a:r>
              <a:rPr lang="fr-FR" sz="2800" dirty="0"/>
              <a:t> the ‘root’</a:t>
            </a:r>
          </a:p>
        </p:txBody>
      </p:sp>
      <p:sp>
        <p:nvSpPr>
          <p:cNvPr id="6" name="Titre 1">
            <a:extLst>
              <a:ext uri="{FF2B5EF4-FFF2-40B4-BE49-F238E27FC236}">
                <a16:creationId xmlns:a16="http://schemas.microsoft.com/office/drawing/2014/main" id="{817960A6-81C9-4C78-9BD5-EAC516D98667}"/>
              </a:ext>
            </a:extLst>
          </p:cNvPr>
          <p:cNvSpPr txBox="1">
            <a:spLocks/>
          </p:cNvSpPr>
          <p:nvPr/>
        </p:nvSpPr>
        <p:spPr>
          <a:xfrm>
            <a:off x="762000" y="4270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a:t>5 minutes </a:t>
            </a:r>
            <a:r>
              <a:rPr lang="fr-FR" dirty="0" err="1"/>
              <a:t>lesson</a:t>
            </a:r>
            <a:r>
              <a:rPr lang="fr-FR" dirty="0"/>
              <a:t> in XML</a:t>
            </a:r>
          </a:p>
        </p:txBody>
      </p:sp>
    </p:spTree>
    <p:extLst>
      <p:ext uri="{BB962C8B-B14F-4D97-AF65-F5344CB8AC3E}">
        <p14:creationId xmlns:p14="http://schemas.microsoft.com/office/powerpoint/2010/main" val="793042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5 minutes </a:t>
            </a:r>
            <a:r>
              <a:rPr lang="fr-FR" dirty="0" err="1"/>
              <a:t>lesson</a:t>
            </a:r>
            <a:r>
              <a:rPr lang="fr-FR" dirty="0"/>
              <a:t> in XML</a:t>
            </a:r>
          </a:p>
        </p:txBody>
      </p:sp>
      <p:sp>
        <p:nvSpPr>
          <p:cNvPr id="3" name="Espace réservé du contenu 2"/>
          <p:cNvSpPr>
            <a:spLocks noGrp="1"/>
          </p:cNvSpPr>
          <p:nvPr>
            <p:ph idx="1"/>
          </p:nvPr>
        </p:nvSpPr>
        <p:spPr/>
        <p:txBody>
          <a:bodyPr>
            <a:normAutofit/>
          </a:bodyPr>
          <a:lstStyle/>
          <a:p>
            <a:pPr marL="0" indent="0" algn="ctr">
              <a:buNone/>
            </a:pPr>
            <a:r>
              <a:rPr lang="fr-FR" dirty="0" err="1"/>
              <a:t>Elements</a:t>
            </a:r>
            <a:r>
              <a:rPr lang="fr-FR" dirty="0"/>
              <a:t> can have ‘attributs’</a:t>
            </a:r>
          </a:p>
          <a:p>
            <a:pPr marL="0" indent="0">
              <a:buNone/>
            </a:pPr>
            <a:endParaRPr lang="fr-FR" dirty="0"/>
          </a:p>
          <a:p>
            <a:pPr marL="0" indent="0">
              <a:buNone/>
            </a:pPr>
            <a:r>
              <a:rPr lang="fr-FR" dirty="0"/>
              <a:t>&lt;element1 </a:t>
            </a:r>
            <a:r>
              <a:rPr lang="fr-FR" dirty="0" err="1">
                <a:solidFill>
                  <a:srgbClr val="FF0000"/>
                </a:solidFill>
              </a:rPr>
              <a:t>lang</a:t>
            </a:r>
            <a:r>
              <a:rPr lang="fr-FR" dirty="0"/>
              <a:t>=‘</a:t>
            </a:r>
            <a:r>
              <a:rPr lang="fr-FR" dirty="0" err="1">
                <a:solidFill>
                  <a:srgbClr val="00B050"/>
                </a:solidFill>
              </a:rPr>
              <a:t>fr</a:t>
            </a:r>
            <a:r>
              <a:rPr lang="fr-FR" dirty="0"/>
              <a:t>'&gt;                          ①</a:t>
            </a:r>
          </a:p>
          <a:p>
            <a:pPr marL="0" indent="0">
              <a:buNone/>
            </a:pPr>
            <a:r>
              <a:rPr lang="fr-FR" dirty="0"/>
              <a:t>  &lt;bar </a:t>
            </a:r>
            <a:r>
              <a:rPr lang="fr-FR" dirty="0">
                <a:solidFill>
                  <a:srgbClr val="FF0000"/>
                </a:solidFill>
              </a:rPr>
              <a:t>id</a:t>
            </a:r>
            <a:r>
              <a:rPr lang="fr-FR" dirty="0"/>
              <a:t>=‘</a:t>
            </a:r>
            <a:r>
              <a:rPr lang="fr-FR" dirty="0" err="1">
                <a:solidFill>
                  <a:srgbClr val="00B050"/>
                </a:solidFill>
              </a:rPr>
              <a:t>ritm</a:t>
            </a:r>
            <a:r>
              <a:rPr lang="fr-FR" dirty="0"/>
              <a:t>' </a:t>
            </a:r>
            <a:r>
              <a:rPr lang="fr-FR" dirty="0" err="1">
                <a:solidFill>
                  <a:srgbClr val="FF0000"/>
                </a:solidFill>
              </a:rPr>
              <a:t>lang</a:t>
            </a:r>
            <a:r>
              <a:rPr lang="fr-FR" dirty="0"/>
              <a:t>=‘</a:t>
            </a:r>
            <a:r>
              <a:rPr lang="fr-FR" dirty="0">
                <a:solidFill>
                  <a:srgbClr val="00B050"/>
                </a:solidFill>
              </a:rPr>
              <a:t>en</a:t>
            </a:r>
            <a:r>
              <a:rPr lang="fr-FR" dirty="0"/>
              <a:t>’&gt;&lt;/bar&gt;  ②</a:t>
            </a:r>
          </a:p>
          <a:p>
            <a:pPr marL="0" indent="0">
              <a:buNone/>
            </a:pPr>
            <a:r>
              <a:rPr lang="fr-FR" dirty="0"/>
              <a:t>&lt;/element1&gt;</a:t>
            </a:r>
          </a:p>
          <a:p>
            <a:pPr marL="0" indent="0">
              <a:buNone/>
            </a:pPr>
            <a:endParaRPr lang="fr-FR" sz="2000" dirty="0"/>
          </a:p>
          <a:p>
            <a:pPr marL="457200" indent="-457200">
              <a:buAutoNum type="arabicPeriod"/>
            </a:pPr>
            <a:r>
              <a:rPr lang="fr-FR" sz="2000" dirty="0"/>
              <a:t>element1 has an attribut </a:t>
            </a:r>
            <a:r>
              <a:rPr lang="fr-FR" sz="2000" dirty="0" err="1"/>
              <a:t>named</a:t>
            </a:r>
            <a:r>
              <a:rPr lang="fr-FR" sz="2000" dirty="0"/>
              <a:t> ‘</a:t>
            </a:r>
            <a:r>
              <a:rPr lang="fr-FR" sz="2000" dirty="0" err="1"/>
              <a:t>lang</a:t>
            </a:r>
            <a:r>
              <a:rPr lang="fr-FR" sz="2000" dirty="0"/>
              <a:t>’ </a:t>
            </a:r>
            <a:r>
              <a:rPr lang="fr-FR" sz="2000" dirty="0" err="1"/>
              <a:t>with</a:t>
            </a:r>
            <a:r>
              <a:rPr lang="fr-FR" sz="2000" dirty="0"/>
              <a:t> the value ‘</a:t>
            </a:r>
            <a:r>
              <a:rPr lang="fr-FR" sz="2000" dirty="0" err="1"/>
              <a:t>fr</a:t>
            </a:r>
            <a:r>
              <a:rPr lang="fr-FR" sz="2000" dirty="0"/>
              <a:t>’</a:t>
            </a:r>
          </a:p>
          <a:p>
            <a:pPr marL="457200" indent="-457200">
              <a:buAutoNum type="arabicPeriod"/>
            </a:pPr>
            <a:r>
              <a:rPr lang="fr-FR" sz="2000" dirty="0" err="1"/>
              <a:t>element</a:t>
            </a:r>
            <a:r>
              <a:rPr lang="fr-FR" sz="2000" dirty="0"/>
              <a:t> ‘bar’ has 2 attributs; ‘id’ and ‘</a:t>
            </a:r>
            <a:r>
              <a:rPr lang="fr-FR" sz="2000" dirty="0" err="1"/>
              <a:t>lang</a:t>
            </a:r>
            <a:r>
              <a:rPr lang="fr-FR" sz="2000" dirty="0"/>
              <a:t>’ </a:t>
            </a:r>
            <a:r>
              <a:rPr lang="fr-FR" sz="2000" dirty="0" err="1"/>
              <a:t>with</a:t>
            </a:r>
            <a:r>
              <a:rPr lang="fr-FR" sz="2000" dirty="0"/>
              <a:t> ‘</a:t>
            </a:r>
            <a:r>
              <a:rPr lang="fr-FR" sz="2000" dirty="0" err="1"/>
              <a:t>ritm</a:t>
            </a:r>
            <a:r>
              <a:rPr lang="fr-FR" sz="2000" dirty="0"/>
              <a:t>’ and ‘en’ values, </a:t>
            </a:r>
            <a:r>
              <a:rPr lang="fr-FR" sz="2000" dirty="0" err="1"/>
              <a:t>respectivelly</a:t>
            </a:r>
            <a:r>
              <a:rPr lang="fr-FR" sz="2000" dirty="0"/>
              <a:t>.</a:t>
            </a:r>
          </a:p>
          <a:p>
            <a:pPr marL="457200" indent="-457200">
              <a:buAutoNum type="arabicPeriod"/>
            </a:pPr>
            <a:endParaRPr lang="fr-FR" sz="2000" dirty="0"/>
          </a:p>
        </p:txBody>
      </p:sp>
    </p:spTree>
    <p:extLst>
      <p:ext uri="{BB962C8B-B14F-4D97-AF65-F5344CB8AC3E}">
        <p14:creationId xmlns:p14="http://schemas.microsoft.com/office/powerpoint/2010/main" val="807548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5 minutes </a:t>
            </a:r>
            <a:r>
              <a:rPr lang="fr-FR" dirty="0" err="1"/>
              <a:t>lesson</a:t>
            </a:r>
            <a:r>
              <a:rPr lang="fr-FR" dirty="0"/>
              <a:t> in XML</a:t>
            </a:r>
          </a:p>
        </p:txBody>
      </p:sp>
      <p:sp>
        <p:nvSpPr>
          <p:cNvPr id="3" name="Espace réservé du contenu 2"/>
          <p:cNvSpPr>
            <a:spLocks noGrp="1"/>
          </p:cNvSpPr>
          <p:nvPr>
            <p:ph idx="1"/>
          </p:nvPr>
        </p:nvSpPr>
        <p:spPr/>
        <p:txBody>
          <a:bodyPr>
            <a:normAutofit/>
          </a:bodyPr>
          <a:lstStyle/>
          <a:p>
            <a:pPr marL="0" indent="0" algn="ctr">
              <a:buNone/>
            </a:pPr>
            <a:r>
              <a:rPr lang="fr-FR" dirty="0" err="1"/>
              <a:t>Elements</a:t>
            </a:r>
            <a:r>
              <a:rPr lang="fr-FR" dirty="0"/>
              <a:t> can </a:t>
            </a:r>
            <a:r>
              <a:rPr lang="fr-FR" dirty="0" err="1"/>
              <a:t>contain</a:t>
            </a:r>
            <a:r>
              <a:rPr lang="fr-FR" dirty="0"/>
              <a:t> </a:t>
            </a:r>
            <a:r>
              <a:rPr lang="fr-FR" dirty="0" err="1"/>
              <a:t>text</a:t>
            </a:r>
            <a:endParaRPr lang="fr-FR" dirty="0"/>
          </a:p>
          <a:p>
            <a:pPr marL="0" indent="0" algn="ctr">
              <a:buNone/>
            </a:pPr>
            <a:endParaRPr lang="fr-FR" dirty="0"/>
          </a:p>
          <a:p>
            <a:pPr marL="0" indent="0">
              <a:buNone/>
            </a:pPr>
            <a:r>
              <a:rPr lang="fr-FR" dirty="0"/>
              <a:t>&lt;element1 </a:t>
            </a:r>
            <a:r>
              <a:rPr lang="fr-FR" dirty="0" err="1"/>
              <a:t>lang</a:t>
            </a:r>
            <a:r>
              <a:rPr lang="fr-FR" dirty="0"/>
              <a:t>=‘</a:t>
            </a:r>
            <a:r>
              <a:rPr lang="fr-FR" dirty="0" err="1"/>
              <a:t>fr</a:t>
            </a:r>
            <a:r>
              <a:rPr lang="fr-FR" dirty="0"/>
              <a:t>'&gt;                          ①</a:t>
            </a:r>
          </a:p>
          <a:p>
            <a:pPr marL="0" indent="0">
              <a:buNone/>
            </a:pPr>
            <a:r>
              <a:rPr lang="fr-FR" dirty="0"/>
              <a:t>  &lt;bar id=‘</a:t>
            </a:r>
            <a:r>
              <a:rPr lang="fr-FR" dirty="0" err="1"/>
              <a:t>ritm</a:t>
            </a:r>
            <a:r>
              <a:rPr lang="fr-FR" dirty="0"/>
              <a:t>' </a:t>
            </a:r>
            <a:r>
              <a:rPr lang="fr-FR" dirty="0" err="1"/>
              <a:t>lang</a:t>
            </a:r>
            <a:r>
              <a:rPr lang="fr-FR" dirty="0"/>
              <a:t>=‘en’&gt;</a:t>
            </a:r>
            <a:r>
              <a:rPr lang="fr-FR" dirty="0" err="1">
                <a:solidFill>
                  <a:srgbClr val="FF0000"/>
                </a:solidFill>
              </a:rPr>
              <a:t>my</a:t>
            </a:r>
            <a:r>
              <a:rPr lang="fr-FR" dirty="0">
                <a:solidFill>
                  <a:srgbClr val="FF0000"/>
                </a:solidFill>
              </a:rPr>
              <a:t> </a:t>
            </a:r>
            <a:r>
              <a:rPr lang="fr-FR" dirty="0" err="1">
                <a:solidFill>
                  <a:srgbClr val="FF0000"/>
                </a:solidFill>
              </a:rPr>
              <a:t>text</a:t>
            </a:r>
            <a:r>
              <a:rPr lang="fr-FR" dirty="0"/>
              <a:t>&lt;/bar&gt;  ②</a:t>
            </a:r>
          </a:p>
          <a:p>
            <a:pPr marL="0" indent="0">
              <a:buNone/>
            </a:pPr>
            <a:r>
              <a:rPr lang="fr-FR" dirty="0"/>
              <a:t>&lt;/element1&gt;</a:t>
            </a:r>
          </a:p>
          <a:p>
            <a:pPr marL="0" indent="0">
              <a:buNone/>
            </a:pPr>
            <a:endParaRPr lang="fr-FR" sz="2000" dirty="0"/>
          </a:p>
          <a:p>
            <a:pPr marL="0" indent="0">
              <a:buNone/>
            </a:pPr>
            <a:r>
              <a:rPr lang="fr-FR" sz="2000" dirty="0"/>
              <a:t>2. ‘bar’ </a:t>
            </a:r>
            <a:r>
              <a:rPr lang="fr-FR" sz="2000" dirty="0" err="1"/>
              <a:t>element</a:t>
            </a:r>
            <a:r>
              <a:rPr lang="fr-FR" sz="2000" dirty="0"/>
              <a:t> </a:t>
            </a:r>
            <a:r>
              <a:rPr lang="fr-FR" sz="2000" dirty="0" err="1"/>
              <a:t>contains</a:t>
            </a:r>
            <a:r>
              <a:rPr lang="fr-FR" sz="2000" dirty="0"/>
              <a:t> </a:t>
            </a:r>
            <a:r>
              <a:rPr lang="fr-FR" sz="2000" dirty="0" err="1"/>
              <a:t>text</a:t>
            </a:r>
            <a:r>
              <a:rPr lang="fr-FR" sz="2000" dirty="0"/>
              <a:t> ‘</a:t>
            </a:r>
            <a:r>
              <a:rPr lang="fr-FR" sz="2000" dirty="0" err="1"/>
              <a:t>my</a:t>
            </a:r>
            <a:r>
              <a:rPr lang="fr-FR" sz="2000" dirty="0"/>
              <a:t> </a:t>
            </a:r>
            <a:r>
              <a:rPr lang="fr-FR" sz="2000" dirty="0" err="1"/>
              <a:t>text</a:t>
            </a:r>
            <a:r>
              <a:rPr lang="fr-FR" sz="2000" dirty="0"/>
              <a:t>’</a:t>
            </a:r>
          </a:p>
        </p:txBody>
      </p:sp>
    </p:spTree>
    <p:extLst>
      <p:ext uri="{BB962C8B-B14F-4D97-AF65-F5344CB8AC3E}">
        <p14:creationId xmlns:p14="http://schemas.microsoft.com/office/powerpoint/2010/main" val="710865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5 minutes </a:t>
            </a:r>
            <a:r>
              <a:rPr lang="fr-FR" dirty="0" err="1"/>
              <a:t>lesson</a:t>
            </a:r>
            <a:r>
              <a:rPr lang="fr-FR" dirty="0"/>
              <a:t> in XML</a:t>
            </a:r>
          </a:p>
        </p:txBody>
      </p:sp>
      <p:sp>
        <p:nvSpPr>
          <p:cNvPr id="3" name="Espace réservé du contenu 2"/>
          <p:cNvSpPr>
            <a:spLocks noGrp="1"/>
          </p:cNvSpPr>
          <p:nvPr>
            <p:ph idx="1"/>
          </p:nvPr>
        </p:nvSpPr>
        <p:spPr/>
        <p:txBody>
          <a:bodyPr>
            <a:normAutofit/>
          </a:bodyPr>
          <a:lstStyle/>
          <a:p>
            <a:pPr marL="0" indent="0" algn="ctr">
              <a:buNone/>
            </a:pPr>
            <a:r>
              <a:rPr lang="fr-FR" sz="2800" dirty="0" err="1"/>
              <a:t>Many</a:t>
            </a:r>
            <a:r>
              <a:rPr lang="fr-FR" sz="2800" dirty="0"/>
              <a:t> </a:t>
            </a:r>
            <a:r>
              <a:rPr lang="fr-FR" sz="2800" dirty="0" err="1"/>
              <a:t>websites</a:t>
            </a:r>
            <a:r>
              <a:rPr lang="fr-FR" sz="2800" dirty="0"/>
              <a:t> are </a:t>
            </a:r>
            <a:r>
              <a:rPr lang="fr-FR" sz="2800" dirty="0" err="1"/>
              <a:t>structured</a:t>
            </a:r>
            <a:r>
              <a:rPr lang="fr-FR" sz="2800" dirty="0"/>
              <a:t> </a:t>
            </a:r>
            <a:r>
              <a:rPr lang="fr-FR" sz="2800" dirty="0" err="1"/>
              <a:t>according</a:t>
            </a:r>
            <a:r>
              <a:rPr lang="fr-FR" sz="2800" dirty="0"/>
              <a:t> to DOM - Document Object Model</a:t>
            </a:r>
          </a:p>
          <a:p>
            <a:pPr marL="0" indent="0" algn="ctr">
              <a:buNone/>
            </a:pPr>
            <a:endParaRPr lang="fr-FR" sz="2800" dirty="0"/>
          </a:p>
          <a:p>
            <a:pPr marL="0" indent="0" algn="ctr">
              <a:buNone/>
            </a:pPr>
            <a:r>
              <a:rPr lang="en-US" sz="2800" dirty="0"/>
              <a:t>If you are able to find the path to access specific information displayed on the website, you can easily scrap this information.</a:t>
            </a:r>
          </a:p>
          <a:p>
            <a:pPr marL="0" indent="0" algn="ctr">
              <a:buNone/>
            </a:pPr>
            <a:endParaRPr lang="en-US" sz="2800" dirty="0"/>
          </a:p>
          <a:p>
            <a:pPr marL="0" indent="0" algn="ctr">
              <a:buNone/>
            </a:pPr>
            <a:r>
              <a:rPr lang="en-US" sz="2800" dirty="0"/>
              <a:t>I propose to use </a:t>
            </a:r>
            <a:r>
              <a:rPr lang="en-US" sz="2800" dirty="0" err="1"/>
              <a:t>Xpath</a:t>
            </a:r>
            <a:r>
              <a:rPr lang="en-US" sz="2800" dirty="0"/>
              <a:t> to perform this task (note: other parsers also exist).</a:t>
            </a:r>
            <a:endParaRPr lang="fr-FR" sz="2800" dirty="0"/>
          </a:p>
        </p:txBody>
      </p:sp>
    </p:spTree>
    <p:extLst>
      <p:ext uri="{BB962C8B-B14F-4D97-AF65-F5344CB8AC3E}">
        <p14:creationId xmlns:p14="http://schemas.microsoft.com/office/powerpoint/2010/main" val="1627578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a:t>Running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1054202" y="1199781"/>
            <a:ext cx="9912096" cy="646331"/>
          </a:xfrm>
          <a:prstGeom prst="rect">
            <a:avLst/>
          </a:prstGeom>
          <a:noFill/>
        </p:spPr>
        <p:txBody>
          <a:bodyPr wrap="square" rtlCol="0">
            <a:spAutoFit/>
          </a:bodyPr>
          <a:lstStyle/>
          <a:p>
            <a:pPr algn="ctr"/>
            <a:r>
              <a:rPr lang="en-US" dirty="0"/>
              <a:t>Go to Exodus first page (</a:t>
            </a:r>
            <a:r>
              <a:rPr lang="fr-FR" dirty="0">
                <a:hlinkClick r:id="rId2"/>
              </a:rPr>
              <a:t>https://reports.exodus-privacy.eu.org/fr/reports/1 </a:t>
            </a:r>
            <a:r>
              <a:rPr lang="fr-FR" dirty="0"/>
              <a:t>) </a:t>
            </a:r>
            <a:r>
              <a:rPr lang="en-US" dirty="0"/>
              <a:t>by using Google Chrome browser, then right click and select “Inspect”</a:t>
            </a:r>
            <a:endParaRPr lang="fr-FR" dirty="0"/>
          </a:p>
        </p:txBody>
      </p:sp>
      <p:pic>
        <p:nvPicPr>
          <p:cNvPr id="5" name="Image 4">
            <a:extLst>
              <a:ext uri="{FF2B5EF4-FFF2-40B4-BE49-F238E27FC236}">
                <a16:creationId xmlns:a16="http://schemas.microsoft.com/office/drawing/2014/main" id="{14F76643-E48C-4C4D-9F19-8FF7447A7C15}"/>
              </a:ext>
            </a:extLst>
          </p:cNvPr>
          <p:cNvPicPr>
            <a:picLocks noChangeAspect="1"/>
          </p:cNvPicPr>
          <p:nvPr/>
        </p:nvPicPr>
        <p:blipFill>
          <a:blip r:embed="rId3"/>
          <a:stretch>
            <a:fillRect/>
          </a:stretch>
        </p:blipFill>
        <p:spPr>
          <a:xfrm>
            <a:off x="979714" y="1924389"/>
            <a:ext cx="7016620" cy="3933481"/>
          </a:xfrm>
          <a:prstGeom prst="rect">
            <a:avLst/>
          </a:prstGeom>
        </p:spPr>
      </p:pic>
    </p:spTree>
    <p:extLst>
      <p:ext uri="{BB962C8B-B14F-4D97-AF65-F5344CB8AC3E}">
        <p14:creationId xmlns:p14="http://schemas.microsoft.com/office/powerpoint/2010/main" val="51931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AB3E-8C59-4DF8-B9F0-182E1122FEC7}"/>
              </a:ext>
            </a:extLst>
          </p:cNvPr>
          <p:cNvSpPr>
            <a:spLocks noGrp="1"/>
          </p:cNvSpPr>
          <p:nvPr>
            <p:ph type="title"/>
          </p:nvPr>
        </p:nvSpPr>
        <p:spPr>
          <a:xfrm>
            <a:off x="838200" y="346463"/>
            <a:ext cx="10515600" cy="1325563"/>
          </a:xfrm>
        </p:spPr>
        <p:txBody>
          <a:bodyPr/>
          <a:lstStyle/>
          <a:p>
            <a:pPr algn="ctr"/>
            <a:r>
              <a:rPr lang="en-US" b="1" dirty="0"/>
              <a:t>Facebook’s collection of data </a:t>
            </a:r>
            <a:r>
              <a:rPr lang="en-US" sz="3600" b="1" dirty="0"/>
              <a:t>(see ACCC report)</a:t>
            </a:r>
            <a:endParaRPr lang="en-US" b="1" dirty="0"/>
          </a:p>
        </p:txBody>
      </p:sp>
      <p:sp>
        <p:nvSpPr>
          <p:cNvPr id="3" name="Content Placeholder 2">
            <a:extLst>
              <a:ext uri="{FF2B5EF4-FFF2-40B4-BE49-F238E27FC236}">
                <a16:creationId xmlns:a16="http://schemas.microsoft.com/office/drawing/2014/main" id="{E61181E1-113C-4185-BB5F-2B2F79880D5B}"/>
              </a:ext>
            </a:extLst>
          </p:cNvPr>
          <p:cNvSpPr>
            <a:spLocks noGrp="1"/>
          </p:cNvSpPr>
          <p:nvPr>
            <p:ph idx="1"/>
          </p:nvPr>
        </p:nvSpPr>
        <p:spPr/>
        <p:txBody>
          <a:bodyPr/>
          <a:lstStyle/>
          <a:p>
            <a:r>
              <a:rPr lang="en-US" u="sng" dirty="0"/>
              <a:t>Facebook’s off platform: </a:t>
            </a:r>
          </a:p>
          <a:p>
            <a:pPr>
              <a:buFont typeface="Wingdings" panose="05000000000000000000" pitchFamily="2" charset="2"/>
              <a:buChar char="q"/>
            </a:pPr>
            <a:r>
              <a:rPr lang="en-US" dirty="0"/>
              <a:t>Personal data collection on users visiting websites or using apps (through Apple’s App Store or Google Play), including:</a:t>
            </a:r>
          </a:p>
          <a:p>
            <a:pPr>
              <a:buFontTx/>
              <a:buChar char="-"/>
            </a:pPr>
            <a:r>
              <a:rPr lang="en-US" dirty="0"/>
              <a:t>Device data (OS, battery level, browser type, device id, IP address, location, cookies, </a:t>
            </a:r>
            <a:r>
              <a:rPr lang="en-US" dirty="0" err="1"/>
              <a:t>etc</a:t>
            </a:r>
            <a:endParaRPr lang="en-US" dirty="0"/>
          </a:p>
          <a:p>
            <a:pPr>
              <a:buFontTx/>
              <a:buChar char="-"/>
            </a:pPr>
            <a:r>
              <a:rPr lang="en-US" dirty="0"/>
              <a:t>Payment data on Facebook platform (such as game purchases or donations), billing address, credit card details</a:t>
            </a:r>
          </a:p>
          <a:p>
            <a:pPr>
              <a:buFont typeface="Wingdings" panose="05000000000000000000" pitchFamily="2" charset="2"/>
              <a:buChar char="q"/>
            </a:pPr>
            <a:r>
              <a:rPr lang="en-US" dirty="0"/>
              <a:t>Facebook like/share buttons</a:t>
            </a:r>
          </a:p>
          <a:p>
            <a:pPr>
              <a:buFont typeface="Wingdings" panose="05000000000000000000" pitchFamily="2" charset="2"/>
              <a:buChar char="q"/>
            </a:pPr>
            <a:r>
              <a:rPr lang="en-US" dirty="0"/>
              <a:t>Facebook login (sign-up to services or websites)</a:t>
            </a:r>
          </a:p>
        </p:txBody>
      </p:sp>
    </p:spTree>
    <p:extLst>
      <p:ext uri="{BB962C8B-B14F-4D97-AF65-F5344CB8AC3E}">
        <p14:creationId xmlns:p14="http://schemas.microsoft.com/office/powerpoint/2010/main" val="186673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a:t>Running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1054202" y="1199781"/>
            <a:ext cx="9912096" cy="369332"/>
          </a:xfrm>
          <a:prstGeom prst="rect">
            <a:avLst/>
          </a:prstGeom>
          <a:noFill/>
        </p:spPr>
        <p:txBody>
          <a:bodyPr wrap="square" rtlCol="0">
            <a:spAutoFit/>
          </a:bodyPr>
          <a:lstStyle/>
          <a:p>
            <a:pPr algn="ctr"/>
            <a:r>
              <a:rPr lang="en-US" dirty="0"/>
              <a:t>See to the right</a:t>
            </a:r>
            <a:endParaRPr lang="fr-FR" dirty="0"/>
          </a:p>
        </p:txBody>
      </p:sp>
      <p:pic>
        <p:nvPicPr>
          <p:cNvPr id="3" name="Image 2">
            <a:extLst>
              <a:ext uri="{FF2B5EF4-FFF2-40B4-BE49-F238E27FC236}">
                <a16:creationId xmlns:a16="http://schemas.microsoft.com/office/drawing/2014/main" id="{46F2B88C-45A0-40FA-8040-397C52A1B912}"/>
              </a:ext>
            </a:extLst>
          </p:cNvPr>
          <p:cNvPicPr>
            <a:picLocks noChangeAspect="1"/>
          </p:cNvPicPr>
          <p:nvPr/>
        </p:nvPicPr>
        <p:blipFill>
          <a:blip r:embed="rId2"/>
          <a:stretch>
            <a:fillRect/>
          </a:stretch>
        </p:blipFill>
        <p:spPr>
          <a:xfrm>
            <a:off x="603720" y="1791112"/>
            <a:ext cx="10813060" cy="4309853"/>
          </a:xfrm>
          <a:prstGeom prst="rect">
            <a:avLst/>
          </a:prstGeom>
        </p:spPr>
      </p:pic>
    </p:spTree>
    <p:extLst>
      <p:ext uri="{BB962C8B-B14F-4D97-AF65-F5344CB8AC3E}">
        <p14:creationId xmlns:p14="http://schemas.microsoft.com/office/powerpoint/2010/main" val="683160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a:t>Running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1054202" y="1199781"/>
            <a:ext cx="9912096" cy="369332"/>
          </a:xfrm>
          <a:prstGeom prst="rect">
            <a:avLst/>
          </a:prstGeom>
          <a:noFill/>
        </p:spPr>
        <p:txBody>
          <a:bodyPr wrap="square" rtlCol="0">
            <a:spAutoFit/>
          </a:bodyPr>
          <a:lstStyle/>
          <a:p>
            <a:pPr algn="ctr"/>
            <a:r>
              <a:rPr lang="en-US" dirty="0"/>
              <a:t>Select a given app (for example ‘Master Run’), right-click and select inspect</a:t>
            </a:r>
            <a:endParaRPr lang="fr-FR" dirty="0"/>
          </a:p>
        </p:txBody>
      </p:sp>
      <p:pic>
        <p:nvPicPr>
          <p:cNvPr id="6" name="Image 5">
            <a:extLst>
              <a:ext uri="{FF2B5EF4-FFF2-40B4-BE49-F238E27FC236}">
                <a16:creationId xmlns:a16="http://schemas.microsoft.com/office/drawing/2014/main" id="{301D1D01-8278-46D5-A743-1A4F83487856}"/>
              </a:ext>
            </a:extLst>
          </p:cNvPr>
          <p:cNvPicPr>
            <a:picLocks noChangeAspect="1"/>
          </p:cNvPicPr>
          <p:nvPr/>
        </p:nvPicPr>
        <p:blipFill>
          <a:blip r:embed="rId2"/>
          <a:stretch>
            <a:fillRect/>
          </a:stretch>
        </p:blipFill>
        <p:spPr>
          <a:xfrm>
            <a:off x="0" y="1569113"/>
            <a:ext cx="12192000" cy="5037737"/>
          </a:xfrm>
          <a:prstGeom prst="rect">
            <a:avLst/>
          </a:prstGeom>
        </p:spPr>
      </p:pic>
    </p:spTree>
    <p:extLst>
      <p:ext uri="{BB962C8B-B14F-4D97-AF65-F5344CB8AC3E}">
        <p14:creationId xmlns:p14="http://schemas.microsoft.com/office/powerpoint/2010/main" val="1216791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a:t>Running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1054202" y="1199781"/>
            <a:ext cx="9912096" cy="369332"/>
          </a:xfrm>
          <a:prstGeom prst="rect">
            <a:avLst/>
          </a:prstGeom>
          <a:noFill/>
        </p:spPr>
        <p:txBody>
          <a:bodyPr wrap="square" rtlCol="0">
            <a:spAutoFit/>
          </a:bodyPr>
          <a:lstStyle/>
          <a:p>
            <a:pPr algn="ctr"/>
            <a:r>
              <a:rPr lang="en-US" dirty="0"/>
              <a:t>To the right of your windows (grey area), right-click, select ‘Copy’ and ‘Copy </a:t>
            </a:r>
            <a:r>
              <a:rPr lang="en-US" dirty="0" err="1"/>
              <a:t>Xpath</a:t>
            </a:r>
            <a:r>
              <a:rPr lang="en-US" dirty="0"/>
              <a:t>’</a:t>
            </a:r>
            <a:endParaRPr lang="fr-FR" dirty="0"/>
          </a:p>
        </p:txBody>
      </p:sp>
      <p:pic>
        <p:nvPicPr>
          <p:cNvPr id="3" name="Image 2">
            <a:extLst>
              <a:ext uri="{FF2B5EF4-FFF2-40B4-BE49-F238E27FC236}">
                <a16:creationId xmlns:a16="http://schemas.microsoft.com/office/drawing/2014/main" id="{F1A3F3BB-F8DB-45DD-B498-EB730445C4C2}"/>
              </a:ext>
            </a:extLst>
          </p:cNvPr>
          <p:cNvPicPr>
            <a:picLocks noChangeAspect="1"/>
          </p:cNvPicPr>
          <p:nvPr/>
        </p:nvPicPr>
        <p:blipFill>
          <a:blip r:embed="rId2"/>
          <a:stretch>
            <a:fillRect/>
          </a:stretch>
        </p:blipFill>
        <p:spPr>
          <a:xfrm>
            <a:off x="0" y="1684937"/>
            <a:ext cx="12192000" cy="4841612"/>
          </a:xfrm>
          <a:prstGeom prst="rect">
            <a:avLst/>
          </a:prstGeom>
        </p:spPr>
      </p:pic>
    </p:spTree>
    <p:extLst>
      <p:ext uri="{BB962C8B-B14F-4D97-AF65-F5344CB8AC3E}">
        <p14:creationId xmlns:p14="http://schemas.microsoft.com/office/powerpoint/2010/main" val="1594173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a:t>Running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1054202" y="1199781"/>
            <a:ext cx="9912096" cy="369332"/>
          </a:xfrm>
          <a:prstGeom prst="rect">
            <a:avLst/>
          </a:prstGeom>
          <a:noFill/>
        </p:spPr>
        <p:txBody>
          <a:bodyPr wrap="square" rtlCol="0">
            <a:spAutoFit/>
          </a:bodyPr>
          <a:lstStyle/>
          <a:p>
            <a:pPr algn="ctr"/>
            <a:r>
              <a:rPr lang="en-US" dirty="0"/>
              <a:t>Past in a file editor, you see the </a:t>
            </a:r>
            <a:r>
              <a:rPr lang="en-US" dirty="0" err="1"/>
              <a:t>Xpath</a:t>
            </a:r>
            <a:r>
              <a:rPr lang="en-US" dirty="0"/>
              <a:t> linking to the app name </a:t>
            </a:r>
            <a:endParaRPr lang="fr-FR" dirty="0"/>
          </a:p>
        </p:txBody>
      </p:sp>
      <p:pic>
        <p:nvPicPr>
          <p:cNvPr id="5" name="Image 4">
            <a:extLst>
              <a:ext uri="{FF2B5EF4-FFF2-40B4-BE49-F238E27FC236}">
                <a16:creationId xmlns:a16="http://schemas.microsoft.com/office/drawing/2014/main" id="{8D92E742-97E6-4015-A60F-C40C553555AB}"/>
              </a:ext>
            </a:extLst>
          </p:cNvPr>
          <p:cNvPicPr>
            <a:picLocks noChangeAspect="1"/>
          </p:cNvPicPr>
          <p:nvPr/>
        </p:nvPicPr>
        <p:blipFill>
          <a:blip r:embed="rId2"/>
          <a:stretch>
            <a:fillRect/>
          </a:stretch>
        </p:blipFill>
        <p:spPr>
          <a:xfrm>
            <a:off x="2509837" y="2319337"/>
            <a:ext cx="7172325" cy="2219325"/>
          </a:xfrm>
          <a:prstGeom prst="rect">
            <a:avLst/>
          </a:prstGeom>
        </p:spPr>
      </p:pic>
    </p:spTree>
    <p:extLst>
      <p:ext uri="{BB962C8B-B14F-4D97-AF65-F5344CB8AC3E}">
        <p14:creationId xmlns:p14="http://schemas.microsoft.com/office/powerpoint/2010/main" val="298966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a:t>Running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1054202" y="1199781"/>
            <a:ext cx="9912096" cy="369332"/>
          </a:xfrm>
          <a:prstGeom prst="rect">
            <a:avLst/>
          </a:prstGeom>
          <a:noFill/>
        </p:spPr>
        <p:txBody>
          <a:bodyPr wrap="square" rtlCol="0">
            <a:spAutoFit/>
          </a:bodyPr>
          <a:lstStyle/>
          <a:p>
            <a:pPr algn="ctr"/>
            <a:r>
              <a:rPr lang="en-US" dirty="0"/>
              <a:t>Go to the second app, right-click and select Inspect…</a:t>
            </a:r>
            <a:endParaRPr lang="fr-FR" dirty="0"/>
          </a:p>
        </p:txBody>
      </p:sp>
      <p:pic>
        <p:nvPicPr>
          <p:cNvPr id="5" name="Image 4">
            <a:extLst>
              <a:ext uri="{FF2B5EF4-FFF2-40B4-BE49-F238E27FC236}">
                <a16:creationId xmlns:a16="http://schemas.microsoft.com/office/drawing/2014/main" id="{473AC0A8-935B-4BEB-8D53-65106285E7E2}"/>
              </a:ext>
            </a:extLst>
          </p:cNvPr>
          <p:cNvPicPr>
            <a:picLocks noChangeAspect="1"/>
          </p:cNvPicPr>
          <p:nvPr/>
        </p:nvPicPr>
        <p:blipFill>
          <a:blip r:embed="rId2"/>
          <a:stretch>
            <a:fillRect/>
          </a:stretch>
        </p:blipFill>
        <p:spPr>
          <a:xfrm>
            <a:off x="2500507" y="1791112"/>
            <a:ext cx="6494204" cy="4308853"/>
          </a:xfrm>
          <a:prstGeom prst="rect">
            <a:avLst/>
          </a:prstGeom>
        </p:spPr>
      </p:pic>
    </p:spTree>
    <p:extLst>
      <p:ext uri="{BB962C8B-B14F-4D97-AF65-F5344CB8AC3E}">
        <p14:creationId xmlns:p14="http://schemas.microsoft.com/office/powerpoint/2010/main" val="3049902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a:t>Running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1054202" y="1199781"/>
            <a:ext cx="9912096" cy="369332"/>
          </a:xfrm>
          <a:prstGeom prst="rect">
            <a:avLst/>
          </a:prstGeom>
          <a:noFill/>
        </p:spPr>
        <p:txBody>
          <a:bodyPr wrap="square" rtlCol="0">
            <a:spAutoFit/>
          </a:bodyPr>
          <a:lstStyle/>
          <a:p>
            <a:pPr algn="ctr"/>
            <a:r>
              <a:rPr lang="en-US" dirty="0"/>
              <a:t>…and copy the XPath</a:t>
            </a:r>
            <a:endParaRPr lang="fr-FR" dirty="0"/>
          </a:p>
        </p:txBody>
      </p:sp>
      <p:pic>
        <p:nvPicPr>
          <p:cNvPr id="3" name="Image 2">
            <a:extLst>
              <a:ext uri="{FF2B5EF4-FFF2-40B4-BE49-F238E27FC236}">
                <a16:creationId xmlns:a16="http://schemas.microsoft.com/office/drawing/2014/main" id="{9569F54A-72E7-429F-AAAB-DFE2B01269CD}"/>
              </a:ext>
            </a:extLst>
          </p:cNvPr>
          <p:cNvPicPr>
            <a:picLocks noChangeAspect="1"/>
          </p:cNvPicPr>
          <p:nvPr/>
        </p:nvPicPr>
        <p:blipFill>
          <a:blip r:embed="rId2"/>
          <a:stretch>
            <a:fillRect/>
          </a:stretch>
        </p:blipFill>
        <p:spPr>
          <a:xfrm>
            <a:off x="0" y="1917586"/>
            <a:ext cx="12192000" cy="4702337"/>
          </a:xfrm>
          <a:prstGeom prst="rect">
            <a:avLst/>
          </a:prstGeom>
        </p:spPr>
      </p:pic>
    </p:spTree>
    <p:extLst>
      <p:ext uri="{BB962C8B-B14F-4D97-AF65-F5344CB8AC3E}">
        <p14:creationId xmlns:p14="http://schemas.microsoft.com/office/powerpoint/2010/main" val="2821500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a:t>Running </a:t>
            </a:r>
            <a:r>
              <a:rPr lang="fr-FR" sz="3600" b="1" dirty="0" err="1"/>
              <a:t>Scrapy</a:t>
            </a:r>
            <a:endParaRPr lang="fr-FR" sz="3600" b="1" dirty="0"/>
          </a:p>
        </p:txBody>
      </p:sp>
      <p:sp>
        <p:nvSpPr>
          <p:cNvPr id="2" name="ZoneTexte 1">
            <a:extLst>
              <a:ext uri="{FF2B5EF4-FFF2-40B4-BE49-F238E27FC236}">
                <a16:creationId xmlns:a16="http://schemas.microsoft.com/office/drawing/2014/main" id="{CA1548FB-5F25-4FAC-BBED-2A8F1C742823}"/>
              </a:ext>
            </a:extLst>
          </p:cNvPr>
          <p:cNvSpPr txBox="1"/>
          <p:nvPr/>
        </p:nvSpPr>
        <p:spPr>
          <a:xfrm>
            <a:off x="1054202" y="1199781"/>
            <a:ext cx="9912096" cy="369332"/>
          </a:xfrm>
          <a:prstGeom prst="rect">
            <a:avLst/>
          </a:prstGeom>
          <a:noFill/>
        </p:spPr>
        <p:txBody>
          <a:bodyPr wrap="square" rtlCol="0">
            <a:spAutoFit/>
          </a:bodyPr>
          <a:lstStyle/>
          <a:p>
            <a:pPr algn="ctr"/>
            <a:r>
              <a:rPr lang="en-US" dirty="0"/>
              <a:t>Past in the file editor, you see the second </a:t>
            </a:r>
            <a:r>
              <a:rPr lang="en-US" dirty="0" err="1"/>
              <a:t>Xpath</a:t>
            </a:r>
            <a:r>
              <a:rPr lang="en-US" dirty="0"/>
              <a:t> linking to the second app name </a:t>
            </a:r>
            <a:endParaRPr lang="fr-FR" dirty="0"/>
          </a:p>
        </p:txBody>
      </p:sp>
      <p:pic>
        <p:nvPicPr>
          <p:cNvPr id="6" name="Image 5">
            <a:extLst>
              <a:ext uri="{FF2B5EF4-FFF2-40B4-BE49-F238E27FC236}">
                <a16:creationId xmlns:a16="http://schemas.microsoft.com/office/drawing/2014/main" id="{1A407BB2-2582-41E2-85BD-E5DE0D9E4585}"/>
              </a:ext>
            </a:extLst>
          </p:cNvPr>
          <p:cNvPicPr>
            <a:picLocks noChangeAspect="1"/>
          </p:cNvPicPr>
          <p:nvPr/>
        </p:nvPicPr>
        <p:blipFill>
          <a:blip r:embed="rId2"/>
          <a:stretch>
            <a:fillRect/>
          </a:stretch>
        </p:blipFill>
        <p:spPr>
          <a:xfrm>
            <a:off x="911290" y="1668916"/>
            <a:ext cx="7010400" cy="2867025"/>
          </a:xfrm>
          <a:prstGeom prst="rect">
            <a:avLst/>
          </a:prstGeom>
        </p:spPr>
      </p:pic>
    </p:spTree>
    <p:extLst>
      <p:ext uri="{BB962C8B-B14F-4D97-AF65-F5344CB8AC3E}">
        <p14:creationId xmlns:p14="http://schemas.microsoft.com/office/powerpoint/2010/main" val="176350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a:t>Running </a:t>
            </a:r>
            <a:r>
              <a:rPr lang="fr-FR" sz="3600" b="1" dirty="0" err="1"/>
              <a:t>Scrapy</a:t>
            </a:r>
            <a:endParaRPr lang="fr-FR" sz="3600" b="1" dirty="0"/>
          </a:p>
        </p:txBody>
      </p:sp>
      <p:sp>
        <p:nvSpPr>
          <p:cNvPr id="3" name="Rectangle 2">
            <a:extLst>
              <a:ext uri="{FF2B5EF4-FFF2-40B4-BE49-F238E27FC236}">
                <a16:creationId xmlns:a16="http://schemas.microsoft.com/office/drawing/2014/main" id="{1EE1EF52-698C-4725-B91F-921CBBCEFBD1}"/>
              </a:ext>
            </a:extLst>
          </p:cNvPr>
          <p:cNvSpPr/>
          <p:nvPr/>
        </p:nvSpPr>
        <p:spPr>
          <a:xfrm>
            <a:off x="6010250" y="4781056"/>
            <a:ext cx="6096000" cy="1754326"/>
          </a:xfrm>
          <a:prstGeom prst="rect">
            <a:avLst/>
          </a:prstGeom>
        </p:spPr>
        <p:txBody>
          <a:bodyPr>
            <a:spAutoFit/>
          </a:bodyPr>
          <a:lstStyle/>
          <a:p>
            <a:r>
              <a:rPr lang="en-US" dirty="0"/>
              <a:t>/html/body/div/div/div/div[2]/div[</a:t>
            </a:r>
            <a:r>
              <a:rPr lang="en-US" dirty="0">
                <a:solidFill>
                  <a:srgbClr val="FF0000"/>
                </a:solidFill>
              </a:rPr>
              <a:t>1</a:t>
            </a:r>
            <a:r>
              <a:rPr lang="en-US" dirty="0"/>
              <a:t>]/div[2]/div[1]/a</a:t>
            </a:r>
          </a:p>
          <a:p>
            <a:r>
              <a:rPr lang="en-US" dirty="0"/>
              <a:t>/html/body/div/div/div/div[2]/div[</a:t>
            </a:r>
            <a:r>
              <a:rPr lang="en-US" dirty="0">
                <a:solidFill>
                  <a:srgbClr val="FF0000"/>
                </a:solidFill>
              </a:rPr>
              <a:t>2</a:t>
            </a:r>
            <a:r>
              <a:rPr lang="en-US" dirty="0"/>
              <a:t>]/div[2]/div[1]/a</a:t>
            </a:r>
          </a:p>
          <a:p>
            <a:r>
              <a:rPr lang="en-US" dirty="0"/>
              <a:t>/html/body/div/div/div/div[2]/div[</a:t>
            </a:r>
            <a:r>
              <a:rPr lang="en-US" dirty="0">
                <a:solidFill>
                  <a:srgbClr val="FF0000"/>
                </a:solidFill>
              </a:rPr>
              <a:t>3</a:t>
            </a:r>
            <a:r>
              <a:rPr lang="en-US" dirty="0"/>
              <a:t>]/div[2]/div[1]/a</a:t>
            </a:r>
          </a:p>
          <a:p>
            <a:r>
              <a:rPr lang="en-US" dirty="0"/>
              <a:t>/html/body/div/div/div/div[2]/div[</a:t>
            </a:r>
            <a:r>
              <a:rPr lang="en-US" dirty="0">
                <a:solidFill>
                  <a:srgbClr val="FF0000"/>
                </a:solidFill>
              </a:rPr>
              <a:t>4</a:t>
            </a:r>
            <a:r>
              <a:rPr lang="en-US" dirty="0"/>
              <a:t>]/div[2]/div[1]/a</a:t>
            </a:r>
          </a:p>
          <a:p>
            <a:r>
              <a:rPr lang="en-US" dirty="0"/>
              <a:t>...</a:t>
            </a:r>
          </a:p>
          <a:p>
            <a:r>
              <a:rPr lang="en-US" dirty="0"/>
              <a:t>/html/body/div/div/div/div[2]/div[</a:t>
            </a:r>
            <a:r>
              <a:rPr lang="en-US" dirty="0">
                <a:solidFill>
                  <a:srgbClr val="FF0000"/>
                </a:solidFill>
              </a:rPr>
              <a:t>25</a:t>
            </a:r>
            <a:r>
              <a:rPr lang="en-US" dirty="0"/>
              <a:t>]/div[2]/div[1]/a</a:t>
            </a:r>
            <a:endParaRPr lang="fr-FR" dirty="0"/>
          </a:p>
        </p:txBody>
      </p:sp>
      <p:pic>
        <p:nvPicPr>
          <p:cNvPr id="5" name="Image 4">
            <a:extLst>
              <a:ext uri="{FF2B5EF4-FFF2-40B4-BE49-F238E27FC236}">
                <a16:creationId xmlns:a16="http://schemas.microsoft.com/office/drawing/2014/main" id="{919E5711-B03D-42CE-8940-E7B3119FC1FA}"/>
              </a:ext>
            </a:extLst>
          </p:cNvPr>
          <p:cNvPicPr>
            <a:picLocks noChangeAspect="1"/>
          </p:cNvPicPr>
          <p:nvPr/>
        </p:nvPicPr>
        <p:blipFill>
          <a:blip r:embed="rId2"/>
          <a:stretch>
            <a:fillRect/>
          </a:stretch>
        </p:blipFill>
        <p:spPr>
          <a:xfrm>
            <a:off x="1054202" y="1791112"/>
            <a:ext cx="7124700" cy="2924175"/>
          </a:xfrm>
          <a:prstGeom prst="rect">
            <a:avLst/>
          </a:prstGeom>
        </p:spPr>
      </p:pic>
      <p:sp>
        <p:nvSpPr>
          <p:cNvPr id="7" name="ZoneTexte 6">
            <a:extLst>
              <a:ext uri="{FF2B5EF4-FFF2-40B4-BE49-F238E27FC236}">
                <a16:creationId xmlns:a16="http://schemas.microsoft.com/office/drawing/2014/main" id="{3AA8AB71-1942-4076-954B-FFF50EF69868}"/>
              </a:ext>
            </a:extLst>
          </p:cNvPr>
          <p:cNvSpPr txBox="1"/>
          <p:nvPr/>
        </p:nvSpPr>
        <p:spPr>
          <a:xfrm>
            <a:off x="1054202" y="1199781"/>
            <a:ext cx="9912096" cy="369332"/>
          </a:xfrm>
          <a:prstGeom prst="rect">
            <a:avLst/>
          </a:prstGeom>
          <a:noFill/>
        </p:spPr>
        <p:txBody>
          <a:bodyPr wrap="square" rtlCol="0">
            <a:spAutoFit/>
          </a:bodyPr>
          <a:lstStyle/>
          <a:p>
            <a:pPr algn="ctr"/>
            <a:r>
              <a:rPr lang="en-US" dirty="0"/>
              <a:t>Repeat with another app names to understand how the website is organized </a:t>
            </a:r>
            <a:endParaRPr lang="fr-FR" dirty="0"/>
          </a:p>
        </p:txBody>
      </p:sp>
      <p:sp>
        <p:nvSpPr>
          <p:cNvPr id="8" name="ZoneTexte 7">
            <a:extLst>
              <a:ext uri="{FF2B5EF4-FFF2-40B4-BE49-F238E27FC236}">
                <a16:creationId xmlns:a16="http://schemas.microsoft.com/office/drawing/2014/main" id="{38478A5B-71DB-4022-B027-2DEF28F02DEB}"/>
              </a:ext>
            </a:extLst>
          </p:cNvPr>
          <p:cNvSpPr txBox="1"/>
          <p:nvPr/>
        </p:nvSpPr>
        <p:spPr>
          <a:xfrm>
            <a:off x="8948057" y="3155608"/>
            <a:ext cx="2565919" cy="646331"/>
          </a:xfrm>
          <a:prstGeom prst="rect">
            <a:avLst/>
          </a:prstGeom>
          <a:noFill/>
        </p:spPr>
        <p:txBody>
          <a:bodyPr wrap="square" rtlCol="0">
            <a:spAutoFit/>
          </a:bodyPr>
          <a:lstStyle/>
          <a:p>
            <a:pPr algn="ctr"/>
            <a:r>
              <a:rPr lang="fr-FR" dirty="0"/>
              <a:t>Note </a:t>
            </a:r>
            <a:r>
              <a:rPr lang="fr-FR" dirty="0" err="1"/>
              <a:t>each</a:t>
            </a:r>
            <a:r>
              <a:rPr lang="fr-FR" dirty="0"/>
              <a:t> </a:t>
            </a:r>
            <a:r>
              <a:rPr lang="fr-FR" dirty="0" err="1"/>
              <a:t>incrementation</a:t>
            </a:r>
            <a:endParaRPr lang="fr-FR" dirty="0"/>
          </a:p>
        </p:txBody>
      </p:sp>
      <p:cxnSp>
        <p:nvCxnSpPr>
          <p:cNvPr id="10" name="Connecteur droit avec flèche 9">
            <a:extLst>
              <a:ext uri="{FF2B5EF4-FFF2-40B4-BE49-F238E27FC236}">
                <a16:creationId xmlns:a16="http://schemas.microsoft.com/office/drawing/2014/main" id="{44A8E0FE-FB9C-4584-9658-153894C0AFF3}"/>
              </a:ext>
            </a:extLst>
          </p:cNvPr>
          <p:cNvCxnSpPr>
            <a:stCxn id="8" idx="2"/>
          </p:cNvCxnSpPr>
          <p:nvPr/>
        </p:nvCxnSpPr>
        <p:spPr>
          <a:xfrm flipH="1">
            <a:off x="9451910" y="3801939"/>
            <a:ext cx="779107" cy="9791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87171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A47E9-3E86-43A1-A517-898EFC900896}"/>
              </a:ext>
            </a:extLst>
          </p:cNvPr>
          <p:cNvSpPr>
            <a:spLocks noGrp="1"/>
          </p:cNvSpPr>
          <p:nvPr>
            <p:ph type="title"/>
          </p:nvPr>
        </p:nvSpPr>
        <p:spPr>
          <a:xfrm>
            <a:off x="838200" y="104235"/>
            <a:ext cx="10515600" cy="1325563"/>
          </a:xfrm>
        </p:spPr>
        <p:txBody>
          <a:bodyPr/>
          <a:lstStyle/>
          <a:p>
            <a:pPr algn="ctr"/>
            <a:r>
              <a:rPr lang="fr-FR" b="1" dirty="0" err="1"/>
              <a:t>Xpath</a:t>
            </a:r>
            <a:endParaRPr lang="fr-FR" b="1" dirty="0"/>
          </a:p>
        </p:txBody>
      </p:sp>
      <p:sp>
        <p:nvSpPr>
          <p:cNvPr id="7" name="ZoneTexte 6">
            <a:extLst>
              <a:ext uri="{FF2B5EF4-FFF2-40B4-BE49-F238E27FC236}">
                <a16:creationId xmlns:a16="http://schemas.microsoft.com/office/drawing/2014/main" id="{464225DB-A26B-4870-BC17-DC3D6B867977}"/>
              </a:ext>
            </a:extLst>
          </p:cNvPr>
          <p:cNvSpPr txBox="1"/>
          <p:nvPr/>
        </p:nvSpPr>
        <p:spPr>
          <a:xfrm>
            <a:off x="866775" y="1156038"/>
            <a:ext cx="10487025" cy="369332"/>
          </a:xfrm>
          <a:prstGeom prst="rect">
            <a:avLst/>
          </a:prstGeom>
          <a:noFill/>
        </p:spPr>
        <p:txBody>
          <a:bodyPr wrap="square" rtlCol="0">
            <a:spAutoFit/>
          </a:bodyPr>
          <a:lstStyle/>
          <a:p>
            <a:pPr algn="ctr"/>
            <a:r>
              <a:rPr lang="fr-FR" b="1" dirty="0"/>
              <a:t>Use Anaconda prompt and </a:t>
            </a:r>
            <a:r>
              <a:rPr lang="fr-FR" b="1" dirty="0" err="1"/>
              <a:t>Xpath</a:t>
            </a:r>
            <a:r>
              <a:rPr lang="fr-FR" b="1" dirty="0"/>
              <a:t> </a:t>
            </a:r>
            <a:r>
              <a:rPr lang="fr-FR" b="1" dirty="0" err="1"/>
              <a:t>with</a:t>
            </a:r>
            <a:r>
              <a:rPr lang="fr-FR" b="1" dirty="0"/>
              <a:t> </a:t>
            </a:r>
            <a:r>
              <a:rPr lang="fr-FR" b="1" dirty="0" err="1"/>
              <a:t>scrapy</a:t>
            </a:r>
            <a:r>
              <a:rPr lang="fr-FR" b="1" dirty="0"/>
              <a:t> to </a:t>
            </a:r>
            <a:r>
              <a:rPr lang="fr-FR" b="1" dirty="0" err="1"/>
              <a:t>extract</a:t>
            </a:r>
            <a:r>
              <a:rPr lang="fr-FR" b="1" dirty="0"/>
              <a:t> the app id </a:t>
            </a:r>
          </a:p>
        </p:txBody>
      </p:sp>
      <p:sp>
        <p:nvSpPr>
          <p:cNvPr id="8" name="Rectangle 7">
            <a:extLst>
              <a:ext uri="{FF2B5EF4-FFF2-40B4-BE49-F238E27FC236}">
                <a16:creationId xmlns:a16="http://schemas.microsoft.com/office/drawing/2014/main" id="{7D2F125E-7131-4D62-8653-457D1B15D74D}"/>
              </a:ext>
            </a:extLst>
          </p:cNvPr>
          <p:cNvSpPr/>
          <p:nvPr/>
        </p:nvSpPr>
        <p:spPr>
          <a:xfrm>
            <a:off x="1727200" y="2592600"/>
            <a:ext cx="8496300" cy="369332"/>
          </a:xfrm>
          <a:prstGeom prst="rect">
            <a:avLst/>
          </a:prstGeom>
        </p:spPr>
        <p:txBody>
          <a:bodyPr wrap="square">
            <a:spAutoFit/>
          </a:bodyPr>
          <a:lstStyle/>
          <a:p>
            <a:r>
              <a:rPr lang="en-US" dirty="0"/>
              <a:t>Type :   </a:t>
            </a:r>
            <a:r>
              <a:rPr lang="en-US" dirty="0" err="1"/>
              <a:t>response.xpath</a:t>
            </a:r>
            <a:r>
              <a:rPr lang="en-US" dirty="0"/>
              <a:t>('</a:t>
            </a:r>
            <a:r>
              <a:rPr lang="en-US" dirty="0">
                <a:solidFill>
                  <a:srgbClr val="FF0000"/>
                </a:solidFill>
              </a:rPr>
              <a:t>/html/body/div/div/div/div[2]/div[1]/div[2]/div[1]/a</a:t>
            </a:r>
            <a:r>
              <a:rPr lang="en-US" dirty="0"/>
              <a:t>').extract()</a:t>
            </a:r>
            <a:endParaRPr lang="fr-FR" dirty="0"/>
          </a:p>
        </p:txBody>
      </p:sp>
      <p:pic>
        <p:nvPicPr>
          <p:cNvPr id="3" name="Image 2">
            <a:extLst>
              <a:ext uri="{FF2B5EF4-FFF2-40B4-BE49-F238E27FC236}">
                <a16:creationId xmlns:a16="http://schemas.microsoft.com/office/drawing/2014/main" id="{9368601D-D561-405F-B038-8C0FC7BD9B66}"/>
              </a:ext>
            </a:extLst>
          </p:cNvPr>
          <p:cNvPicPr>
            <a:picLocks noChangeAspect="1"/>
          </p:cNvPicPr>
          <p:nvPr/>
        </p:nvPicPr>
        <p:blipFill>
          <a:blip r:embed="rId2"/>
          <a:stretch>
            <a:fillRect/>
          </a:stretch>
        </p:blipFill>
        <p:spPr>
          <a:xfrm>
            <a:off x="1427779" y="3592374"/>
            <a:ext cx="8515350" cy="1762125"/>
          </a:xfrm>
          <a:prstGeom prst="rect">
            <a:avLst/>
          </a:prstGeom>
        </p:spPr>
      </p:pic>
      <p:sp>
        <p:nvSpPr>
          <p:cNvPr id="4" name="Rectangle 3">
            <a:extLst>
              <a:ext uri="{FF2B5EF4-FFF2-40B4-BE49-F238E27FC236}">
                <a16:creationId xmlns:a16="http://schemas.microsoft.com/office/drawing/2014/main" id="{5176B88F-1217-4818-920E-AEB805BC98A2}"/>
              </a:ext>
            </a:extLst>
          </p:cNvPr>
          <p:cNvSpPr/>
          <p:nvPr/>
        </p:nvSpPr>
        <p:spPr>
          <a:xfrm>
            <a:off x="3259674" y="5634182"/>
            <a:ext cx="5431359" cy="369332"/>
          </a:xfrm>
          <a:prstGeom prst="rect">
            <a:avLst/>
          </a:prstGeom>
        </p:spPr>
        <p:txBody>
          <a:bodyPr wrap="none">
            <a:spAutoFit/>
          </a:bodyPr>
          <a:lstStyle/>
          <a:p>
            <a:pPr algn="ctr"/>
            <a:r>
              <a:rPr lang="fr-FR" b="1" dirty="0"/>
              <a:t>You </a:t>
            </a:r>
            <a:r>
              <a:rPr lang="fr-FR" b="1" dirty="0" err="1"/>
              <a:t>see</a:t>
            </a:r>
            <a:r>
              <a:rPr lang="fr-FR" b="1" dirty="0"/>
              <a:t> the </a:t>
            </a:r>
            <a:r>
              <a:rPr lang="fr-FR" b="1" dirty="0" err="1"/>
              <a:t>extracted</a:t>
            </a:r>
            <a:r>
              <a:rPr lang="fr-FR" b="1" dirty="0"/>
              <a:t> </a:t>
            </a:r>
            <a:r>
              <a:rPr lang="fr-FR" b="1" dirty="0" err="1"/>
              <a:t>result</a:t>
            </a:r>
            <a:r>
              <a:rPr lang="fr-FR" b="1" dirty="0"/>
              <a:t>. ‘99235’ </a:t>
            </a:r>
            <a:r>
              <a:rPr lang="fr-FR" b="1" dirty="0" err="1"/>
              <a:t>is</a:t>
            </a:r>
            <a:r>
              <a:rPr lang="fr-FR" b="1" dirty="0"/>
              <a:t> the first ‘app id’</a:t>
            </a:r>
          </a:p>
        </p:txBody>
      </p:sp>
      <p:cxnSp>
        <p:nvCxnSpPr>
          <p:cNvPr id="6" name="Connecteur droit avec flèche 5">
            <a:extLst>
              <a:ext uri="{FF2B5EF4-FFF2-40B4-BE49-F238E27FC236}">
                <a16:creationId xmlns:a16="http://schemas.microsoft.com/office/drawing/2014/main" id="{E4F03C08-3CDC-4161-890E-0D5AE55382C8}"/>
              </a:ext>
            </a:extLst>
          </p:cNvPr>
          <p:cNvCxnSpPr>
            <a:cxnSpLocks/>
          </p:cNvCxnSpPr>
          <p:nvPr/>
        </p:nvCxnSpPr>
        <p:spPr>
          <a:xfrm flipV="1">
            <a:off x="6653719" y="2266545"/>
            <a:ext cx="1410511" cy="326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047C2B7D-A80A-47DD-BD43-95A703584C61}"/>
              </a:ext>
            </a:extLst>
          </p:cNvPr>
          <p:cNvSpPr txBox="1"/>
          <p:nvPr/>
        </p:nvSpPr>
        <p:spPr>
          <a:xfrm>
            <a:off x="8064230" y="1994170"/>
            <a:ext cx="2363821" cy="369332"/>
          </a:xfrm>
          <a:prstGeom prst="rect">
            <a:avLst/>
          </a:prstGeom>
          <a:noFill/>
        </p:spPr>
        <p:txBody>
          <a:bodyPr wrap="square" rtlCol="0">
            <a:spAutoFit/>
          </a:bodyPr>
          <a:lstStyle/>
          <a:p>
            <a:r>
              <a:rPr lang="fr-FR" dirty="0" err="1"/>
              <a:t>Your</a:t>
            </a:r>
            <a:r>
              <a:rPr lang="fr-FR" dirty="0"/>
              <a:t> first </a:t>
            </a:r>
            <a:r>
              <a:rPr lang="fr-FR" dirty="0" err="1"/>
              <a:t>copied</a:t>
            </a:r>
            <a:r>
              <a:rPr lang="fr-FR" dirty="0"/>
              <a:t> </a:t>
            </a:r>
            <a:r>
              <a:rPr lang="fr-FR" dirty="0" err="1"/>
              <a:t>Xpath</a:t>
            </a:r>
            <a:endParaRPr lang="fr-FR" dirty="0"/>
          </a:p>
        </p:txBody>
      </p:sp>
    </p:spTree>
    <p:extLst>
      <p:ext uri="{BB962C8B-B14F-4D97-AF65-F5344CB8AC3E}">
        <p14:creationId xmlns:p14="http://schemas.microsoft.com/office/powerpoint/2010/main" val="3308016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A47E9-3E86-43A1-A517-898EFC900896}"/>
              </a:ext>
            </a:extLst>
          </p:cNvPr>
          <p:cNvSpPr>
            <a:spLocks noGrp="1"/>
          </p:cNvSpPr>
          <p:nvPr>
            <p:ph type="title"/>
          </p:nvPr>
        </p:nvSpPr>
        <p:spPr/>
        <p:txBody>
          <a:bodyPr/>
          <a:lstStyle/>
          <a:p>
            <a:pPr algn="ctr"/>
            <a:r>
              <a:rPr lang="fr-FR" b="1" dirty="0" err="1"/>
              <a:t>Xpath</a:t>
            </a:r>
            <a:endParaRPr lang="fr-FR" b="1" dirty="0"/>
          </a:p>
        </p:txBody>
      </p:sp>
      <p:sp>
        <p:nvSpPr>
          <p:cNvPr id="7" name="ZoneTexte 6">
            <a:extLst>
              <a:ext uri="{FF2B5EF4-FFF2-40B4-BE49-F238E27FC236}">
                <a16:creationId xmlns:a16="http://schemas.microsoft.com/office/drawing/2014/main" id="{464225DB-A26B-4870-BC17-DC3D6B867977}"/>
              </a:ext>
            </a:extLst>
          </p:cNvPr>
          <p:cNvSpPr txBox="1"/>
          <p:nvPr/>
        </p:nvSpPr>
        <p:spPr>
          <a:xfrm>
            <a:off x="866775" y="1592826"/>
            <a:ext cx="10487025" cy="369332"/>
          </a:xfrm>
          <a:prstGeom prst="rect">
            <a:avLst/>
          </a:prstGeom>
          <a:noFill/>
        </p:spPr>
        <p:txBody>
          <a:bodyPr wrap="square" rtlCol="0">
            <a:spAutoFit/>
          </a:bodyPr>
          <a:lstStyle/>
          <a:p>
            <a:pPr algn="ctr"/>
            <a:r>
              <a:rPr lang="fr-FR" b="1" dirty="0"/>
              <a:t>Change the </a:t>
            </a:r>
            <a:r>
              <a:rPr lang="fr-FR" b="1" dirty="0" err="1"/>
              <a:t>increment</a:t>
            </a:r>
            <a:r>
              <a:rPr lang="fr-FR" b="1" dirty="0"/>
              <a:t> to </a:t>
            </a:r>
            <a:r>
              <a:rPr lang="fr-FR" b="1" dirty="0">
                <a:solidFill>
                  <a:srgbClr val="FF0000"/>
                </a:solidFill>
              </a:rPr>
              <a:t>3</a:t>
            </a:r>
          </a:p>
        </p:txBody>
      </p:sp>
      <p:sp>
        <p:nvSpPr>
          <p:cNvPr id="8" name="Rectangle 7">
            <a:extLst>
              <a:ext uri="{FF2B5EF4-FFF2-40B4-BE49-F238E27FC236}">
                <a16:creationId xmlns:a16="http://schemas.microsoft.com/office/drawing/2014/main" id="{7D2F125E-7131-4D62-8653-457D1B15D74D}"/>
              </a:ext>
            </a:extLst>
          </p:cNvPr>
          <p:cNvSpPr/>
          <p:nvPr/>
        </p:nvSpPr>
        <p:spPr>
          <a:xfrm>
            <a:off x="1727200" y="2206676"/>
            <a:ext cx="8496300" cy="369332"/>
          </a:xfrm>
          <a:prstGeom prst="rect">
            <a:avLst/>
          </a:prstGeom>
        </p:spPr>
        <p:txBody>
          <a:bodyPr wrap="square">
            <a:spAutoFit/>
          </a:bodyPr>
          <a:lstStyle/>
          <a:p>
            <a:r>
              <a:rPr lang="en-US" dirty="0"/>
              <a:t>Type :   </a:t>
            </a:r>
            <a:r>
              <a:rPr lang="en-US" dirty="0" err="1"/>
              <a:t>response.xpath</a:t>
            </a:r>
            <a:r>
              <a:rPr lang="en-US" dirty="0"/>
              <a:t>('/html/body/div/div/div/div[2]/div[</a:t>
            </a:r>
            <a:r>
              <a:rPr lang="en-US" dirty="0">
                <a:solidFill>
                  <a:srgbClr val="FF0000"/>
                </a:solidFill>
              </a:rPr>
              <a:t>3</a:t>
            </a:r>
            <a:r>
              <a:rPr lang="en-US" dirty="0"/>
              <a:t>]/div[2]/div[1]/a').extract()</a:t>
            </a:r>
            <a:endParaRPr lang="fr-FR" dirty="0"/>
          </a:p>
        </p:txBody>
      </p:sp>
      <p:pic>
        <p:nvPicPr>
          <p:cNvPr id="4" name="Image 3">
            <a:extLst>
              <a:ext uri="{FF2B5EF4-FFF2-40B4-BE49-F238E27FC236}">
                <a16:creationId xmlns:a16="http://schemas.microsoft.com/office/drawing/2014/main" id="{F9FF8777-16E2-4E14-A693-177341753A95}"/>
              </a:ext>
            </a:extLst>
          </p:cNvPr>
          <p:cNvPicPr>
            <a:picLocks noChangeAspect="1"/>
          </p:cNvPicPr>
          <p:nvPr/>
        </p:nvPicPr>
        <p:blipFill>
          <a:blip r:embed="rId2"/>
          <a:stretch>
            <a:fillRect/>
          </a:stretch>
        </p:blipFill>
        <p:spPr>
          <a:xfrm>
            <a:off x="866775" y="2717890"/>
            <a:ext cx="10306050" cy="3362325"/>
          </a:xfrm>
          <a:prstGeom prst="rect">
            <a:avLst/>
          </a:prstGeom>
        </p:spPr>
      </p:pic>
      <p:sp>
        <p:nvSpPr>
          <p:cNvPr id="9" name="Rectangle 8">
            <a:extLst>
              <a:ext uri="{FF2B5EF4-FFF2-40B4-BE49-F238E27FC236}">
                <a16:creationId xmlns:a16="http://schemas.microsoft.com/office/drawing/2014/main" id="{B3C84DCC-6337-40A3-8D69-C7DFDA887F5C}"/>
              </a:ext>
            </a:extLst>
          </p:cNvPr>
          <p:cNvSpPr/>
          <p:nvPr/>
        </p:nvSpPr>
        <p:spPr>
          <a:xfrm>
            <a:off x="4603965" y="6308209"/>
            <a:ext cx="2831673" cy="369332"/>
          </a:xfrm>
          <a:prstGeom prst="rect">
            <a:avLst/>
          </a:prstGeom>
        </p:spPr>
        <p:txBody>
          <a:bodyPr wrap="none">
            <a:spAutoFit/>
          </a:bodyPr>
          <a:lstStyle/>
          <a:p>
            <a:pPr algn="ctr"/>
            <a:r>
              <a:rPr lang="fr-FR" b="1" dirty="0"/>
              <a:t>‘99233’ </a:t>
            </a:r>
            <a:r>
              <a:rPr lang="fr-FR" b="1" dirty="0" err="1"/>
              <a:t>is</a:t>
            </a:r>
            <a:r>
              <a:rPr lang="fr-FR" b="1" dirty="0"/>
              <a:t> the second app id</a:t>
            </a:r>
          </a:p>
        </p:txBody>
      </p:sp>
    </p:spTree>
    <p:extLst>
      <p:ext uri="{BB962C8B-B14F-4D97-AF65-F5344CB8AC3E}">
        <p14:creationId xmlns:p14="http://schemas.microsoft.com/office/powerpoint/2010/main" val="198264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AB3E-8C59-4DF8-B9F0-182E1122FEC7}"/>
              </a:ext>
            </a:extLst>
          </p:cNvPr>
          <p:cNvSpPr>
            <a:spLocks noGrp="1"/>
          </p:cNvSpPr>
          <p:nvPr>
            <p:ph type="title"/>
          </p:nvPr>
        </p:nvSpPr>
        <p:spPr>
          <a:xfrm>
            <a:off x="838200" y="346463"/>
            <a:ext cx="10515600" cy="1325563"/>
          </a:xfrm>
        </p:spPr>
        <p:txBody>
          <a:bodyPr/>
          <a:lstStyle/>
          <a:p>
            <a:pPr algn="ctr"/>
            <a:r>
              <a:rPr lang="en-US" b="1" dirty="0"/>
              <a:t>Facebook’s collection of data </a:t>
            </a:r>
            <a:r>
              <a:rPr lang="en-US" sz="3600" b="1" dirty="0"/>
              <a:t>(see ACCC report)</a:t>
            </a:r>
            <a:endParaRPr lang="en-US" b="1" dirty="0"/>
          </a:p>
        </p:txBody>
      </p:sp>
      <p:sp>
        <p:nvSpPr>
          <p:cNvPr id="3" name="Content Placeholder 2">
            <a:extLst>
              <a:ext uri="{FF2B5EF4-FFF2-40B4-BE49-F238E27FC236}">
                <a16:creationId xmlns:a16="http://schemas.microsoft.com/office/drawing/2014/main" id="{E61181E1-113C-4185-BB5F-2B2F79880D5B}"/>
              </a:ext>
            </a:extLst>
          </p:cNvPr>
          <p:cNvSpPr>
            <a:spLocks noGrp="1"/>
          </p:cNvSpPr>
          <p:nvPr>
            <p:ph idx="1"/>
          </p:nvPr>
        </p:nvSpPr>
        <p:spPr/>
        <p:txBody>
          <a:bodyPr>
            <a:normAutofit lnSpcReduction="10000"/>
          </a:bodyPr>
          <a:lstStyle/>
          <a:p>
            <a:r>
              <a:rPr lang="en-US" u="sng" dirty="0"/>
              <a:t>Facebook’s off platform: </a:t>
            </a:r>
          </a:p>
          <a:p>
            <a:pPr>
              <a:buFont typeface="Wingdings" panose="05000000000000000000" pitchFamily="2" charset="2"/>
              <a:buChar char="q"/>
            </a:pPr>
            <a:r>
              <a:rPr lang="en-US" dirty="0"/>
              <a:t>Facebook pixel (piece of code on app or website in order to monitor usage and track performance of ad campaigns)</a:t>
            </a:r>
          </a:p>
          <a:p>
            <a:pPr>
              <a:buFont typeface="Wingdings" panose="05000000000000000000" pitchFamily="2" charset="2"/>
              <a:buChar char="q"/>
            </a:pPr>
            <a:r>
              <a:rPr lang="en-US" dirty="0"/>
              <a:t>Nb: “Facebook Business Tools”= Facebook like button, Facebook login, Facebook analytics: data are transmitted to Facebook (via APIs) the moment the user calls up one of this third party</a:t>
            </a:r>
          </a:p>
          <a:p>
            <a:pPr marL="0" indent="0" algn="ctr">
              <a:buNone/>
            </a:pPr>
            <a:r>
              <a:rPr lang="en-US" u="sng" dirty="0"/>
              <a:t>CONCLUSION: </a:t>
            </a:r>
          </a:p>
          <a:p>
            <a:pPr marL="0" indent="0">
              <a:buNone/>
            </a:pPr>
            <a:r>
              <a:rPr lang="en-US" dirty="0"/>
              <a:t>Facebook can collect large amount of personal information on its own platforms but also on many third parties without paid for it (data brokers). </a:t>
            </a:r>
          </a:p>
        </p:txBody>
      </p:sp>
    </p:spTree>
    <p:extLst>
      <p:ext uri="{BB962C8B-B14F-4D97-AF65-F5344CB8AC3E}">
        <p14:creationId xmlns:p14="http://schemas.microsoft.com/office/powerpoint/2010/main" val="20927617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A47E9-3E86-43A1-A517-898EFC900896}"/>
              </a:ext>
            </a:extLst>
          </p:cNvPr>
          <p:cNvSpPr>
            <a:spLocks noGrp="1"/>
          </p:cNvSpPr>
          <p:nvPr>
            <p:ph type="title"/>
          </p:nvPr>
        </p:nvSpPr>
        <p:spPr/>
        <p:txBody>
          <a:bodyPr/>
          <a:lstStyle/>
          <a:p>
            <a:pPr algn="ctr"/>
            <a:r>
              <a:rPr lang="fr-FR" b="1" dirty="0" err="1"/>
              <a:t>Xpath</a:t>
            </a:r>
            <a:endParaRPr lang="fr-FR" b="1" dirty="0"/>
          </a:p>
        </p:txBody>
      </p:sp>
      <p:sp>
        <p:nvSpPr>
          <p:cNvPr id="7" name="ZoneTexte 6">
            <a:extLst>
              <a:ext uri="{FF2B5EF4-FFF2-40B4-BE49-F238E27FC236}">
                <a16:creationId xmlns:a16="http://schemas.microsoft.com/office/drawing/2014/main" id="{464225DB-A26B-4870-BC17-DC3D6B867977}"/>
              </a:ext>
            </a:extLst>
          </p:cNvPr>
          <p:cNvSpPr txBox="1"/>
          <p:nvPr/>
        </p:nvSpPr>
        <p:spPr>
          <a:xfrm>
            <a:off x="866775" y="1592826"/>
            <a:ext cx="10487025" cy="369332"/>
          </a:xfrm>
          <a:prstGeom prst="rect">
            <a:avLst/>
          </a:prstGeom>
          <a:noFill/>
        </p:spPr>
        <p:txBody>
          <a:bodyPr wrap="square" rtlCol="0">
            <a:spAutoFit/>
          </a:bodyPr>
          <a:lstStyle/>
          <a:p>
            <a:pPr algn="ctr"/>
            <a:r>
              <a:rPr lang="fr-FR" b="1" dirty="0"/>
              <a:t>If </a:t>
            </a:r>
            <a:r>
              <a:rPr lang="fr-FR" b="1" dirty="0" err="1"/>
              <a:t>you</a:t>
            </a:r>
            <a:r>
              <a:rPr lang="fr-FR" b="1" dirty="0"/>
              <a:t> </a:t>
            </a:r>
            <a:r>
              <a:rPr lang="fr-FR" b="1" dirty="0" err="1"/>
              <a:t>remove</a:t>
            </a:r>
            <a:r>
              <a:rPr lang="fr-FR" b="1" dirty="0"/>
              <a:t> the </a:t>
            </a:r>
            <a:r>
              <a:rPr lang="fr-FR" b="1" dirty="0" err="1"/>
              <a:t>increment</a:t>
            </a:r>
            <a:r>
              <a:rPr lang="fr-FR" b="1" dirty="0"/>
              <a:t>, </a:t>
            </a:r>
            <a:r>
              <a:rPr lang="fr-FR" b="1" dirty="0" err="1"/>
              <a:t>you</a:t>
            </a:r>
            <a:r>
              <a:rPr lang="fr-FR" b="1" dirty="0"/>
              <a:t> </a:t>
            </a:r>
            <a:r>
              <a:rPr lang="fr-FR" b="1" dirty="0" err="1"/>
              <a:t>obtain</a:t>
            </a:r>
            <a:r>
              <a:rPr lang="fr-FR" b="1" dirty="0"/>
              <a:t> a </a:t>
            </a:r>
            <a:r>
              <a:rPr lang="fr-FR" b="1" dirty="0" err="1"/>
              <a:t>list</a:t>
            </a:r>
            <a:r>
              <a:rPr lang="fr-FR" b="1" dirty="0"/>
              <a:t> of </a:t>
            </a:r>
            <a:r>
              <a:rPr lang="fr-FR" b="1" dirty="0" err="1"/>
              <a:t>ids</a:t>
            </a:r>
            <a:endParaRPr lang="fr-FR" b="1" dirty="0"/>
          </a:p>
        </p:txBody>
      </p:sp>
      <p:sp>
        <p:nvSpPr>
          <p:cNvPr id="8" name="Rectangle 7">
            <a:extLst>
              <a:ext uri="{FF2B5EF4-FFF2-40B4-BE49-F238E27FC236}">
                <a16:creationId xmlns:a16="http://schemas.microsoft.com/office/drawing/2014/main" id="{7D2F125E-7131-4D62-8653-457D1B15D74D}"/>
              </a:ext>
            </a:extLst>
          </p:cNvPr>
          <p:cNvSpPr/>
          <p:nvPr/>
        </p:nvSpPr>
        <p:spPr>
          <a:xfrm>
            <a:off x="1727200" y="2206676"/>
            <a:ext cx="8496300" cy="369332"/>
          </a:xfrm>
          <a:prstGeom prst="rect">
            <a:avLst/>
          </a:prstGeom>
        </p:spPr>
        <p:txBody>
          <a:bodyPr wrap="square">
            <a:spAutoFit/>
          </a:bodyPr>
          <a:lstStyle/>
          <a:p>
            <a:r>
              <a:rPr lang="en-US" dirty="0"/>
              <a:t>Type :   </a:t>
            </a:r>
            <a:r>
              <a:rPr lang="en-US" dirty="0" err="1"/>
              <a:t>response.xpath</a:t>
            </a:r>
            <a:r>
              <a:rPr lang="en-US" dirty="0"/>
              <a:t>('/html/body/div/div/div/div[2]/</a:t>
            </a:r>
            <a:r>
              <a:rPr lang="en-US" dirty="0">
                <a:solidFill>
                  <a:srgbClr val="FF0000"/>
                </a:solidFill>
              </a:rPr>
              <a:t>div</a:t>
            </a:r>
            <a:r>
              <a:rPr lang="en-US" dirty="0"/>
              <a:t>/div[2]/div[1]/a').extract()</a:t>
            </a:r>
            <a:endParaRPr lang="fr-FR" dirty="0"/>
          </a:p>
        </p:txBody>
      </p:sp>
      <p:pic>
        <p:nvPicPr>
          <p:cNvPr id="3" name="Image 2">
            <a:extLst>
              <a:ext uri="{FF2B5EF4-FFF2-40B4-BE49-F238E27FC236}">
                <a16:creationId xmlns:a16="http://schemas.microsoft.com/office/drawing/2014/main" id="{CFB6323A-A933-49C9-A30E-0013A8AC9798}"/>
              </a:ext>
            </a:extLst>
          </p:cNvPr>
          <p:cNvPicPr>
            <a:picLocks noChangeAspect="1"/>
          </p:cNvPicPr>
          <p:nvPr/>
        </p:nvPicPr>
        <p:blipFill>
          <a:blip r:embed="rId2"/>
          <a:stretch>
            <a:fillRect/>
          </a:stretch>
        </p:blipFill>
        <p:spPr>
          <a:xfrm>
            <a:off x="838200" y="2756183"/>
            <a:ext cx="10610850" cy="3371850"/>
          </a:xfrm>
          <a:prstGeom prst="rect">
            <a:avLst/>
          </a:prstGeom>
        </p:spPr>
      </p:pic>
    </p:spTree>
    <p:extLst>
      <p:ext uri="{BB962C8B-B14F-4D97-AF65-F5344CB8AC3E}">
        <p14:creationId xmlns:p14="http://schemas.microsoft.com/office/powerpoint/2010/main" val="860120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A47E9-3E86-43A1-A517-898EFC900896}"/>
              </a:ext>
            </a:extLst>
          </p:cNvPr>
          <p:cNvSpPr>
            <a:spLocks noGrp="1"/>
          </p:cNvSpPr>
          <p:nvPr>
            <p:ph type="title"/>
          </p:nvPr>
        </p:nvSpPr>
        <p:spPr/>
        <p:txBody>
          <a:bodyPr/>
          <a:lstStyle/>
          <a:p>
            <a:pPr algn="ctr"/>
            <a:r>
              <a:rPr lang="fr-FR" b="1" dirty="0" err="1"/>
              <a:t>Xpath</a:t>
            </a:r>
            <a:endParaRPr lang="fr-FR" b="1" dirty="0"/>
          </a:p>
        </p:txBody>
      </p:sp>
      <p:sp>
        <p:nvSpPr>
          <p:cNvPr id="7" name="ZoneTexte 6">
            <a:extLst>
              <a:ext uri="{FF2B5EF4-FFF2-40B4-BE49-F238E27FC236}">
                <a16:creationId xmlns:a16="http://schemas.microsoft.com/office/drawing/2014/main" id="{464225DB-A26B-4870-BC17-DC3D6B867977}"/>
              </a:ext>
            </a:extLst>
          </p:cNvPr>
          <p:cNvSpPr txBox="1"/>
          <p:nvPr/>
        </p:nvSpPr>
        <p:spPr>
          <a:xfrm>
            <a:off x="866775" y="1592826"/>
            <a:ext cx="10487025" cy="369332"/>
          </a:xfrm>
          <a:prstGeom prst="rect">
            <a:avLst/>
          </a:prstGeom>
          <a:noFill/>
        </p:spPr>
        <p:txBody>
          <a:bodyPr wrap="square" rtlCol="0">
            <a:spAutoFit/>
          </a:bodyPr>
          <a:lstStyle/>
          <a:p>
            <a:pPr algn="ctr"/>
            <a:r>
              <a:rPr lang="fr-FR" b="1" dirty="0"/>
              <a:t>If </a:t>
            </a:r>
            <a:r>
              <a:rPr lang="fr-FR" b="1" dirty="0" err="1"/>
              <a:t>you</a:t>
            </a:r>
            <a:r>
              <a:rPr lang="fr-FR" b="1" dirty="0"/>
              <a:t> </a:t>
            </a:r>
            <a:r>
              <a:rPr lang="fr-FR" b="1" dirty="0" err="1"/>
              <a:t>add</a:t>
            </a:r>
            <a:r>
              <a:rPr lang="fr-FR" b="1" dirty="0"/>
              <a:t> </a:t>
            </a:r>
            <a:r>
              <a:rPr lang="fr-FR" b="1" dirty="0">
                <a:solidFill>
                  <a:srgbClr val="FF0000"/>
                </a:solidFill>
              </a:rPr>
              <a:t>/@href</a:t>
            </a:r>
            <a:r>
              <a:rPr lang="fr-FR" b="1" dirty="0"/>
              <a:t>, </a:t>
            </a:r>
            <a:r>
              <a:rPr lang="fr-FR" b="1" dirty="0" err="1"/>
              <a:t>you</a:t>
            </a:r>
            <a:r>
              <a:rPr lang="fr-FR" b="1" dirty="0"/>
              <a:t> are </a:t>
            </a:r>
            <a:r>
              <a:rPr lang="fr-FR" b="1" dirty="0" err="1"/>
              <a:t>only</a:t>
            </a:r>
            <a:r>
              <a:rPr lang="fr-FR" b="1" dirty="0"/>
              <a:t> </a:t>
            </a:r>
            <a:r>
              <a:rPr lang="fr-FR" b="1" dirty="0" err="1"/>
              <a:t>extracting</a:t>
            </a:r>
            <a:r>
              <a:rPr lang="fr-FR" b="1" dirty="0"/>
              <a:t> href values</a:t>
            </a:r>
          </a:p>
        </p:txBody>
      </p:sp>
      <p:sp>
        <p:nvSpPr>
          <p:cNvPr id="8" name="Rectangle 7">
            <a:extLst>
              <a:ext uri="{FF2B5EF4-FFF2-40B4-BE49-F238E27FC236}">
                <a16:creationId xmlns:a16="http://schemas.microsoft.com/office/drawing/2014/main" id="{7D2F125E-7131-4D62-8653-457D1B15D74D}"/>
              </a:ext>
            </a:extLst>
          </p:cNvPr>
          <p:cNvSpPr/>
          <p:nvPr/>
        </p:nvSpPr>
        <p:spPr>
          <a:xfrm>
            <a:off x="1031875" y="2206676"/>
            <a:ext cx="9659937" cy="369332"/>
          </a:xfrm>
          <a:prstGeom prst="rect">
            <a:avLst/>
          </a:prstGeom>
        </p:spPr>
        <p:txBody>
          <a:bodyPr wrap="square">
            <a:spAutoFit/>
          </a:bodyPr>
          <a:lstStyle/>
          <a:p>
            <a:pPr algn="ctr"/>
            <a:r>
              <a:rPr lang="en-US" dirty="0"/>
              <a:t>Type :   </a:t>
            </a:r>
            <a:r>
              <a:rPr lang="en-US" dirty="0" err="1"/>
              <a:t>response.xpath</a:t>
            </a:r>
            <a:r>
              <a:rPr lang="en-US" dirty="0"/>
              <a:t>('/html/body/div/div/div/div[2]/div/div[2]/div[1]/a</a:t>
            </a:r>
            <a:r>
              <a:rPr lang="en-US" dirty="0">
                <a:solidFill>
                  <a:srgbClr val="FF0000"/>
                </a:solidFill>
              </a:rPr>
              <a:t>/@</a:t>
            </a:r>
            <a:r>
              <a:rPr lang="en-US" dirty="0" err="1">
                <a:solidFill>
                  <a:srgbClr val="FF0000"/>
                </a:solidFill>
              </a:rPr>
              <a:t>href</a:t>
            </a:r>
            <a:r>
              <a:rPr lang="en-US" dirty="0"/>
              <a:t>').extract()</a:t>
            </a:r>
            <a:endParaRPr lang="fr-FR" dirty="0"/>
          </a:p>
        </p:txBody>
      </p:sp>
      <p:pic>
        <p:nvPicPr>
          <p:cNvPr id="4" name="Image 3">
            <a:extLst>
              <a:ext uri="{FF2B5EF4-FFF2-40B4-BE49-F238E27FC236}">
                <a16:creationId xmlns:a16="http://schemas.microsoft.com/office/drawing/2014/main" id="{FE7617B4-F755-445B-A083-669DD2C1B7AF}"/>
              </a:ext>
            </a:extLst>
          </p:cNvPr>
          <p:cNvPicPr>
            <a:picLocks noChangeAspect="1"/>
          </p:cNvPicPr>
          <p:nvPr/>
        </p:nvPicPr>
        <p:blipFill>
          <a:blip r:embed="rId2"/>
          <a:stretch>
            <a:fillRect/>
          </a:stretch>
        </p:blipFill>
        <p:spPr>
          <a:xfrm>
            <a:off x="1500187" y="3080657"/>
            <a:ext cx="9191625" cy="3048000"/>
          </a:xfrm>
          <a:prstGeom prst="rect">
            <a:avLst/>
          </a:prstGeom>
        </p:spPr>
      </p:pic>
    </p:spTree>
    <p:extLst>
      <p:ext uri="{BB962C8B-B14F-4D97-AF65-F5344CB8AC3E}">
        <p14:creationId xmlns:p14="http://schemas.microsoft.com/office/powerpoint/2010/main" val="2190493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A47E9-3E86-43A1-A517-898EFC900896}"/>
              </a:ext>
            </a:extLst>
          </p:cNvPr>
          <p:cNvSpPr>
            <a:spLocks noGrp="1"/>
          </p:cNvSpPr>
          <p:nvPr>
            <p:ph type="title"/>
          </p:nvPr>
        </p:nvSpPr>
        <p:spPr/>
        <p:txBody>
          <a:bodyPr/>
          <a:lstStyle/>
          <a:p>
            <a:pPr algn="ctr"/>
            <a:r>
              <a:rPr lang="fr-FR" b="1" dirty="0" err="1"/>
              <a:t>Xpath</a:t>
            </a:r>
            <a:endParaRPr lang="fr-FR" b="1" dirty="0"/>
          </a:p>
        </p:txBody>
      </p:sp>
      <p:sp>
        <p:nvSpPr>
          <p:cNvPr id="7" name="ZoneTexte 6">
            <a:extLst>
              <a:ext uri="{FF2B5EF4-FFF2-40B4-BE49-F238E27FC236}">
                <a16:creationId xmlns:a16="http://schemas.microsoft.com/office/drawing/2014/main" id="{464225DB-A26B-4870-BC17-DC3D6B867977}"/>
              </a:ext>
            </a:extLst>
          </p:cNvPr>
          <p:cNvSpPr txBox="1"/>
          <p:nvPr/>
        </p:nvSpPr>
        <p:spPr>
          <a:xfrm>
            <a:off x="866775" y="1592826"/>
            <a:ext cx="10487025" cy="369332"/>
          </a:xfrm>
          <a:prstGeom prst="rect">
            <a:avLst/>
          </a:prstGeom>
          <a:noFill/>
        </p:spPr>
        <p:txBody>
          <a:bodyPr wrap="square" rtlCol="0">
            <a:spAutoFit/>
          </a:bodyPr>
          <a:lstStyle/>
          <a:p>
            <a:pPr algn="ctr"/>
            <a:r>
              <a:rPr lang="fr-FR" b="1" dirty="0"/>
              <a:t>All pages of Exodus are </a:t>
            </a:r>
            <a:r>
              <a:rPr lang="fr-FR" b="1" dirty="0" err="1"/>
              <a:t>organized</a:t>
            </a:r>
            <a:r>
              <a:rPr lang="fr-FR" b="1" dirty="0"/>
              <a:t> in the </a:t>
            </a:r>
            <a:r>
              <a:rPr lang="fr-FR" b="1" dirty="0" err="1"/>
              <a:t>same</a:t>
            </a:r>
            <a:r>
              <a:rPr lang="fr-FR" b="1" dirty="0"/>
              <a:t> </a:t>
            </a:r>
            <a:r>
              <a:rPr lang="fr-FR" b="1" dirty="0" err="1"/>
              <a:t>way</a:t>
            </a:r>
            <a:r>
              <a:rPr lang="fr-FR" b="1" dirty="0"/>
              <a:t>:</a:t>
            </a:r>
          </a:p>
        </p:txBody>
      </p:sp>
      <p:pic>
        <p:nvPicPr>
          <p:cNvPr id="3" name="Image 2">
            <a:extLst>
              <a:ext uri="{FF2B5EF4-FFF2-40B4-BE49-F238E27FC236}">
                <a16:creationId xmlns:a16="http://schemas.microsoft.com/office/drawing/2014/main" id="{9E94BE52-58F4-4759-B944-FD8ECB0BFF6E}"/>
              </a:ext>
            </a:extLst>
          </p:cNvPr>
          <p:cNvPicPr>
            <a:picLocks noChangeAspect="1"/>
          </p:cNvPicPr>
          <p:nvPr/>
        </p:nvPicPr>
        <p:blipFill>
          <a:blip r:embed="rId2"/>
          <a:stretch>
            <a:fillRect/>
          </a:stretch>
        </p:blipFill>
        <p:spPr>
          <a:xfrm>
            <a:off x="121007" y="2245568"/>
            <a:ext cx="6023334" cy="3561845"/>
          </a:xfrm>
          <a:prstGeom prst="rect">
            <a:avLst/>
          </a:prstGeom>
          <a:effectLst>
            <a:outerShdw blurRad="50800" dist="50800" dir="5400000" algn="ctr" rotWithShape="0">
              <a:schemeClr val="tx1"/>
            </a:outerShdw>
          </a:effectLst>
        </p:spPr>
      </p:pic>
      <p:pic>
        <p:nvPicPr>
          <p:cNvPr id="5" name="Image 4">
            <a:extLst>
              <a:ext uri="{FF2B5EF4-FFF2-40B4-BE49-F238E27FC236}">
                <a16:creationId xmlns:a16="http://schemas.microsoft.com/office/drawing/2014/main" id="{2AF73618-5E48-421C-B562-D8C0FE78927F}"/>
              </a:ext>
            </a:extLst>
          </p:cNvPr>
          <p:cNvPicPr>
            <a:picLocks noChangeAspect="1"/>
          </p:cNvPicPr>
          <p:nvPr/>
        </p:nvPicPr>
        <p:blipFill>
          <a:blip r:embed="rId3"/>
          <a:stretch>
            <a:fillRect/>
          </a:stretch>
        </p:blipFill>
        <p:spPr>
          <a:xfrm>
            <a:off x="5404323" y="3922977"/>
            <a:ext cx="5949477" cy="2300935"/>
          </a:xfrm>
          <a:prstGeom prst="rect">
            <a:avLst/>
          </a:prstGeom>
          <a:effectLst>
            <a:outerShdw blurRad="50800" dist="50800" dir="5400000" algn="ctr" rotWithShape="0">
              <a:schemeClr val="bg2">
                <a:lumMod val="25000"/>
              </a:schemeClr>
            </a:outerShdw>
          </a:effectLst>
        </p:spPr>
      </p:pic>
    </p:spTree>
    <p:extLst>
      <p:ext uri="{BB962C8B-B14F-4D97-AF65-F5344CB8AC3E}">
        <p14:creationId xmlns:p14="http://schemas.microsoft.com/office/powerpoint/2010/main" val="1824969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4356BE-8308-48DB-83E2-F0F485CBE34A}"/>
              </a:ext>
            </a:extLst>
          </p:cNvPr>
          <p:cNvSpPr>
            <a:spLocks noGrp="1"/>
          </p:cNvSpPr>
          <p:nvPr>
            <p:ph type="title"/>
          </p:nvPr>
        </p:nvSpPr>
        <p:spPr>
          <a:xfrm>
            <a:off x="938629" y="47325"/>
            <a:ext cx="10515600" cy="1325563"/>
          </a:xfrm>
        </p:spPr>
        <p:txBody>
          <a:bodyPr/>
          <a:lstStyle/>
          <a:p>
            <a:pPr algn="ctr"/>
            <a:r>
              <a:rPr lang="fr-FR" dirty="0" err="1"/>
              <a:t>Then</a:t>
            </a:r>
            <a:r>
              <a:rPr lang="fr-FR" dirty="0"/>
              <a:t> </a:t>
            </a:r>
            <a:r>
              <a:rPr lang="fr-FR" dirty="0" err="1"/>
              <a:t>you</a:t>
            </a:r>
            <a:r>
              <a:rPr lang="fr-FR" dirty="0"/>
              <a:t> can crawl « </a:t>
            </a:r>
            <a:r>
              <a:rPr lang="fr-FR" dirty="0" err="1"/>
              <a:t>horizontally</a:t>
            </a:r>
            <a:r>
              <a:rPr lang="fr-FR" dirty="0"/>
              <a:t> »</a:t>
            </a:r>
          </a:p>
        </p:txBody>
      </p:sp>
      <p:sp>
        <p:nvSpPr>
          <p:cNvPr id="11" name="ZoneTexte 10">
            <a:extLst>
              <a:ext uri="{FF2B5EF4-FFF2-40B4-BE49-F238E27FC236}">
                <a16:creationId xmlns:a16="http://schemas.microsoft.com/office/drawing/2014/main" id="{7D53C5A1-C015-4DB6-A33C-C977551F318E}"/>
              </a:ext>
            </a:extLst>
          </p:cNvPr>
          <p:cNvSpPr txBox="1"/>
          <p:nvPr/>
        </p:nvSpPr>
        <p:spPr>
          <a:xfrm>
            <a:off x="4421080" y="3622064"/>
            <a:ext cx="1322773" cy="923330"/>
          </a:xfrm>
          <a:prstGeom prst="rect">
            <a:avLst/>
          </a:prstGeom>
          <a:noFill/>
        </p:spPr>
        <p:txBody>
          <a:bodyPr wrap="square" rtlCol="0">
            <a:spAutoFit/>
          </a:bodyPr>
          <a:lstStyle/>
          <a:p>
            <a:pPr algn="ctr"/>
            <a:r>
              <a:rPr lang="fr-FR" sz="5400" b="1" dirty="0"/>
              <a:t>…</a:t>
            </a:r>
          </a:p>
        </p:txBody>
      </p:sp>
      <p:pic>
        <p:nvPicPr>
          <p:cNvPr id="3" name="Image 2">
            <a:extLst>
              <a:ext uri="{FF2B5EF4-FFF2-40B4-BE49-F238E27FC236}">
                <a16:creationId xmlns:a16="http://schemas.microsoft.com/office/drawing/2014/main" id="{C6D0760C-E2BA-4305-8015-43AFE323545E}"/>
              </a:ext>
            </a:extLst>
          </p:cNvPr>
          <p:cNvPicPr>
            <a:picLocks noChangeAspect="1"/>
          </p:cNvPicPr>
          <p:nvPr/>
        </p:nvPicPr>
        <p:blipFill>
          <a:blip r:embed="rId2"/>
          <a:stretch>
            <a:fillRect/>
          </a:stretch>
        </p:blipFill>
        <p:spPr>
          <a:xfrm>
            <a:off x="280884" y="1808153"/>
            <a:ext cx="9410700" cy="4933950"/>
          </a:xfrm>
          <a:prstGeom prst="rect">
            <a:avLst/>
          </a:prstGeom>
        </p:spPr>
      </p:pic>
      <p:sp>
        <p:nvSpPr>
          <p:cNvPr id="12" name="Ellipse 11">
            <a:extLst>
              <a:ext uri="{FF2B5EF4-FFF2-40B4-BE49-F238E27FC236}">
                <a16:creationId xmlns:a16="http://schemas.microsoft.com/office/drawing/2014/main" id="{663C2CCD-D376-4316-8F6B-68F4DCE07D5E}"/>
              </a:ext>
            </a:extLst>
          </p:cNvPr>
          <p:cNvSpPr/>
          <p:nvPr/>
        </p:nvSpPr>
        <p:spPr>
          <a:xfrm>
            <a:off x="5082466" y="6155714"/>
            <a:ext cx="3589506" cy="5085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98E16AA9-77E5-4C01-A61A-26C6DF95FF69}"/>
              </a:ext>
            </a:extLst>
          </p:cNvPr>
          <p:cNvSpPr txBox="1"/>
          <p:nvPr/>
        </p:nvSpPr>
        <p:spPr>
          <a:xfrm>
            <a:off x="8750229" y="6232997"/>
            <a:ext cx="2490281" cy="369332"/>
          </a:xfrm>
          <a:prstGeom prst="rect">
            <a:avLst/>
          </a:prstGeom>
          <a:noFill/>
        </p:spPr>
        <p:txBody>
          <a:bodyPr wrap="square" rtlCol="0">
            <a:spAutoFit/>
          </a:bodyPr>
          <a:lstStyle/>
          <a:p>
            <a:r>
              <a:rPr lang="fr-FR" dirty="0" err="1">
                <a:solidFill>
                  <a:srgbClr val="FF0000"/>
                </a:solidFill>
              </a:rPr>
              <a:t>Honrizontal</a:t>
            </a:r>
            <a:r>
              <a:rPr lang="fr-FR" dirty="0">
                <a:solidFill>
                  <a:srgbClr val="FF0000"/>
                </a:solidFill>
              </a:rPr>
              <a:t> </a:t>
            </a:r>
            <a:r>
              <a:rPr lang="fr-FR" dirty="0" err="1">
                <a:solidFill>
                  <a:srgbClr val="FF0000"/>
                </a:solidFill>
              </a:rPr>
              <a:t>crawling</a:t>
            </a:r>
            <a:endParaRPr lang="fr-FR" dirty="0">
              <a:solidFill>
                <a:srgbClr val="FF0000"/>
              </a:solidFill>
            </a:endParaRPr>
          </a:p>
        </p:txBody>
      </p:sp>
      <p:cxnSp>
        <p:nvCxnSpPr>
          <p:cNvPr id="18" name="Connecteur droit avec flèche 17">
            <a:extLst>
              <a:ext uri="{FF2B5EF4-FFF2-40B4-BE49-F238E27FC236}">
                <a16:creationId xmlns:a16="http://schemas.microsoft.com/office/drawing/2014/main" id="{E81330E9-FE8D-41FB-A548-F2624790F974}"/>
              </a:ext>
            </a:extLst>
          </p:cNvPr>
          <p:cNvCxnSpPr/>
          <p:nvPr/>
        </p:nvCxnSpPr>
        <p:spPr>
          <a:xfrm flipH="1">
            <a:off x="7581530" y="5415379"/>
            <a:ext cx="852256" cy="958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262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4356BE-8308-48DB-83E2-F0F485CBE34A}"/>
              </a:ext>
            </a:extLst>
          </p:cNvPr>
          <p:cNvSpPr>
            <a:spLocks noGrp="1"/>
          </p:cNvSpPr>
          <p:nvPr>
            <p:ph type="title"/>
          </p:nvPr>
        </p:nvSpPr>
        <p:spPr>
          <a:xfrm>
            <a:off x="938629" y="47325"/>
            <a:ext cx="10515600" cy="646331"/>
          </a:xfrm>
        </p:spPr>
        <p:txBody>
          <a:bodyPr>
            <a:normAutofit fontScale="90000"/>
          </a:bodyPr>
          <a:lstStyle/>
          <a:p>
            <a:pPr algn="ctr"/>
            <a:r>
              <a:rPr lang="fr-FR" dirty="0"/>
              <a:t>Horizontal </a:t>
            </a:r>
            <a:r>
              <a:rPr lang="fr-FR" dirty="0" err="1"/>
              <a:t>crawling</a:t>
            </a:r>
            <a:endParaRPr lang="fr-FR" dirty="0"/>
          </a:p>
        </p:txBody>
      </p:sp>
      <p:pic>
        <p:nvPicPr>
          <p:cNvPr id="4" name="Image 3">
            <a:extLst>
              <a:ext uri="{FF2B5EF4-FFF2-40B4-BE49-F238E27FC236}">
                <a16:creationId xmlns:a16="http://schemas.microsoft.com/office/drawing/2014/main" id="{F0FF0BF7-BF45-44AC-8A8B-A06F5E2B5E48}"/>
              </a:ext>
            </a:extLst>
          </p:cNvPr>
          <p:cNvPicPr>
            <a:picLocks noChangeAspect="1"/>
          </p:cNvPicPr>
          <p:nvPr/>
        </p:nvPicPr>
        <p:blipFill>
          <a:blip r:embed="rId2"/>
          <a:stretch>
            <a:fillRect/>
          </a:stretch>
        </p:blipFill>
        <p:spPr>
          <a:xfrm>
            <a:off x="170707" y="3132519"/>
            <a:ext cx="9667875" cy="3543300"/>
          </a:xfrm>
          <a:prstGeom prst="rect">
            <a:avLst/>
          </a:prstGeom>
        </p:spPr>
      </p:pic>
      <p:pic>
        <p:nvPicPr>
          <p:cNvPr id="5" name="Image 4">
            <a:extLst>
              <a:ext uri="{FF2B5EF4-FFF2-40B4-BE49-F238E27FC236}">
                <a16:creationId xmlns:a16="http://schemas.microsoft.com/office/drawing/2014/main" id="{E968DF1B-6C9F-4BF2-ABB6-A5CCA3D5C068}"/>
              </a:ext>
            </a:extLst>
          </p:cNvPr>
          <p:cNvPicPr>
            <a:picLocks noChangeAspect="1"/>
          </p:cNvPicPr>
          <p:nvPr/>
        </p:nvPicPr>
        <p:blipFill>
          <a:blip r:embed="rId3"/>
          <a:stretch>
            <a:fillRect/>
          </a:stretch>
        </p:blipFill>
        <p:spPr>
          <a:xfrm>
            <a:off x="5392666" y="1557956"/>
            <a:ext cx="6715125" cy="1609725"/>
          </a:xfrm>
          <a:prstGeom prst="rect">
            <a:avLst/>
          </a:prstGeom>
        </p:spPr>
      </p:pic>
      <p:cxnSp>
        <p:nvCxnSpPr>
          <p:cNvPr id="13" name="Connecteur droit avec flèche 12">
            <a:extLst>
              <a:ext uri="{FF2B5EF4-FFF2-40B4-BE49-F238E27FC236}">
                <a16:creationId xmlns:a16="http://schemas.microsoft.com/office/drawing/2014/main" id="{7AF0B47B-3480-4E6A-A3C8-22A2FDBDD3EA}"/>
              </a:ext>
            </a:extLst>
          </p:cNvPr>
          <p:cNvCxnSpPr>
            <a:cxnSpLocks/>
          </p:cNvCxnSpPr>
          <p:nvPr/>
        </p:nvCxnSpPr>
        <p:spPr>
          <a:xfrm flipV="1">
            <a:off x="8112868" y="2362818"/>
            <a:ext cx="1509562" cy="3979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0B2478-728E-4BCA-889B-BA0426F4C197}"/>
              </a:ext>
            </a:extLst>
          </p:cNvPr>
          <p:cNvSpPr/>
          <p:nvPr/>
        </p:nvSpPr>
        <p:spPr>
          <a:xfrm>
            <a:off x="170706" y="693656"/>
            <a:ext cx="11716493" cy="584775"/>
          </a:xfrm>
          <a:prstGeom prst="rect">
            <a:avLst/>
          </a:prstGeom>
        </p:spPr>
        <p:txBody>
          <a:bodyPr wrap="square">
            <a:spAutoFit/>
          </a:bodyPr>
          <a:lstStyle/>
          <a:p>
            <a:pPr algn="ctr"/>
            <a:r>
              <a:rPr lang="fr-FR" sz="1600" dirty="0"/>
              <a:t>You can crawl </a:t>
            </a:r>
            <a:r>
              <a:rPr lang="fr-FR" sz="1600" dirty="0" err="1"/>
              <a:t>from</a:t>
            </a:r>
            <a:r>
              <a:rPr lang="fr-FR" sz="1600" dirty="0"/>
              <a:t> </a:t>
            </a:r>
            <a:r>
              <a:rPr lang="fr-FR" sz="1600" dirty="0">
                <a:hlinkClick r:id="rId4">
                  <a:extLst>
                    <a:ext uri="{A12FA001-AC4F-418D-AE19-62706E023703}">
                      <ahyp:hlinkClr xmlns:ahyp="http://schemas.microsoft.com/office/drawing/2018/hyperlinkcolor" val="tx"/>
                    </a:ext>
                  </a:extLst>
                </a:hlinkClick>
              </a:rPr>
              <a:t>https://reports.exodus-privacy.eu.org/fr/reports/?page=</a:t>
            </a:r>
            <a:r>
              <a:rPr lang="fr-FR" sz="1600" b="1" dirty="0">
                <a:solidFill>
                  <a:srgbClr val="FF0000"/>
                </a:solidFill>
                <a:hlinkClick r:id="rId4">
                  <a:extLst>
                    <a:ext uri="{A12FA001-AC4F-418D-AE19-62706E023703}">
                      <ahyp:hlinkClr xmlns:ahyp="http://schemas.microsoft.com/office/drawing/2018/hyperlinkcolor" val="tx"/>
                    </a:ext>
                  </a:extLst>
                </a:hlinkClick>
              </a:rPr>
              <a:t>1</a:t>
            </a:r>
            <a:r>
              <a:rPr lang="fr-FR" sz="1600" dirty="0"/>
              <a:t> to </a:t>
            </a:r>
          </a:p>
          <a:p>
            <a:pPr algn="ctr"/>
            <a:r>
              <a:rPr lang="fr-FR" sz="1600" dirty="0">
                <a:hlinkClick r:id="rId5">
                  <a:extLst>
                    <a:ext uri="{A12FA001-AC4F-418D-AE19-62706E023703}">
                      <ahyp:hlinkClr xmlns:ahyp="http://schemas.microsoft.com/office/drawing/2018/hyperlinkcolor" val="tx"/>
                    </a:ext>
                  </a:extLst>
                </a:hlinkClick>
              </a:rPr>
              <a:t>https://reports.exodus-privacy.eu.org/fr/reports/?page=</a:t>
            </a:r>
            <a:r>
              <a:rPr lang="fr-FR" sz="1600" b="1" dirty="0">
                <a:solidFill>
                  <a:srgbClr val="FF0000"/>
                </a:solidFill>
                <a:hlinkClick r:id="rId5">
                  <a:extLst>
                    <a:ext uri="{A12FA001-AC4F-418D-AE19-62706E023703}">
                      <ahyp:hlinkClr xmlns:ahyp="http://schemas.microsoft.com/office/drawing/2018/hyperlinkcolor" val="tx"/>
                    </a:ext>
                  </a:extLst>
                </a:hlinkClick>
              </a:rPr>
              <a:t>3973</a:t>
            </a:r>
            <a:r>
              <a:rPr lang="fr-FR" sz="1600" b="1" dirty="0">
                <a:solidFill>
                  <a:srgbClr val="FF0000"/>
                </a:solidFill>
              </a:rPr>
              <a:t> </a:t>
            </a:r>
          </a:p>
        </p:txBody>
      </p:sp>
    </p:spTree>
    <p:extLst>
      <p:ext uri="{BB962C8B-B14F-4D97-AF65-F5344CB8AC3E}">
        <p14:creationId xmlns:p14="http://schemas.microsoft.com/office/powerpoint/2010/main" val="34653078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A47E9-3E86-43A1-A517-898EFC900896}"/>
              </a:ext>
            </a:extLst>
          </p:cNvPr>
          <p:cNvSpPr>
            <a:spLocks noGrp="1"/>
          </p:cNvSpPr>
          <p:nvPr>
            <p:ph type="title"/>
          </p:nvPr>
        </p:nvSpPr>
        <p:spPr/>
        <p:txBody>
          <a:bodyPr/>
          <a:lstStyle/>
          <a:p>
            <a:pPr algn="ctr"/>
            <a:r>
              <a:rPr lang="fr-FR" b="1" dirty="0" err="1"/>
              <a:t>Xpath</a:t>
            </a:r>
            <a:endParaRPr lang="fr-FR" b="1" dirty="0"/>
          </a:p>
        </p:txBody>
      </p:sp>
      <p:sp>
        <p:nvSpPr>
          <p:cNvPr id="7" name="ZoneTexte 6">
            <a:extLst>
              <a:ext uri="{FF2B5EF4-FFF2-40B4-BE49-F238E27FC236}">
                <a16:creationId xmlns:a16="http://schemas.microsoft.com/office/drawing/2014/main" id="{464225DB-A26B-4870-BC17-DC3D6B867977}"/>
              </a:ext>
            </a:extLst>
          </p:cNvPr>
          <p:cNvSpPr txBox="1"/>
          <p:nvPr/>
        </p:nvSpPr>
        <p:spPr>
          <a:xfrm>
            <a:off x="866775" y="1592826"/>
            <a:ext cx="10487025" cy="923330"/>
          </a:xfrm>
          <a:prstGeom prst="rect">
            <a:avLst/>
          </a:prstGeom>
          <a:noFill/>
        </p:spPr>
        <p:txBody>
          <a:bodyPr wrap="square" rtlCol="0">
            <a:spAutoFit/>
          </a:bodyPr>
          <a:lstStyle/>
          <a:p>
            <a:pPr algn="ctr"/>
            <a:r>
              <a:rPr lang="fr-FR" b="1" dirty="0" err="1"/>
              <a:t>Then</a:t>
            </a:r>
            <a:r>
              <a:rPr lang="fr-FR" b="1" dirty="0"/>
              <a:t>, </a:t>
            </a:r>
            <a:r>
              <a:rPr lang="fr-FR" b="1" dirty="0" err="1"/>
              <a:t>with</a:t>
            </a:r>
            <a:r>
              <a:rPr lang="fr-FR" b="1" dirty="0"/>
              <a:t> </a:t>
            </a:r>
            <a:r>
              <a:rPr lang="fr-FR" b="1" dirty="0" err="1"/>
              <a:t>Xpath</a:t>
            </a:r>
            <a:r>
              <a:rPr lang="fr-FR" b="1" dirty="0"/>
              <a:t> </a:t>
            </a:r>
            <a:r>
              <a:rPr lang="fr-FR" b="1" dirty="0" err="1"/>
              <a:t>you</a:t>
            </a:r>
            <a:r>
              <a:rPr lang="fr-FR" b="1" dirty="0"/>
              <a:t> can </a:t>
            </a:r>
            <a:r>
              <a:rPr lang="fr-FR" b="1" dirty="0" err="1"/>
              <a:t>browse</a:t>
            </a:r>
            <a:r>
              <a:rPr lang="fr-FR" b="1" dirty="0"/>
              <a:t> </a:t>
            </a:r>
            <a:r>
              <a:rPr lang="fr-FR" b="1" dirty="0" err="1"/>
              <a:t>inside</a:t>
            </a:r>
            <a:r>
              <a:rPr lang="fr-FR" b="1" dirty="0"/>
              <a:t> DOM (Document Object Model), i.e. </a:t>
            </a:r>
            <a:r>
              <a:rPr lang="fr-FR" b="1" dirty="0" err="1"/>
              <a:t>between</a:t>
            </a:r>
            <a:r>
              <a:rPr lang="fr-FR" b="1" dirty="0"/>
              <a:t> tags (</a:t>
            </a:r>
            <a:r>
              <a:rPr lang="fr-FR" b="1" dirty="0" err="1"/>
              <a:t>example</a:t>
            </a:r>
            <a:r>
              <a:rPr lang="fr-FR" b="1" dirty="0"/>
              <a:t> &lt;body&gt;, &lt;</a:t>
            </a:r>
            <a:r>
              <a:rPr lang="fr-FR" b="1" dirty="0" err="1"/>
              <a:t>br</a:t>
            </a:r>
            <a:r>
              <a:rPr lang="fr-FR" b="1" dirty="0"/>
              <a:t>&gt;, &lt;</a:t>
            </a:r>
            <a:r>
              <a:rPr lang="fr-FR" b="1" dirty="0" err="1"/>
              <a:t>hr</a:t>
            </a:r>
            <a:r>
              <a:rPr lang="fr-FR" b="1" dirty="0"/>
              <a:t>&gt;, etc… (</a:t>
            </a:r>
            <a:r>
              <a:rPr lang="fr-FR" b="1" dirty="0" err="1"/>
              <a:t>See</a:t>
            </a:r>
            <a:r>
              <a:rPr lang="fr-FR" b="1" dirty="0"/>
              <a:t> a </a:t>
            </a:r>
            <a:r>
              <a:rPr lang="fr-FR" b="1" dirty="0" err="1"/>
              <a:t>given</a:t>
            </a:r>
            <a:r>
              <a:rPr lang="fr-FR" b="1" dirty="0"/>
              <a:t> </a:t>
            </a:r>
            <a:r>
              <a:rPr lang="fr-FR" b="1" dirty="0" err="1"/>
              <a:t>exodus</a:t>
            </a:r>
            <a:r>
              <a:rPr lang="fr-FR" b="1" dirty="0"/>
              <a:t> HTML source), </a:t>
            </a:r>
            <a:r>
              <a:rPr lang="fr-FR" b="1" dirty="0" err="1"/>
              <a:t>example</a:t>
            </a:r>
            <a:r>
              <a:rPr lang="fr-FR" b="1" dirty="0"/>
              <a:t>:</a:t>
            </a:r>
            <a:endParaRPr lang="fr-FR" dirty="0"/>
          </a:p>
          <a:p>
            <a:pPr algn="ctr"/>
            <a:r>
              <a:rPr lang="fr-FR" b="1" dirty="0"/>
              <a:t>  </a:t>
            </a:r>
          </a:p>
        </p:txBody>
      </p:sp>
      <p:sp>
        <p:nvSpPr>
          <p:cNvPr id="3" name="Rectangle 2">
            <a:extLst>
              <a:ext uri="{FF2B5EF4-FFF2-40B4-BE49-F238E27FC236}">
                <a16:creationId xmlns:a16="http://schemas.microsoft.com/office/drawing/2014/main" id="{76202AE8-A8DD-456C-AFF9-F45C32E2376B}"/>
              </a:ext>
            </a:extLst>
          </p:cNvPr>
          <p:cNvSpPr/>
          <p:nvPr/>
        </p:nvSpPr>
        <p:spPr>
          <a:xfrm>
            <a:off x="1727200" y="5846544"/>
            <a:ext cx="10160000" cy="646331"/>
          </a:xfrm>
          <a:prstGeom prst="rect">
            <a:avLst/>
          </a:prstGeom>
        </p:spPr>
        <p:txBody>
          <a:bodyPr wrap="square">
            <a:spAutoFit/>
          </a:bodyPr>
          <a:lstStyle/>
          <a:p>
            <a:r>
              <a:rPr lang="fr-FR" dirty="0"/>
              <a:t>[u'&lt;</a:t>
            </a:r>
            <a:r>
              <a:rPr lang="fr-FR" dirty="0" err="1">
                <a:solidFill>
                  <a:srgbClr val="FF0000"/>
                </a:solidFill>
              </a:rPr>
              <a:t>img</a:t>
            </a:r>
            <a:r>
              <a:rPr lang="fr-FR" dirty="0">
                <a:solidFill>
                  <a:srgbClr val="FF0000"/>
                </a:solidFill>
              </a:rPr>
              <a:t> data-</a:t>
            </a:r>
            <a:r>
              <a:rPr lang="fr-FR" dirty="0" err="1">
                <a:solidFill>
                  <a:srgbClr val="FF0000"/>
                </a:solidFill>
              </a:rPr>
              <a:t>toggle</a:t>
            </a:r>
            <a:r>
              <a:rPr lang="fr-FR" dirty="0"/>
              <a:t>="</a:t>
            </a:r>
            <a:r>
              <a:rPr lang="fr-FR" dirty="0" err="1"/>
              <a:t>tooltip</a:t>
            </a:r>
            <a:r>
              <a:rPr lang="fr-FR" dirty="0"/>
              <a:t>" </a:t>
            </a:r>
            <a:r>
              <a:rPr lang="fr-FR" dirty="0" err="1">
                <a:solidFill>
                  <a:srgbClr val="FF0000"/>
                </a:solidFill>
              </a:rPr>
              <a:t>title</a:t>
            </a:r>
            <a:r>
              <a:rPr lang="fr-FR" dirty="0"/>
              <a:t>="</a:t>
            </a:r>
            <a:r>
              <a:rPr lang="fr-FR" dirty="0" err="1"/>
              <a:t>com.funanduseful.oneday</a:t>
            </a:r>
            <a:r>
              <a:rPr lang="fr-FR" dirty="0"/>
              <a:t>" </a:t>
            </a:r>
            <a:r>
              <a:rPr lang="fr-FR" dirty="0">
                <a:solidFill>
                  <a:srgbClr val="FF0000"/>
                </a:solidFill>
              </a:rPr>
              <a:t>src</a:t>
            </a:r>
            <a:r>
              <a:rPr lang="fr-FR" dirty="0"/>
              <a:t>="/reports/7800/</a:t>
            </a:r>
            <a:r>
              <a:rPr lang="fr-FR" dirty="0" err="1"/>
              <a:t>icon</a:t>
            </a:r>
            <a:r>
              <a:rPr lang="fr-FR" dirty="0"/>
              <a:t>" </a:t>
            </a:r>
            <a:r>
              <a:rPr lang="fr-FR" dirty="0" err="1"/>
              <a:t>width</a:t>
            </a:r>
            <a:r>
              <a:rPr lang="fr-FR" dirty="0"/>
              <a:t>="90px" </a:t>
            </a:r>
            <a:r>
              <a:rPr lang="fr-FR" dirty="0">
                <a:solidFill>
                  <a:srgbClr val="FF0000"/>
                </a:solidFill>
              </a:rPr>
              <a:t>class</a:t>
            </a:r>
            <a:r>
              <a:rPr lang="fr-FR" dirty="0"/>
              <a:t>="figure-</a:t>
            </a:r>
            <a:r>
              <a:rPr lang="fr-FR" dirty="0" err="1"/>
              <a:t>img</a:t>
            </a:r>
            <a:r>
              <a:rPr lang="fr-FR" dirty="0"/>
              <a:t> </a:t>
            </a:r>
            <a:r>
              <a:rPr lang="fr-FR" dirty="0" err="1"/>
              <a:t>img-fluid</a:t>
            </a:r>
            <a:r>
              <a:rPr lang="fr-FR" dirty="0"/>
              <a:t> </a:t>
            </a:r>
            <a:r>
              <a:rPr lang="fr-FR" dirty="0" err="1"/>
              <a:t>rounded</a:t>
            </a:r>
            <a:r>
              <a:rPr lang="fr-FR" dirty="0"/>
              <a:t>" alt="</a:t>
            </a:r>
            <a:r>
              <a:rPr lang="fr-FR" dirty="0" err="1"/>
              <a:t>com.funanduseful.oneday</a:t>
            </a:r>
            <a:r>
              <a:rPr lang="fr-FR" dirty="0"/>
              <a:t>"&gt;']</a:t>
            </a:r>
          </a:p>
        </p:txBody>
      </p:sp>
      <p:sp>
        <p:nvSpPr>
          <p:cNvPr id="4" name="ZoneTexte 3">
            <a:extLst>
              <a:ext uri="{FF2B5EF4-FFF2-40B4-BE49-F238E27FC236}">
                <a16:creationId xmlns:a16="http://schemas.microsoft.com/office/drawing/2014/main" id="{0BFE2168-261D-4D85-8021-93BC3D7EE987}"/>
              </a:ext>
            </a:extLst>
          </p:cNvPr>
          <p:cNvSpPr txBox="1"/>
          <p:nvPr/>
        </p:nvSpPr>
        <p:spPr>
          <a:xfrm>
            <a:off x="304800" y="5985043"/>
            <a:ext cx="1047018" cy="369332"/>
          </a:xfrm>
          <a:prstGeom prst="rect">
            <a:avLst/>
          </a:prstGeom>
          <a:noFill/>
        </p:spPr>
        <p:txBody>
          <a:bodyPr wrap="none" rtlCol="0">
            <a:spAutoFit/>
          </a:bodyPr>
          <a:lstStyle/>
          <a:p>
            <a:r>
              <a:rPr lang="fr-FR" b="1" dirty="0"/>
              <a:t>OUTPUT:</a:t>
            </a:r>
          </a:p>
        </p:txBody>
      </p:sp>
      <p:pic>
        <p:nvPicPr>
          <p:cNvPr id="5" name="Image 4">
            <a:extLst>
              <a:ext uri="{FF2B5EF4-FFF2-40B4-BE49-F238E27FC236}">
                <a16:creationId xmlns:a16="http://schemas.microsoft.com/office/drawing/2014/main" id="{E650AFE1-4513-4737-9CF3-A7F0D1F54E00}"/>
              </a:ext>
            </a:extLst>
          </p:cNvPr>
          <p:cNvPicPr>
            <a:picLocks noChangeAspect="1"/>
          </p:cNvPicPr>
          <p:nvPr/>
        </p:nvPicPr>
        <p:blipFill>
          <a:blip r:embed="rId2"/>
          <a:stretch>
            <a:fillRect/>
          </a:stretch>
        </p:blipFill>
        <p:spPr>
          <a:xfrm>
            <a:off x="1947862" y="2629432"/>
            <a:ext cx="3571875" cy="1114425"/>
          </a:xfrm>
          <a:prstGeom prst="rect">
            <a:avLst/>
          </a:prstGeom>
        </p:spPr>
      </p:pic>
      <p:sp>
        <p:nvSpPr>
          <p:cNvPr id="9" name="ZoneTexte 8">
            <a:extLst>
              <a:ext uri="{FF2B5EF4-FFF2-40B4-BE49-F238E27FC236}">
                <a16:creationId xmlns:a16="http://schemas.microsoft.com/office/drawing/2014/main" id="{D3F95CD7-E993-44C5-872A-06F8224CF945}"/>
              </a:ext>
            </a:extLst>
          </p:cNvPr>
          <p:cNvSpPr txBox="1"/>
          <p:nvPr/>
        </p:nvSpPr>
        <p:spPr>
          <a:xfrm>
            <a:off x="1095375" y="4559411"/>
            <a:ext cx="10487025" cy="923330"/>
          </a:xfrm>
          <a:prstGeom prst="rect">
            <a:avLst/>
          </a:prstGeom>
          <a:noFill/>
        </p:spPr>
        <p:txBody>
          <a:bodyPr wrap="square" rtlCol="0">
            <a:spAutoFit/>
          </a:bodyPr>
          <a:lstStyle/>
          <a:p>
            <a:pPr algn="ctr"/>
            <a:r>
              <a:rPr lang="en-US" b="1" dirty="0"/>
              <a:t>… and you can browse inside more complex tags like the following output (this is a tag with attributes, </a:t>
            </a:r>
            <a:r>
              <a:rPr lang="en-US" b="1" dirty="0" err="1"/>
              <a:t>exemple</a:t>
            </a:r>
            <a:r>
              <a:rPr lang="en-US" b="1" dirty="0"/>
              <a:t> ‘</a:t>
            </a:r>
            <a:r>
              <a:rPr lang="en-US" b="1" dirty="0" err="1"/>
              <a:t>src</a:t>
            </a:r>
            <a:r>
              <a:rPr lang="en-US" b="1" dirty="0"/>
              <a:t>’, ‘title’ and values for each attribute, example : </a:t>
            </a:r>
            <a:r>
              <a:rPr lang="en-US" b="1" dirty="0" err="1"/>
              <a:t>com.funanduseful.oneday</a:t>
            </a:r>
            <a:r>
              <a:rPr lang="en-US" b="1" dirty="0"/>
              <a:t>):</a:t>
            </a:r>
          </a:p>
          <a:p>
            <a:pPr algn="ctr"/>
            <a:r>
              <a:rPr lang="en-US" b="1" dirty="0"/>
              <a:t>  </a:t>
            </a:r>
          </a:p>
        </p:txBody>
      </p:sp>
    </p:spTree>
    <p:extLst>
      <p:ext uri="{BB962C8B-B14F-4D97-AF65-F5344CB8AC3E}">
        <p14:creationId xmlns:p14="http://schemas.microsoft.com/office/powerpoint/2010/main" val="1992776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A47E9-3E86-43A1-A517-898EFC900896}"/>
              </a:ext>
            </a:extLst>
          </p:cNvPr>
          <p:cNvSpPr>
            <a:spLocks noGrp="1"/>
          </p:cNvSpPr>
          <p:nvPr>
            <p:ph type="title"/>
          </p:nvPr>
        </p:nvSpPr>
        <p:spPr>
          <a:xfrm>
            <a:off x="838200" y="169765"/>
            <a:ext cx="10515600" cy="1325563"/>
          </a:xfrm>
        </p:spPr>
        <p:txBody>
          <a:bodyPr/>
          <a:lstStyle/>
          <a:p>
            <a:pPr algn="ctr"/>
            <a:r>
              <a:rPr lang="fr-FR" b="1" dirty="0" err="1"/>
              <a:t>Xpath</a:t>
            </a:r>
            <a:endParaRPr lang="fr-FR" b="1" dirty="0"/>
          </a:p>
        </p:txBody>
      </p:sp>
      <p:sp>
        <p:nvSpPr>
          <p:cNvPr id="7" name="ZoneTexte 6">
            <a:extLst>
              <a:ext uri="{FF2B5EF4-FFF2-40B4-BE49-F238E27FC236}">
                <a16:creationId xmlns:a16="http://schemas.microsoft.com/office/drawing/2014/main" id="{464225DB-A26B-4870-BC17-DC3D6B867977}"/>
              </a:ext>
            </a:extLst>
          </p:cNvPr>
          <p:cNvSpPr txBox="1"/>
          <p:nvPr/>
        </p:nvSpPr>
        <p:spPr>
          <a:xfrm>
            <a:off x="727073" y="1182133"/>
            <a:ext cx="10487025" cy="1477328"/>
          </a:xfrm>
          <a:prstGeom prst="rect">
            <a:avLst/>
          </a:prstGeom>
          <a:noFill/>
        </p:spPr>
        <p:txBody>
          <a:bodyPr wrap="square" rtlCol="0">
            <a:spAutoFit/>
          </a:bodyPr>
          <a:lstStyle/>
          <a:p>
            <a:pPr algn="ctr"/>
            <a:r>
              <a:rPr lang="en-US" b="1" dirty="0" err="1"/>
              <a:t>Nb</a:t>
            </a:r>
            <a:r>
              <a:rPr lang="en-US" b="1" dirty="0"/>
              <a:t> : with </a:t>
            </a:r>
            <a:r>
              <a:rPr lang="en-US" b="1" dirty="0" err="1"/>
              <a:t>Scrapy</a:t>
            </a:r>
            <a:r>
              <a:rPr lang="en-US" b="1" dirty="0"/>
              <a:t>, ‘</a:t>
            </a:r>
            <a:r>
              <a:rPr lang="en-US" b="1" dirty="0">
                <a:solidFill>
                  <a:srgbClr val="FF0000"/>
                </a:solidFill>
              </a:rPr>
              <a:t>Title</a:t>
            </a:r>
            <a:r>
              <a:rPr lang="en-US" b="1" dirty="0"/>
              <a:t>’ is named an ‘</a:t>
            </a:r>
            <a:r>
              <a:rPr lang="en-US" b="1" dirty="0">
                <a:solidFill>
                  <a:srgbClr val="FF0000"/>
                </a:solidFill>
              </a:rPr>
              <a:t>item</a:t>
            </a:r>
            <a:r>
              <a:rPr lang="en-US" b="1" dirty="0"/>
              <a:t>’</a:t>
            </a:r>
          </a:p>
          <a:p>
            <a:pPr algn="ctr"/>
            <a:r>
              <a:rPr lang="en-US" b="1" dirty="0"/>
              <a:t>And there are many potential items within a given webpage</a:t>
            </a:r>
          </a:p>
          <a:p>
            <a:pPr algn="ctr"/>
            <a:endParaRPr lang="en-US" b="1" dirty="0"/>
          </a:p>
          <a:p>
            <a:pPr algn="ctr"/>
            <a:r>
              <a:rPr lang="en-US" b="1" dirty="0"/>
              <a:t>But the </a:t>
            </a:r>
            <a:r>
              <a:rPr lang="en-US" b="1" dirty="0" err="1"/>
              <a:t>scrapy</a:t>
            </a:r>
            <a:r>
              <a:rPr lang="en-US" b="1" dirty="0"/>
              <a:t> shell should only be use to test </a:t>
            </a:r>
            <a:r>
              <a:rPr lang="en-US" b="1" dirty="0" err="1"/>
              <a:t>Xpath</a:t>
            </a:r>
            <a:r>
              <a:rPr lang="en-US" b="1" dirty="0"/>
              <a:t> links. For </a:t>
            </a:r>
            <a:r>
              <a:rPr lang="en-US" b="1" dirty="0" err="1"/>
              <a:t>webscraping</a:t>
            </a:r>
            <a:r>
              <a:rPr lang="en-US" b="1" dirty="0"/>
              <a:t> you must use </a:t>
            </a:r>
            <a:r>
              <a:rPr lang="en-US" b="1" dirty="0" err="1"/>
              <a:t>Scrapy</a:t>
            </a:r>
            <a:endParaRPr lang="en-US" b="1" dirty="0"/>
          </a:p>
          <a:p>
            <a:pPr algn="ctr"/>
            <a:endParaRPr lang="fr-FR" b="1" dirty="0"/>
          </a:p>
        </p:txBody>
      </p:sp>
      <p:pic>
        <p:nvPicPr>
          <p:cNvPr id="3" name="Image 2">
            <a:extLst>
              <a:ext uri="{FF2B5EF4-FFF2-40B4-BE49-F238E27FC236}">
                <a16:creationId xmlns:a16="http://schemas.microsoft.com/office/drawing/2014/main" id="{7F106277-B71C-4406-A238-4B12AE1F402B}"/>
              </a:ext>
            </a:extLst>
          </p:cNvPr>
          <p:cNvPicPr>
            <a:picLocks noChangeAspect="1"/>
          </p:cNvPicPr>
          <p:nvPr/>
        </p:nvPicPr>
        <p:blipFill>
          <a:blip r:embed="rId2"/>
          <a:stretch>
            <a:fillRect/>
          </a:stretch>
        </p:blipFill>
        <p:spPr>
          <a:xfrm>
            <a:off x="827086" y="3195160"/>
            <a:ext cx="10477500" cy="1123950"/>
          </a:xfrm>
          <a:prstGeom prst="rect">
            <a:avLst/>
          </a:prstGeom>
        </p:spPr>
      </p:pic>
      <p:sp>
        <p:nvSpPr>
          <p:cNvPr id="4" name="ZoneTexte 3">
            <a:extLst>
              <a:ext uri="{FF2B5EF4-FFF2-40B4-BE49-F238E27FC236}">
                <a16:creationId xmlns:a16="http://schemas.microsoft.com/office/drawing/2014/main" id="{7FC22551-B16D-43A6-A748-63385C637725}"/>
              </a:ext>
            </a:extLst>
          </p:cNvPr>
          <p:cNvSpPr txBox="1"/>
          <p:nvPr/>
        </p:nvSpPr>
        <p:spPr>
          <a:xfrm>
            <a:off x="2057400" y="2442924"/>
            <a:ext cx="7188200" cy="369332"/>
          </a:xfrm>
          <a:prstGeom prst="rect">
            <a:avLst/>
          </a:prstGeom>
          <a:noFill/>
        </p:spPr>
        <p:txBody>
          <a:bodyPr wrap="square" rtlCol="0">
            <a:spAutoFit/>
          </a:bodyPr>
          <a:lstStyle/>
          <a:p>
            <a:pPr algn="ctr"/>
            <a:r>
              <a:rPr lang="fr-FR" b="1" dirty="0" err="1"/>
              <a:t>Now</a:t>
            </a:r>
            <a:r>
              <a:rPr lang="fr-FR" b="1" dirty="0"/>
              <a:t>, </a:t>
            </a:r>
            <a:r>
              <a:rPr lang="fr-FR" b="1" dirty="0" err="1"/>
              <a:t>we</a:t>
            </a:r>
            <a:r>
              <a:rPr lang="fr-FR" b="1" dirty="0"/>
              <a:t> can </a:t>
            </a:r>
            <a:r>
              <a:rPr lang="fr-FR" b="1" dirty="0" err="1"/>
              <a:t>leave</a:t>
            </a:r>
            <a:r>
              <a:rPr lang="fr-FR" b="1" dirty="0"/>
              <a:t> the </a:t>
            </a:r>
            <a:r>
              <a:rPr lang="fr-FR" b="1" dirty="0" err="1"/>
              <a:t>Scrapy</a:t>
            </a:r>
            <a:r>
              <a:rPr lang="fr-FR" b="1" dirty="0"/>
              <a:t> </a:t>
            </a:r>
            <a:r>
              <a:rPr lang="fr-FR" b="1" dirty="0" err="1"/>
              <a:t>shell</a:t>
            </a:r>
            <a:r>
              <a:rPr lang="fr-FR" b="1" dirty="0"/>
              <a:t> by </a:t>
            </a:r>
            <a:r>
              <a:rPr lang="fr-FR" b="1" dirty="0" err="1"/>
              <a:t>entering</a:t>
            </a:r>
            <a:r>
              <a:rPr lang="fr-FR" b="1" dirty="0"/>
              <a:t> Ctrl + D or ‘exit’</a:t>
            </a:r>
          </a:p>
        </p:txBody>
      </p:sp>
      <p:pic>
        <p:nvPicPr>
          <p:cNvPr id="5" name="Image 4">
            <a:extLst>
              <a:ext uri="{FF2B5EF4-FFF2-40B4-BE49-F238E27FC236}">
                <a16:creationId xmlns:a16="http://schemas.microsoft.com/office/drawing/2014/main" id="{58263F02-76C5-4DD2-842B-CCCFBE5C55FF}"/>
              </a:ext>
            </a:extLst>
          </p:cNvPr>
          <p:cNvPicPr>
            <a:picLocks noChangeAspect="1"/>
          </p:cNvPicPr>
          <p:nvPr/>
        </p:nvPicPr>
        <p:blipFill>
          <a:blip r:embed="rId3"/>
          <a:stretch>
            <a:fillRect/>
          </a:stretch>
        </p:blipFill>
        <p:spPr>
          <a:xfrm>
            <a:off x="2503486" y="4616050"/>
            <a:ext cx="6934200" cy="1676400"/>
          </a:xfrm>
          <a:prstGeom prst="rect">
            <a:avLst/>
          </a:prstGeom>
        </p:spPr>
      </p:pic>
    </p:spTree>
    <p:extLst>
      <p:ext uri="{BB962C8B-B14F-4D97-AF65-F5344CB8AC3E}">
        <p14:creationId xmlns:p14="http://schemas.microsoft.com/office/powerpoint/2010/main" val="18758923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8103E5-9F37-4A24-AC54-B726ACCC5074}"/>
              </a:ext>
            </a:extLst>
          </p:cNvPr>
          <p:cNvSpPr>
            <a:spLocks noGrp="1"/>
          </p:cNvSpPr>
          <p:nvPr>
            <p:ph type="title"/>
          </p:nvPr>
        </p:nvSpPr>
        <p:spPr>
          <a:xfrm>
            <a:off x="838200" y="2884589"/>
            <a:ext cx="10515600" cy="1325563"/>
          </a:xfrm>
        </p:spPr>
        <p:txBody>
          <a:bodyPr>
            <a:normAutofit fontScale="90000"/>
          </a:bodyPr>
          <a:lstStyle/>
          <a:p>
            <a:pPr algn="ctr"/>
            <a:r>
              <a:rPr lang="fr-FR" sz="6000" b="1" dirty="0" err="1"/>
              <a:t>Programming</a:t>
            </a:r>
            <a:r>
              <a:rPr lang="fr-FR" sz="6000" b="1" dirty="0"/>
              <a:t> </a:t>
            </a:r>
            <a:r>
              <a:rPr lang="fr-FR" sz="6000" b="1" dirty="0" err="1"/>
              <a:t>with</a:t>
            </a:r>
            <a:r>
              <a:rPr lang="fr-FR" sz="6000" b="1" dirty="0"/>
              <a:t> SCRAPY: </a:t>
            </a:r>
            <a:br>
              <a:rPr lang="fr-FR" dirty="0"/>
            </a:br>
            <a:br>
              <a:rPr lang="fr-FR" dirty="0"/>
            </a:br>
            <a:br>
              <a:rPr lang="fr-FR" dirty="0"/>
            </a:br>
            <a:r>
              <a:rPr lang="fr-FR" dirty="0"/>
              <a:t>start a new </a:t>
            </a:r>
            <a:r>
              <a:rPr lang="fr-FR" dirty="0" err="1"/>
              <a:t>Scrapy</a:t>
            </a:r>
            <a:r>
              <a:rPr lang="fr-FR" dirty="0"/>
              <a:t> </a:t>
            </a:r>
            <a:r>
              <a:rPr lang="fr-FR" dirty="0" err="1"/>
              <a:t>project</a:t>
            </a:r>
            <a:endParaRPr lang="fr-FR" dirty="0"/>
          </a:p>
        </p:txBody>
      </p:sp>
    </p:spTree>
    <p:extLst>
      <p:ext uri="{BB962C8B-B14F-4D97-AF65-F5344CB8AC3E}">
        <p14:creationId xmlns:p14="http://schemas.microsoft.com/office/powerpoint/2010/main" val="822574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Step</a:t>
            </a:r>
            <a:r>
              <a:rPr lang="fr-FR" sz="3600" b="1" dirty="0"/>
              <a:t> 1 : </a:t>
            </a:r>
            <a:r>
              <a:rPr lang="fr-FR" sz="3600" b="1" dirty="0" err="1"/>
              <a:t>Creating</a:t>
            </a:r>
            <a:r>
              <a:rPr lang="fr-FR" sz="3600" b="1" dirty="0"/>
              <a:t> new </a:t>
            </a:r>
            <a:r>
              <a:rPr lang="fr-FR" sz="3600" b="1" dirty="0" err="1"/>
              <a:t>Scrapy</a:t>
            </a:r>
            <a:r>
              <a:rPr lang="fr-FR" sz="3600" b="1" dirty="0"/>
              <a:t> </a:t>
            </a:r>
            <a:r>
              <a:rPr lang="fr-FR" sz="3600" b="1" dirty="0" err="1"/>
              <a:t>project</a:t>
            </a:r>
            <a:endParaRPr lang="fr-FR" sz="3600" b="1" dirty="0"/>
          </a:p>
        </p:txBody>
      </p:sp>
      <p:pic>
        <p:nvPicPr>
          <p:cNvPr id="2" name="Image 1">
            <a:extLst>
              <a:ext uri="{FF2B5EF4-FFF2-40B4-BE49-F238E27FC236}">
                <a16:creationId xmlns:a16="http://schemas.microsoft.com/office/drawing/2014/main" id="{1B5DFDA7-3BBB-4793-995C-04825B0BCFDF}"/>
              </a:ext>
            </a:extLst>
          </p:cNvPr>
          <p:cNvPicPr>
            <a:picLocks noChangeAspect="1"/>
          </p:cNvPicPr>
          <p:nvPr/>
        </p:nvPicPr>
        <p:blipFill>
          <a:blip r:embed="rId2"/>
          <a:stretch>
            <a:fillRect/>
          </a:stretch>
        </p:blipFill>
        <p:spPr>
          <a:xfrm>
            <a:off x="0" y="3787494"/>
            <a:ext cx="12192000" cy="1408600"/>
          </a:xfrm>
          <a:prstGeom prst="rect">
            <a:avLst/>
          </a:prstGeom>
        </p:spPr>
      </p:pic>
      <p:sp>
        <p:nvSpPr>
          <p:cNvPr id="5" name="ZoneTexte 4">
            <a:extLst>
              <a:ext uri="{FF2B5EF4-FFF2-40B4-BE49-F238E27FC236}">
                <a16:creationId xmlns:a16="http://schemas.microsoft.com/office/drawing/2014/main" id="{83BC09EA-4F31-41BA-9775-14FED3293425}"/>
              </a:ext>
            </a:extLst>
          </p:cNvPr>
          <p:cNvSpPr txBox="1"/>
          <p:nvPr/>
        </p:nvSpPr>
        <p:spPr>
          <a:xfrm>
            <a:off x="727074" y="1690688"/>
            <a:ext cx="10487025" cy="1477328"/>
          </a:xfrm>
          <a:prstGeom prst="rect">
            <a:avLst/>
          </a:prstGeom>
          <a:noFill/>
        </p:spPr>
        <p:txBody>
          <a:bodyPr wrap="square" rtlCol="0">
            <a:spAutoFit/>
          </a:bodyPr>
          <a:lstStyle/>
          <a:p>
            <a:pPr algn="ctr"/>
            <a:r>
              <a:rPr lang="en-US" b="1" dirty="0"/>
              <a:t>When you close the </a:t>
            </a:r>
            <a:r>
              <a:rPr lang="en-US" b="1" dirty="0" err="1"/>
              <a:t>Scrapy</a:t>
            </a:r>
            <a:r>
              <a:rPr lang="en-US" b="1" dirty="0"/>
              <a:t> shell, all past information is lost ! </a:t>
            </a:r>
          </a:p>
          <a:p>
            <a:pPr algn="ctr"/>
            <a:endParaRPr lang="en-US" b="1" dirty="0"/>
          </a:p>
          <a:p>
            <a:pPr algn="ctr"/>
            <a:r>
              <a:rPr lang="en-US" b="1" dirty="0"/>
              <a:t>To write real </a:t>
            </a:r>
            <a:r>
              <a:rPr lang="en-US" b="1" dirty="0" err="1"/>
              <a:t>Scrapy</a:t>
            </a:r>
            <a:r>
              <a:rPr lang="en-US" b="1" dirty="0"/>
              <a:t> code, you have to set up a </a:t>
            </a:r>
            <a:r>
              <a:rPr lang="en-US" b="1" dirty="0" err="1"/>
              <a:t>Scapy</a:t>
            </a:r>
            <a:r>
              <a:rPr lang="en-US" b="1" dirty="0"/>
              <a:t> project.</a:t>
            </a:r>
          </a:p>
          <a:p>
            <a:pPr algn="ctr"/>
            <a:endParaRPr lang="en-US" b="1" dirty="0"/>
          </a:p>
          <a:p>
            <a:pPr algn="ctr"/>
            <a:r>
              <a:rPr lang="en-US" b="1" dirty="0"/>
              <a:t>You can use keywords ‘</a:t>
            </a:r>
            <a:r>
              <a:rPr lang="en-US" b="1" dirty="0" err="1"/>
              <a:t>scrapy</a:t>
            </a:r>
            <a:r>
              <a:rPr lang="en-US" b="1" dirty="0"/>
              <a:t> </a:t>
            </a:r>
            <a:r>
              <a:rPr lang="en-US" b="1" dirty="0" err="1"/>
              <a:t>startproject</a:t>
            </a:r>
            <a:r>
              <a:rPr lang="en-US" b="1" dirty="0"/>
              <a:t>’ + ‘</a:t>
            </a:r>
            <a:r>
              <a:rPr lang="en-US" b="1" dirty="0" err="1"/>
              <a:t>project_name</a:t>
            </a:r>
            <a:r>
              <a:rPr lang="en-US" b="1" dirty="0"/>
              <a:t>’:</a:t>
            </a:r>
          </a:p>
        </p:txBody>
      </p:sp>
    </p:spTree>
    <p:extLst>
      <p:ext uri="{BB962C8B-B14F-4D97-AF65-F5344CB8AC3E}">
        <p14:creationId xmlns:p14="http://schemas.microsoft.com/office/powerpoint/2010/main" val="1395834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err="1"/>
              <a:t>Creating</a:t>
            </a:r>
            <a:r>
              <a:rPr lang="fr-FR" sz="3600" b="1" dirty="0"/>
              <a:t> new </a:t>
            </a:r>
            <a:r>
              <a:rPr lang="fr-FR" sz="3600" b="1" dirty="0" err="1"/>
              <a:t>Scrapy</a:t>
            </a:r>
            <a:r>
              <a:rPr lang="fr-FR" sz="3600" b="1" dirty="0"/>
              <a:t> </a:t>
            </a:r>
            <a:r>
              <a:rPr lang="fr-FR" sz="3600" b="1" dirty="0" err="1"/>
              <a:t>project</a:t>
            </a:r>
            <a:endParaRPr lang="fr-FR" sz="3600" b="1" dirty="0"/>
          </a:p>
        </p:txBody>
      </p:sp>
      <p:sp>
        <p:nvSpPr>
          <p:cNvPr id="3" name="Rectangle 2">
            <a:extLst>
              <a:ext uri="{FF2B5EF4-FFF2-40B4-BE49-F238E27FC236}">
                <a16:creationId xmlns:a16="http://schemas.microsoft.com/office/drawing/2014/main" id="{180CA132-7C0D-48D1-B1A7-E3AB77C74D86}"/>
              </a:ext>
            </a:extLst>
          </p:cNvPr>
          <p:cNvSpPr/>
          <p:nvPr/>
        </p:nvSpPr>
        <p:spPr>
          <a:xfrm>
            <a:off x="938784" y="1992464"/>
            <a:ext cx="8948928" cy="4524315"/>
          </a:xfrm>
          <a:prstGeom prst="rect">
            <a:avLst/>
          </a:prstGeom>
          <a:solidFill>
            <a:schemeClr val="bg2"/>
          </a:solidFill>
        </p:spPr>
        <p:txBody>
          <a:bodyPr wrap="square">
            <a:spAutoFit/>
          </a:bodyPr>
          <a:lstStyle/>
          <a:p>
            <a:r>
              <a:rPr lang="fr-FR" dirty="0" err="1"/>
              <a:t>example</a:t>
            </a:r>
            <a:r>
              <a:rPr lang="fr-FR" dirty="0"/>
              <a:t>/</a:t>
            </a:r>
          </a:p>
          <a:p>
            <a:r>
              <a:rPr lang="fr-FR" dirty="0"/>
              <a:t>    </a:t>
            </a:r>
            <a:r>
              <a:rPr lang="fr-FR" dirty="0" err="1"/>
              <a:t>scrapy.cfg</a:t>
            </a:r>
            <a:r>
              <a:rPr lang="fr-FR" dirty="0"/>
              <a:t>            # </a:t>
            </a:r>
            <a:r>
              <a:rPr lang="fr-FR" dirty="0" err="1"/>
              <a:t>deploy</a:t>
            </a:r>
            <a:r>
              <a:rPr lang="fr-FR" dirty="0"/>
              <a:t> configuration file</a:t>
            </a:r>
          </a:p>
          <a:p>
            <a:endParaRPr lang="fr-FR" dirty="0"/>
          </a:p>
          <a:p>
            <a:r>
              <a:rPr lang="fr-FR" dirty="0"/>
              <a:t>    </a:t>
            </a:r>
            <a:r>
              <a:rPr lang="fr-FR" dirty="0" err="1"/>
              <a:t>example</a:t>
            </a:r>
            <a:r>
              <a:rPr lang="fr-FR" dirty="0"/>
              <a:t>/             # </a:t>
            </a:r>
            <a:r>
              <a:rPr lang="fr-FR" dirty="0" err="1"/>
              <a:t>project's</a:t>
            </a:r>
            <a:r>
              <a:rPr lang="fr-FR" dirty="0"/>
              <a:t> Python module, </a:t>
            </a:r>
            <a:r>
              <a:rPr lang="fr-FR" dirty="0" err="1"/>
              <a:t>you'll</a:t>
            </a:r>
            <a:r>
              <a:rPr lang="fr-FR" dirty="0"/>
              <a:t> import </a:t>
            </a:r>
            <a:r>
              <a:rPr lang="fr-FR" dirty="0" err="1"/>
              <a:t>your</a:t>
            </a:r>
            <a:r>
              <a:rPr lang="fr-FR" dirty="0"/>
              <a:t> code </a:t>
            </a:r>
            <a:r>
              <a:rPr lang="fr-FR" dirty="0" err="1"/>
              <a:t>from</a:t>
            </a:r>
            <a:r>
              <a:rPr lang="fr-FR" dirty="0"/>
              <a:t> </a:t>
            </a:r>
            <a:r>
              <a:rPr lang="fr-FR" dirty="0" err="1"/>
              <a:t>here</a:t>
            </a:r>
            <a:endParaRPr lang="fr-FR" dirty="0"/>
          </a:p>
          <a:p>
            <a:r>
              <a:rPr lang="fr-FR" dirty="0"/>
              <a:t>        __init__.py</a:t>
            </a:r>
          </a:p>
          <a:p>
            <a:endParaRPr lang="fr-FR" dirty="0"/>
          </a:p>
          <a:p>
            <a:r>
              <a:rPr lang="fr-FR" dirty="0"/>
              <a:t>        items.py          # </a:t>
            </a:r>
            <a:r>
              <a:rPr lang="fr-FR" dirty="0" err="1"/>
              <a:t>project</a:t>
            </a:r>
            <a:r>
              <a:rPr lang="fr-FR" dirty="0"/>
              <a:t> items </a:t>
            </a:r>
            <a:r>
              <a:rPr lang="fr-FR" dirty="0" err="1"/>
              <a:t>definition</a:t>
            </a:r>
            <a:r>
              <a:rPr lang="fr-FR" dirty="0"/>
              <a:t> file</a:t>
            </a:r>
          </a:p>
          <a:p>
            <a:endParaRPr lang="fr-FR" dirty="0"/>
          </a:p>
          <a:p>
            <a:r>
              <a:rPr lang="fr-FR" dirty="0"/>
              <a:t>        middlewares.py    # </a:t>
            </a:r>
            <a:r>
              <a:rPr lang="fr-FR" dirty="0" err="1"/>
              <a:t>project</a:t>
            </a:r>
            <a:r>
              <a:rPr lang="fr-FR" dirty="0"/>
              <a:t> middlewares file</a:t>
            </a:r>
          </a:p>
          <a:p>
            <a:endParaRPr lang="fr-FR" dirty="0"/>
          </a:p>
          <a:p>
            <a:r>
              <a:rPr lang="fr-FR" dirty="0"/>
              <a:t>        pipelines.py      # </a:t>
            </a:r>
            <a:r>
              <a:rPr lang="fr-FR" dirty="0" err="1"/>
              <a:t>project</a:t>
            </a:r>
            <a:r>
              <a:rPr lang="fr-FR" dirty="0"/>
              <a:t> pipelines file</a:t>
            </a:r>
          </a:p>
          <a:p>
            <a:endParaRPr lang="fr-FR" dirty="0"/>
          </a:p>
          <a:p>
            <a:r>
              <a:rPr lang="fr-FR" dirty="0"/>
              <a:t>        settings.py       # </a:t>
            </a:r>
            <a:r>
              <a:rPr lang="fr-FR" dirty="0" err="1"/>
              <a:t>project</a:t>
            </a:r>
            <a:r>
              <a:rPr lang="fr-FR" dirty="0"/>
              <a:t> settings file</a:t>
            </a:r>
          </a:p>
          <a:p>
            <a:endParaRPr lang="fr-FR" dirty="0"/>
          </a:p>
          <a:p>
            <a:r>
              <a:rPr lang="fr-FR" dirty="0"/>
              <a:t>        spiders/          # a directory </a:t>
            </a:r>
            <a:r>
              <a:rPr lang="fr-FR" dirty="0" err="1"/>
              <a:t>where</a:t>
            </a:r>
            <a:r>
              <a:rPr lang="fr-FR" dirty="0"/>
              <a:t> </a:t>
            </a:r>
            <a:r>
              <a:rPr lang="fr-FR" dirty="0" err="1"/>
              <a:t>you'll</a:t>
            </a:r>
            <a:r>
              <a:rPr lang="fr-FR" dirty="0"/>
              <a:t> </a:t>
            </a:r>
            <a:r>
              <a:rPr lang="fr-FR" dirty="0" err="1"/>
              <a:t>later</a:t>
            </a:r>
            <a:r>
              <a:rPr lang="fr-FR" dirty="0"/>
              <a:t> put </a:t>
            </a:r>
            <a:r>
              <a:rPr lang="fr-FR" dirty="0" err="1"/>
              <a:t>your</a:t>
            </a:r>
            <a:r>
              <a:rPr lang="fr-FR" dirty="0"/>
              <a:t> spiders</a:t>
            </a:r>
          </a:p>
          <a:p>
            <a:r>
              <a:rPr lang="fr-FR" dirty="0"/>
              <a:t>            __init__.py</a:t>
            </a:r>
          </a:p>
        </p:txBody>
      </p:sp>
      <p:sp>
        <p:nvSpPr>
          <p:cNvPr id="5" name="Rectangle 4">
            <a:extLst>
              <a:ext uri="{FF2B5EF4-FFF2-40B4-BE49-F238E27FC236}">
                <a16:creationId xmlns:a16="http://schemas.microsoft.com/office/drawing/2014/main" id="{CD1E5354-4865-4875-AC8A-07E9614D2732}"/>
              </a:ext>
            </a:extLst>
          </p:cNvPr>
          <p:cNvSpPr/>
          <p:nvPr/>
        </p:nvSpPr>
        <p:spPr>
          <a:xfrm>
            <a:off x="938784" y="1002884"/>
            <a:ext cx="10125986" cy="923330"/>
          </a:xfrm>
          <a:prstGeom prst="rect">
            <a:avLst/>
          </a:prstGeom>
        </p:spPr>
        <p:txBody>
          <a:bodyPr wrap="square">
            <a:spAutoFit/>
          </a:bodyPr>
          <a:lstStyle/>
          <a:p>
            <a:pPr algn="ctr"/>
            <a:r>
              <a:rPr lang="fr-FR" dirty="0"/>
              <a:t>If the </a:t>
            </a:r>
            <a:r>
              <a:rPr lang="fr-FR" dirty="0" err="1"/>
              <a:t>project</a:t>
            </a:r>
            <a:r>
              <a:rPr lang="fr-FR" dirty="0"/>
              <a:t> </a:t>
            </a:r>
            <a:r>
              <a:rPr lang="fr-FR" dirty="0" err="1"/>
              <a:t>name</a:t>
            </a:r>
            <a:r>
              <a:rPr lang="fr-FR" dirty="0"/>
              <a:t> </a:t>
            </a:r>
            <a:r>
              <a:rPr lang="fr-FR" dirty="0" err="1"/>
              <a:t>is</a:t>
            </a:r>
            <a:r>
              <a:rPr lang="fr-FR" dirty="0"/>
              <a:t> ‘</a:t>
            </a:r>
            <a:r>
              <a:rPr lang="fr-FR" dirty="0" err="1"/>
              <a:t>example</a:t>
            </a:r>
            <a:r>
              <a:rPr lang="fr-FR" dirty="0"/>
              <a:t>’, </a:t>
            </a:r>
            <a:r>
              <a:rPr lang="fr-FR" dirty="0" err="1"/>
              <a:t>this</a:t>
            </a:r>
            <a:r>
              <a:rPr lang="fr-FR" dirty="0"/>
              <a:t> </a:t>
            </a:r>
            <a:r>
              <a:rPr lang="fr-FR" dirty="0" err="1"/>
              <a:t>will</a:t>
            </a:r>
            <a:r>
              <a:rPr lang="fr-FR" dirty="0"/>
              <a:t> </a:t>
            </a:r>
            <a:r>
              <a:rPr lang="fr-FR" dirty="0" err="1"/>
              <a:t>create</a:t>
            </a:r>
            <a:r>
              <a:rPr lang="fr-FR" dirty="0"/>
              <a:t> an ‘</a:t>
            </a:r>
            <a:r>
              <a:rPr lang="fr-FR" b="1" dirty="0" err="1"/>
              <a:t>example</a:t>
            </a:r>
            <a:r>
              <a:rPr lang="fr-FR" b="1" dirty="0"/>
              <a:t>’</a:t>
            </a:r>
            <a:r>
              <a:rPr lang="fr-FR" dirty="0"/>
              <a:t> directory </a:t>
            </a:r>
            <a:r>
              <a:rPr lang="fr-FR" dirty="0" err="1"/>
              <a:t>with</a:t>
            </a:r>
            <a:r>
              <a:rPr lang="fr-FR" dirty="0"/>
              <a:t> the </a:t>
            </a:r>
            <a:r>
              <a:rPr lang="fr-FR" dirty="0" err="1"/>
              <a:t>following</a:t>
            </a:r>
            <a:r>
              <a:rPr lang="fr-FR" dirty="0"/>
              <a:t> contents (</a:t>
            </a:r>
            <a:r>
              <a:rPr lang="fr-FR" dirty="0" err="1"/>
              <a:t>basically</a:t>
            </a:r>
            <a:r>
              <a:rPr lang="fr-FR" dirty="0"/>
              <a:t>, 2 directories, ‘</a:t>
            </a:r>
            <a:r>
              <a:rPr lang="fr-FR" dirty="0" err="1"/>
              <a:t>example</a:t>
            </a:r>
            <a:r>
              <a:rPr lang="fr-FR" dirty="0"/>
              <a:t> ’ and ‘spiders’ and 6 files, </a:t>
            </a:r>
            <a:r>
              <a:rPr lang="fr-FR" dirty="0" err="1"/>
              <a:t>scrapy.cfg</a:t>
            </a:r>
            <a:r>
              <a:rPr lang="fr-FR" dirty="0"/>
              <a:t>, __init__.py, items.py, middleares.py, pipelines.py and settings.py</a:t>
            </a:r>
          </a:p>
        </p:txBody>
      </p:sp>
    </p:spTree>
    <p:extLst>
      <p:ext uri="{BB962C8B-B14F-4D97-AF65-F5344CB8AC3E}">
        <p14:creationId xmlns:p14="http://schemas.microsoft.com/office/powerpoint/2010/main" val="713236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AB3E-8C59-4DF8-B9F0-182E1122FEC7}"/>
              </a:ext>
            </a:extLst>
          </p:cNvPr>
          <p:cNvSpPr>
            <a:spLocks noGrp="1"/>
          </p:cNvSpPr>
          <p:nvPr>
            <p:ph type="title"/>
          </p:nvPr>
        </p:nvSpPr>
        <p:spPr>
          <a:xfrm>
            <a:off x="838200" y="346463"/>
            <a:ext cx="10515600" cy="1325563"/>
          </a:xfrm>
        </p:spPr>
        <p:txBody>
          <a:bodyPr/>
          <a:lstStyle/>
          <a:p>
            <a:pPr algn="ctr"/>
            <a:r>
              <a:rPr lang="en-US" b="1" dirty="0"/>
              <a:t>Google’s collection of data </a:t>
            </a:r>
            <a:r>
              <a:rPr lang="en-US" sz="3600" b="1" dirty="0"/>
              <a:t>(see ACCC report)</a:t>
            </a:r>
            <a:endParaRPr lang="en-US" b="1" dirty="0"/>
          </a:p>
        </p:txBody>
      </p:sp>
      <p:sp>
        <p:nvSpPr>
          <p:cNvPr id="3" name="Content Placeholder 2">
            <a:extLst>
              <a:ext uri="{FF2B5EF4-FFF2-40B4-BE49-F238E27FC236}">
                <a16:creationId xmlns:a16="http://schemas.microsoft.com/office/drawing/2014/main" id="{E61181E1-113C-4185-BB5F-2B2F79880D5B}"/>
              </a:ext>
            </a:extLst>
          </p:cNvPr>
          <p:cNvSpPr>
            <a:spLocks noGrp="1"/>
          </p:cNvSpPr>
          <p:nvPr>
            <p:ph idx="1"/>
          </p:nvPr>
        </p:nvSpPr>
        <p:spPr/>
        <p:txBody>
          <a:bodyPr>
            <a:normAutofit lnSpcReduction="10000"/>
          </a:bodyPr>
          <a:lstStyle/>
          <a:p>
            <a:r>
              <a:rPr lang="en-US" u="sng" dirty="0"/>
              <a:t>Registered user sign up data: </a:t>
            </a:r>
          </a:p>
          <a:p>
            <a:pPr marL="0" indent="0">
              <a:buNone/>
            </a:pPr>
            <a:r>
              <a:rPr lang="en-US" dirty="0"/>
              <a:t>name, surname, gender, date of birth, phone number</a:t>
            </a:r>
          </a:p>
          <a:p>
            <a:r>
              <a:rPr lang="en-US" u="sng" dirty="0"/>
              <a:t>On Google platform: </a:t>
            </a:r>
          </a:p>
          <a:p>
            <a:pPr marL="0" indent="0">
              <a:buNone/>
            </a:pPr>
            <a:r>
              <a:rPr lang="en-US" dirty="0"/>
              <a:t>search, content or ads liked/commented/clicked on, time spend looking at ads, maps, YouTube, Gmail, Blogger</a:t>
            </a:r>
          </a:p>
          <a:p>
            <a:r>
              <a:rPr lang="en-US" u="sng" dirty="0"/>
              <a:t>Device data: </a:t>
            </a:r>
          </a:p>
          <a:p>
            <a:pPr>
              <a:buFont typeface="Courier New" panose="02070309020205020404" pitchFamily="49" charset="0"/>
              <a:buChar char="o"/>
            </a:pPr>
            <a:r>
              <a:rPr lang="en-US" dirty="0"/>
              <a:t>from Android phones, Google Pixel, Google Home</a:t>
            </a:r>
          </a:p>
          <a:p>
            <a:pPr>
              <a:buFont typeface="Courier New" panose="02070309020205020404" pitchFamily="49" charset="0"/>
              <a:buChar char="o"/>
            </a:pPr>
            <a:r>
              <a:rPr lang="en-US" dirty="0"/>
              <a:t>Data collection via mobile apps (YouTube, Gmail, Chrome)</a:t>
            </a:r>
          </a:p>
          <a:p>
            <a:pPr>
              <a:buFont typeface="Courier New" panose="02070309020205020404" pitchFamily="49" charset="0"/>
              <a:buChar char="o"/>
            </a:pPr>
            <a:r>
              <a:rPr lang="en-US" dirty="0"/>
              <a:t>IP address, location, device </a:t>
            </a:r>
            <a:r>
              <a:rPr lang="en-US" dirty="0" err="1"/>
              <a:t>attributes,etc</a:t>
            </a:r>
            <a:r>
              <a:rPr lang="en-US" dirty="0"/>
              <a:t>.</a:t>
            </a:r>
          </a:p>
          <a:p>
            <a:pPr marL="0" indent="0">
              <a:buNone/>
            </a:pPr>
            <a:endParaRPr lang="en-US" dirty="0"/>
          </a:p>
        </p:txBody>
      </p:sp>
    </p:spTree>
    <p:extLst>
      <p:ext uri="{BB962C8B-B14F-4D97-AF65-F5344CB8AC3E}">
        <p14:creationId xmlns:p14="http://schemas.microsoft.com/office/powerpoint/2010/main" val="1512373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903455" y="331451"/>
            <a:ext cx="6730738" cy="646331"/>
          </a:xfrm>
          <a:prstGeom prst="rect">
            <a:avLst/>
          </a:prstGeom>
        </p:spPr>
        <p:txBody>
          <a:bodyPr wrap="square">
            <a:spAutoFit/>
          </a:bodyPr>
          <a:lstStyle/>
          <a:p>
            <a:pPr algn="ctr"/>
            <a:r>
              <a:rPr lang="fr-FR" sz="3600" b="1" dirty="0" err="1"/>
              <a:t>Creating</a:t>
            </a:r>
            <a:r>
              <a:rPr lang="fr-FR" sz="3600" b="1" dirty="0"/>
              <a:t> new </a:t>
            </a:r>
            <a:r>
              <a:rPr lang="fr-FR" sz="3600" b="1" dirty="0" err="1"/>
              <a:t>Scrapy</a:t>
            </a:r>
            <a:r>
              <a:rPr lang="fr-FR" sz="3600" b="1" dirty="0"/>
              <a:t> </a:t>
            </a:r>
            <a:r>
              <a:rPr lang="fr-FR" sz="3600" b="1" dirty="0" err="1"/>
              <a:t>project</a:t>
            </a:r>
            <a:endParaRPr lang="fr-FR" sz="3600" b="1" dirty="0"/>
          </a:p>
        </p:txBody>
      </p:sp>
      <p:pic>
        <p:nvPicPr>
          <p:cNvPr id="5" name="Image 4">
            <a:extLst>
              <a:ext uri="{FF2B5EF4-FFF2-40B4-BE49-F238E27FC236}">
                <a16:creationId xmlns:a16="http://schemas.microsoft.com/office/drawing/2014/main" id="{14B8E097-67AF-47BF-B035-EAAD7C3751DD}"/>
              </a:ext>
            </a:extLst>
          </p:cNvPr>
          <p:cNvPicPr>
            <a:picLocks noChangeAspect="1"/>
          </p:cNvPicPr>
          <p:nvPr/>
        </p:nvPicPr>
        <p:blipFill>
          <a:blip r:embed="rId2"/>
          <a:stretch>
            <a:fillRect/>
          </a:stretch>
        </p:blipFill>
        <p:spPr>
          <a:xfrm>
            <a:off x="2085975" y="3553511"/>
            <a:ext cx="10106025" cy="3067050"/>
          </a:xfrm>
          <a:prstGeom prst="rect">
            <a:avLst/>
          </a:prstGeom>
          <a:effectLst>
            <a:outerShdw blurRad="50800" dist="50800" dir="5400000" algn="ctr" rotWithShape="0">
              <a:schemeClr val="tx1"/>
            </a:outerShdw>
          </a:effectLst>
        </p:spPr>
      </p:pic>
      <p:pic>
        <p:nvPicPr>
          <p:cNvPr id="7" name="Image 6">
            <a:extLst>
              <a:ext uri="{FF2B5EF4-FFF2-40B4-BE49-F238E27FC236}">
                <a16:creationId xmlns:a16="http://schemas.microsoft.com/office/drawing/2014/main" id="{89A3FE55-1EEA-44F6-AB78-231E4D0F89AE}"/>
              </a:ext>
            </a:extLst>
          </p:cNvPr>
          <p:cNvPicPr>
            <a:picLocks noChangeAspect="1"/>
          </p:cNvPicPr>
          <p:nvPr/>
        </p:nvPicPr>
        <p:blipFill>
          <a:blip r:embed="rId3"/>
          <a:stretch>
            <a:fillRect/>
          </a:stretch>
        </p:blipFill>
        <p:spPr>
          <a:xfrm>
            <a:off x="347318" y="1132790"/>
            <a:ext cx="9286875" cy="2171700"/>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8720797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727074" y="331451"/>
            <a:ext cx="10644560" cy="1200329"/>
          </a:xfrm>
          <a:prstGeom prst="rect">
            <a:avLst/>
          </a:prstGeom>
        </p:spPr>
        <p:txBody>
          <a:bodyPr wrap="square">
            <a:spAutoFit/>
          </a:bodyPr>
          <a:lstStyle/>
          <a:p>
            <a:pPr algn="ctr"/>
            <a:r>
              <a:rPr lang="fr-FR" sz="3600" b="1" dirty="0" err="1"/>
              <a:t>Step</a:t>
            </a:r>
            <a:r>
              <a:rPr lang="fr-FR" sz="3600" b="1" dirty="0"/>
              <a:t> 1 : To </a:t>
            </a:r>
            <a:r>
              <a:rPr lang="fr-FR" sz="3600" b="1" dirty="0" err="1"/>
              <a:t>scrape</a:t>
            </a:r>
            <a:r>
              <a:rPr lang="fr-FR" sz="3600" b="1" dirty="0"/>
              <a:t> Exodus, </a:t>
            </a:r>
            <a:r>
              <a:rPr lang="fr-FR" sz="3600" b="1" dirty="0" err="1"/>
              <a:t>we</a:t>
            </a:r>
            <a:r>
              <a:rPr lang="fr-FR" sz="3600" b="1" dirty="0"/>
              <a:t> are </a:t>
            </a:r>
            <a:r>
              <a:rPr lang="fr-FR" sz="3600" b="1" dirty="0" err="1"/>
              <a:t>creating</a:t>
            </a:r>
            <a:r>
              <a:rPr lang="fr-FR" sz="3600" b="1" dirty="0"/>
              <a:t> new </a:t>
            </a:r>
            <a:r>
              <a:rPr lang="fr-FR" sz="3600" b="1" dirty="0" err="1"/>
              <a:t>Scrapy</a:t>
            </a:r>
            <a:r>
              <a:rPr lang="fr-FR" sz="3600" b="1" dirty="0"/>
              <a:t> </a:t>
            </a:r>
            <a:r>
              <a:rPr lang="fr-FR" sz="3600" b="1" dirty="0" err="1"/>
              <a:t>project</a:t>
            </a:r>
            <a:r>
              <a:rPr lang="fr-FR" sz="3600" b="1" dirty="0"/>
              <a:t> </a:t>
            </a:r>
            <a:r>
              <a:rPr lang="fr-FR" sz="3600" b="1" dirty="0" err="1"/>
              <a:t>named</a:t>
            </a:r>
            <a:r>
              <a:rPr lang="fr-FR" sz="3600" b="1" dirty="0"/>
              <a:t> ‘Exodus’</a:t>
            </a:r>
          </a:p>
        </p:txBody>
      </p:sp>
      <p:sp>
        <p:nvSpPr>
          <p:cNvPr id="9" name="ZoneTexte 8">
            <a:extLst>
              <a:ext uri="{FF2B5EF4-FFF2-40B4-BE49-F238E27FC236}">
                <a16:creationId xmlns:a16="http://schemas.microsoft.com/office/drawing/2014/main" id="{4DD40755-5AA8-420B-9652-5D06ED051725}"/>
              </a:ext>
            </a:extLst>
          </p:cNvPr>
          <p:cNvSpPr txBox="1"/>
          <p:nvPr/>
        </p:nvSpPr>
        <p:spPr>
          <a:xfrm>
            <a:off x="144249" y="3248518"/>
            <a:ext cx="7713876" cy="369332"/>
          </a:xfrm>
          <a:prstGeom prst="rect">
            <a:avLst/>
          </a:prstGeom>
          <a:noFill/>
        </p:spPr>
        <p:txBody>
          <a:bodyPr wrap="square" rtlCol="0">
            <a:spAutoFit/>
          </a:bodyPr>
          <a:lstStyle/>
          <a:p>
            <a:r>
              <a:rPr lang="fr-FR" dirty="0"/>
              <a:t>type:       &gt;</a:t>
            </a:r>
            <a:r>
              <a:rPr lang="fr-FR" dirty="0" err="1"/>
              <a:t>scrapy</a:t>
            </a:r>
            <a:r>
              <a:rPr lang="fr-FR" dirty="0"/>
              <a:t> </a:t>
            </a:r>
            <a:r>
              <a:rPr lang="fr-FR" dirty="0" err="1"/>
              <a:t>startproject</a:t>
            </a:r>
            <a:r>
              <a:rPr lang="fr-FR" dirty="0"/>
              <a:t> Exodus</a:t>
            </a:r>
          </a:p>
        </p:txBody>
      </p:sp>
      <p:sp>
        <p:nvSpPr>
          <p:cNvPr id="5" name="ZoneTexte 4">
            <a:extLst>
              <a:ext uri="{FF2B5EF4-FFF2-40B4-BE49-F238E27FC236}">
                <a16:creationId xmlns:a16="http://schemas.microsoft.com/office/drawing/2014/main" id="{83BC09EA-4F31-41BA-9775-14FED3293425}"/>
              </a:ext>
            </a:extLst>
          </p:cNvPr>
          <p:cNvSpPr txBox="1"/>
          <p:nvPr/>
        </p:nvSpPr>
        <p:spPr>
          <a:xfrm>
            <a:off x="727074" y="1690688"/>
            <a:ext cx="10487025" cy="646331"/>
          </a:xfrm>
          <a:prstGeom prst="rect">
            <a:avLst/>
          </a:prstGeom>
          <a:noFill/>
        </p:spPr>
        <p:txBody>
          <a:bodyPr wrap="square" rtlCol="0">
            <a:spAutoFit/>
          </a:bodyPr>
          <a:lstStyle/>
          <a:p>
            <a:pPr algn="ctr"/>
            <a:endParaRPr lang="en-US" b="1" dirty="0"/>
          </a:p>
          <a:p>
            <a:pPr algn="ctr"/>
            <a:r>
              <a:rPr lang="en-US" b="1" dirty="0"/>
              <a:t>Go to a given directory (for example, C:\) to create your Exodus project</a:t>
            </a:r>
            <a:endParaRPr lang="fr-FR" b="1" dirty="0"/>
          </a:p>
        </p:txBody>
      </p:sp>
      <p:pic>
        <p:nvPicPr>
          <p:cNvPr id="6" name="Image 5">
            <a:extLst>
              <a:ext uri="{FF2B5EF4-FFF2-40B4-BE49-F238E27FC236}">
                <a16:creationId xmlns:a16="http://schemas.microsoft.com/office/drawing/2014/main" id="{4A6F996F-39E9-42D8-802C-A5C542F6F277}"/>
              </a:ext>
            </a:extLst>
          </p:cNvPr>
          <p:cNvPicPr>
            <a:picLocks noChangeAspect="1"/>
          </p:cNvPicPr>
          <p:nvPr/>
        </p:nvPicPr>
        <p:blipFill>
          <a:blip r:embed="rId2"/>
          <a:stretch>
            <a:fillRect/>
          </a:stretch>
        </p:blipFill>
        <p:spPr>
          <a:xfrm>
            <a:off x="935207" y="3924299"/>
            <a:ext cx="10534650" cy="2486025"/>
          </a:xfrm>
          <a:prstGeom prst="rect">
            <a:avLst/>
          </a:prstGeom>
        </p:spPr>
      </p:pic>
    </p:spTree>
    <p:extLst>
      <p:ext uri="{BB962C8B-B14F-4D97-AF65-F5344CB8AC3E}">
        <p14:creationId xmlns:p14="http://schemas.microsoft.com/office/powerpoint/2010/main" val="3104002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1200329"/>
          </a:xfrm>
          <a:prstGeom prst="rect">
            <a:avLst/>
          </a:prstGeom>
        </p:spPr>
        <p:txBody>
          <a:bodyPr wrap="square">
            <a:spAutoFit/>
          </a:bodyPr>
          <a:lstStyle/>
          <a:p>
            <a:pPr algn="ctr"/>
            <a:r>
              <a:rPr lang="fr-FR" sz="3600" b="1" dirty="0" err="1"/>
              <a:t>Step</a:t>
            </a:r>
            <a:r>
              <a:rPr lang="fr-FR" sz="3600" b="1" dirty="0"/>
              <a:t> 1 : </a:t>
            </a:r>
            <a:r>
              <a:rPr lang="fr-FR" sz="3600" b="1" dirty="0" err="1"/>
              <a:t>Creating</a:t>
            </a:r>
            <a:r>
              <a:rPr lang="fr-FR" sz="3600" b="1" dirty="0"/>
              <a:t> new </a:t>
            </a:r>
            <a:r>
              <a:rPr lang="fr-FR" sz="3600" b="1" dirty="0" err="1"/>
              <a:t>Scrapy</a:t>
            </a:r>
            <a:r>
              <a:rPr lang="fr-FR" sz="3600" b="1" dirty="0"/>
              <a:t> </a:t>
            </a:r>
            <a:r>
              <a:rPr lang="fr-FR" sz="3600" b="1" dirty="0" err="1"/>
              <a:t>project</a:t>
            </a:r>
            <a:r>
              <a:rPr lang="fr-FR" sz="3600" b="1" dirty="0"/>
              <a:t> ‘Exodus’</a:t>
            </a:r>
          </a:p>
        </p:txBody>
      </p:sp>
      <p:pic>
        <p:nvPicPr>
          <p:cNvPr id="2" name="Image 1">
            <a:extLst>
              <a:ext uri="{FF2B5EF4-FFF2-40B4-BE49-F238E27FC236}">
                <a16:creationId xmlns:a16="http://schemas.microsoft.com/office/drawing/2014/main" id="{12838E32-E8D4-4DA5-A763-5C3A1A5BA950}"/>
              </a:ext>
            </a:extLst>
          </p:cNvPr>
          <p:cNvPicPr>
            <a:picLocks noChangeAspect="1"/>
          </p:cNvPicPr>
          <p:nvPr/>
        </p:nvPicPr>
        <p:blipFill>
          <a:blip r:embed="rId2"/>
          <a:stretch>
            <a:fillRect/>
          </a:stretch>
        </p:blipFill>
        <p:spPr>
          <a:xfrm>
            <a:off x="369024" y="1454874"/>
            <a:ext cx="3552825" cy="1533525"/>
          </a:xfrm>
          <a:prstGeom prst="rect">
            <a:avLst/>
          </a:prstGeom>
          <a:effectLst>
            <a:outerShdw blurRad="50800" dist="50800" dir="5400000" algn="ctr" rotWithShape="0">
              <a:schemeClr val="tx1"/>
            </a:outerShdw>
          </a:effectLst>
        </p:spPr>
      </p:pic>
      <p:pic>
        <p:nvPicPr>
          <p:cNvPr id="3" name="Image 2">
            <a:extLst>
              <a:ext uri="{FF2B5EF4-FFF2-40B4-BE49-F238E27FC236}">
                <a16:creationId xmlns:a16="http://schemas.microsoft.com/office/drawing/2014/main" id="{1436E07A-9379-4FEB-A90C-DB91B9614874}"/>
              </a:ext>
            </a:extLst>
          </p:cNvPr>
          <p:cNvPicPr>
            <a:picLocks noChangeAspect="1"/>
          </p:cNvPicPr>
          <p:nvPr/>
        </p:nvPicPr>
        <p:blipFill>
          <a:blip r:embed="rId3"/>
          <a:stretch>
            <a:fillRect/>
          </a:stretch>
        </p:blipFill>
        <p:spPr>
          <a:xfrm>
            <a:off x="3377259" y="2501699"/>
            <a:ext cx="3590925" cy="2600325"/>
          </a:xfrm>
          <a:prstGeom prst="rect">
            <a:avLst/>
          </a:prstGeom>
          <a:effectLst>
            <a:outerShdw blurRad="50800" dist="50800" dir="5400000" algn="ctr" rotWithShape="0">
              <a:schemeClr val="tx1"/>
            </a:outerShdw>
          </a:effectLst>
        </p:spPr>
      </p:pic>
      <p:pic>
        <p:nvPicPr>
          <p:cNvPr id="7" name="Image 6">
            <a:extLst>
              <a:ext uri="{FF2B5EF4-FFF2-40B4-BE49-F238E27FC236}">
                <a16:creationId xmlns:a16="http://schemas.microsoft.com/office/drawing/2014/main" id="{746E7D62-610B-4B67-B33E-E80BFCE8F8B7}"/>
              </a:ext>
            </a:extLst>
          </p:cNvPr>
          <p:cNvPicPr>
            <a:picLocks noChangeAspect="1"/>
          </p:cNvPicPr>
          <p:nvPr/>
        </p:nvPicPr>
        <p:blipFill>
          <a:blip r:embed="rId4"/>
          <a:stretch>
            <a:fillRect/>
          </a:stretch>
        </p:blipFill>
        <p:spPr>
          <a:xfrm>
            <a:off x="6480312" y="4761020"/>
            <a:ext cx="3981450" cy="1295400"/>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398850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Step</a:t>
            </a:r>
            <a:r>
              <a:rPr lang="fr-FR" sz="3600" b="1" dirty="0"/>
              <a:t> 2 : </a:t>
            </a:r>
            <a:r>
              <a:rPr lang="fr-FR" sz="3600" b="1" dirty="0" err="1"/>
              <a:t>Scrapy</a:t>
            </a:r>
            <a:r>
              <a:rPr lang="fr-FR" sz="3600" b="1" dirty="0"/>
              <a:t> code ; </a:t>
            </a:r>
            <a:r>
              <a:rPr lang="fr-FR" sz="3600" b="1" dirty="0" err="1"/>
              <a:t>creating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369651" y="1034052"/>
            <a:ext cx="11373113" cy="646331"/>
          </a:xfrm>
          <a:prstGeom prst="rect">
            <a:avLst/>
          </a:prstGeom>
          <a:noFill/>
        </p:spPr>
        <p:txBody>
          <a:bodyPr wrap="square" rtlCol="0">
            <a:spAutoFit/>
          </a:bodyPr>
          <a:lstStyle/>
          <a:p>
            <a:pPr algn="ctr"/>
            <a:r>
              <a:rPr lang="fr-FR" dirty="0" err="1"/>
              <a:t>Then</a:t>
            </a:r>
            <a:r>
              <a:rPr lang="fr-FR" dirty="0"/>
              <a:t>, change directory (</a:t>
            </a:r>
            <a:r>
              <a:rPr lang="fr-FR" dirty="0" err="1"/>
              <a:t>with</a:t>
            </a:r>
            <a:r>
              <a:rPr lang="fr-FR" dirty="0"/>
              <a:t> the ‘cd’ command) to C:\Exodus\Exodus (command ‘cd’) and type ‘</a:t>
            </a:r>
            <a:r>
              <a:rPr lang="fr-FR" dirty="0" err="1"/>
              <a:t>scrapy</a:t>
            </a:r>
            <a:r>
              <a:rPr lang="fr-FR" dirty="0"/>
              <a:t> </a:t>
            </a:r>
            <a:r>
              <a:rPr lang="fr-FR" dirty="0" err="1"/>
              <a:t>genspider</a:t>
            </a:r>
            <a:r>
              <a:rPr lang="fr-FR" dirty="0"/>
              <a:t> basic web’ (note: ‘basic’ </a:t>
            </a:r>
            <a:r>
              <a:rPr lang="fr-FR" dirty="0" err="1"/>
              <a:t>will</a:t>
            </a:r>
            <a:r>
              <a:rPr lang="fr-FR" dirty="0"/>
              <a:t> </a:t>
            </a:r>
            <a:r>
              <a:rPr lang="fr-FR" dirty="0" err="1"/>
              <a:t>be</a:t>
            </a:r>
            <a:r>
              <a:rPr lang="fr-FR" dirty="0"/>
              <a:t> the </a:t>
            </a:r>
            <a:r>
              <a:rPr lang="fr-FR" dirty="0" err="1"/>
              <a:t>name</a:t>
            </a:r>
            <a:r>
              <a:rPr lang="fr-FR" dirty="0"/>
              <a:t> of </a:t>
            </a:r>
            <a:r>
              <a:rPr lang="fr-FR" dirty="0" err="1"/>
              <a:t>our</a:t>
            </a:r>
            <a:r>
              <a:rPr lang="fr-FR" dirty="0"/>
              <a:t> main program and </a:t>
            </a:r>
            <a:r>
              <a:rPr lang="fr-FR" dirty="0" err="1"/>
              <a:t>we</a:t>
            </a:r>
            <a:r>
              <a:rPr lang="fr-FR" dirty="0"/>
              <a:t> </a:t>
            </a:r>
            <a:r>
              <a:rPr lang="fr-FR" dirty="0" err="1"/>
              <a:t>will</a:t>
            </a:r>
            <a:r>
              <a:rPr lang="fr-FR" dirty="0"/>
              <a:t> </a:t>
            </a:r>
            <a:r>
              <a:rPr lang="fr-FR" dirty="0" err="1"/>
              <a:t>also</a:t>
            </a:r>
            <a:r>
              <a:rPr lang="fr-FR" dirty="0"/>
              <a:t> use items.py file to setup </a:t>
            </a:r>
            <a:r>
              <a:rPr lang="fr-FR" dirty="0" err="1"/>
              <a:t>defined</a:t>
            </a:r>
            <a:r>
              <a:rPr lang="fr-FR" dirty="0"/>
              <a:t> items):</a:t>
            </a:r>
          </a:p>
        </p:txBody>
      </p:sp>
      <p:sp>
        <p:nvSpPr>
          <p:cNvPr id="7" name="Rectangle 6">
            <a:extLst>
              <a:ext uri="{FF2B5EF4-FFF2-40B4-BE49-F238E27FC236}">
                <a16:creationId xmlns:a16="http://schemas.microsoft.com/office/drawing/2014/main" id="{7A25D25E-C921-47A6-B3C1-B81DFD412E8F}"/>
              </a:ext>
            </a:extLst>
          </p:cNvPr>
          <p:cNvSpPr/>
          <p:nvPr/>
        </p:nvSpPr>
        <p:spPr>
          <a:xfrm>
            <a:off x="6057898" y="2623862"/>
            <a:ext cx="6096000" cy="646331"/>
          </a:xfrm>
          <a:prstGeom prst="rect">
            <a:avLst/>
          </a:prstGeom>
        </p:spPr>
        <p:txBody>
          <a:bodyPr>
            <a:spAutoFit/>
          </a:bodyPr>
          <a:lstStyle/>
          <a:p>
            <a:pPr algn="ctr"/>
            <a:r>
              <a:rPr lang="en-US" b="1" dirty="0">
                <a:solidFill>
                  <a:srgbClr val="000000"/>
                </a:solidFill>
                <a:latin typeface="Courier Std"/>
              </a:rPr>
              <a:t>Created spider 'basic' using template 'basic' in module: </a:t>
            </a:r>
            <a:r>
              <a:rPr lang="en-US" b="1" dirty="0" err="1">
                <a:solidFill>
                  <a:srgbClr val="000000"/>
                </a:solidFill>
                <a:latin typeface="Courier Std"/>
              </a:rPr>
              <a:t>Exodus.spiders.basic</a:t>
            </a:r>
            <a:r>
              <a:rPr lang="en-US" b="1" dirty="0">
                <a:solidFill>
                  <a:srgbClr val="000000"/>
                </a:solidFill>
                <a:latin typeface="Courier Std"/>
              </a:rPr>
              <a:t> </a:t>
            </a:r>
            <a:endParaRPr lang="fr-FR" dirty="0"/>
          </a:p>
        </p:txBody>
      </p:sp>
      <p:pic>
        <p:nvPicPr>
          <p:cNvPr id="2" name="Image 1">
            <a:extLst>
              <a:ext uri="{FF2B5EF4-FFF2-40B4-BE49-F238E27FC236}">
                <a16:creationId xmlns:a16="http://schemas.microsoft.com/office/drawing/2014/main" id="{F161600B-CA2A-487E-8A51-D60C63DDAD0C}"/>
              </a:ext>
            </a:extLst>
          </p:cNvPr>
          <p:cNvPicPr>
            <a:picLocks noChangeAspect="1"/>
          </p:cNvPicPr>
          <p:nvPr/>
        </p:nvPicPr>
        <p:blipFill>
          <a:blip r:embed="rId2"/>
          <a:stretch>
            <a:fillRect/>
          </a:stretch>
        </p:blipFill>
        <p:spPr>
          <a:xfrm>
            <a:off x="38102" y="1964377"/>
            <a:ext cx="4905375" cy="3352800"/>
          </a:xfrm>
          <a:prstGeom prst="rect">
            <a:avLst/>
          </a:prstGeom>
          <a:effectLst>
            <a:outerShdw blurRad="50800" dist="50800" dir="5400000" algn="ctr" rotWithShape="0">
              <a:schemeClr val="tx1"/>
            </a:outerShdw>
          </a:effectLst>
        </p:spPr>
      </p:pic>
      <p:pic>
        <p:nvPicPr>
          <p:cNvPr id="8" name="Image 7">
            <a:extLst>
              <a:ext uri="{FF2B5EF4-FFF2-40B4-BE49-F238E27FC236}">
                <a16:creationId xmlns:a16="http://schemas.microsoft.com/office/drawing/2014/main" id="{D7287BAF-7210-4A34-A837-7D4BB0360E20}"/>
              </a:ext>
            </a:extLst>
          </p:cNvPr>
          <p:cNvPicPr>
            <a:picLocks noChangeAspect="1"/>
          </p:cNvPicPr>
          <p:nvPr/>
        </p:nvPicPr>
        <p:blipFill>
          <a:blip r:embed="rId3"/>
          <a:stretch>
            <a:fillRect/>
          </a:stretch>
        </p:blipFill>
        <p:spPr>
          <a:xfrm>
            <a:off x="3636524" y="4536837"/>
            <a:ext cx="8382000" cy="2085975"/>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3609504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Step</a:t>
            </a:r>
            <a:r>
              <a:rPr lang="fr-FR" sz="3600" b="1" dirty="0"/>
              <a:t> 2 : </a:t>
            </a:r>
            <a:r>
              <a:rPr lang="fr-FR" sz="3600" b="1" dirty="0" err="1"/>
              <a:t>Scrapy</a:t>
            </a:r>
            <a:r>
              <a:rPr lang="fr-FR" sz="3600" b="1" dirty="0"/>
              <a:t> code ; </a:t>
            </a:r>
            <a:r>
              <a:rPr lang="fr-FR" sz="3600" b="1" dirty="0" err="1"/>
              <a:t>creating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369651" y="1034052"/>
            <a:ext cx="11373113" cy="523220"/>
          </a:xfrm>
          <a:prstGeom prst="rect">
            <a:avLst/>
          </a:prstGeom>
          <a:noFill/>
        </p:spPr>
        <p:txBody>
          <a:bodyPr wrap="square" rtlCol="0">
            <a:spAutoFit/>
          </a:bodyPr>
          <a:lstStyle/>
          <a:p>
            <a:pPr algn="ctr"/>
            <a:r>
              <a:rPr lang="fr-FR" sz="2800" b="1" dirty="0"/>
              <a:t>Note :</a:t>
            </a:r>
          </a:p>
        </p:txBody>
      </p:sp>
      <p:sp>
        <p:nvSpPr>
          <p:cNvPr id="5" name="ZoneTexte 4">
            <a:extLst>
              <a:ext uri="{FF2B5EF4-FFF2-40B4-BE49-F238E27FC236}">
                <a16:creationId xmlns:a16="http://schemas.microsoft.com/office/drawing/2014/main" id="{E3773851-4FAE-4571-83E1-C155EB1F3639}"/>
              </a:ext>
            </a:extLst>
          </p:cNvPr>
          <p:cNvSpPr txBox="1"/>
          <p:nvPr/>
        </p:nvSpPr>
        <p:spPr>
          <a:xfrm>
            <a:off x="1361872" y="2033081"/>
            <a:ext cx="10068128" cy="646331"/>
          </a:xfrm>
          <a:prstGeom prst="rect">
            <a:avLst/>
          </a:prstGeom>
          <a:noFill/>
        </p:spPr>
        <p:txBody>
          <a:bodyPr wrap="square" rtlCol="0">
            <a:spAutoFit/>
          </a:bodyPr>
          <a:lstStyle/>
          <a:p>
            <a:r>
              <a:rPr lang="fr-FR" dirty="0"/>
              <a:t>You can </a:t>
            </a:r>
            <a:r>
              <a:rPr lang="fr-FR" dirty="0" err="1"/>
              <a:t>edit</a:t>
            </a:r>
            <a:r>
              <a:rPr lang="fr-FR" dirty="0"/>
              <a:t> a Python file (.</a:t>
            </a:r>
            <a:r>
              <a:rPr lang="fr-FR" dirty="0" err="1"/>
              <a:t>py</a:t>
            </a:r>
            <a:r>
              <a:rPr lang="fr-FR" dirty="0"/>
              <a:t>) </a:t>
            </a:r>
            <a:r>
              <a:rPr lang="fr-FR" dirty="0" err="1"/>
              <a:t>with</a:t>
            </a:r>
            <a:r>
              <a:rPr lang="fr-FR" dirty="0"/>
              <a:t> a Python IDLE (</a:t>
            </a:r>
            <a:r>
              <a:rPr lang="fr-FR" dirty="0">
                <a:hlinkClick r:id="rId2"/>
              </a:rPr>
              <a:t>https://www.python.org/downloads/</a:t>
            </a:r>
            <a:r>
              <a:rPr lang="fr-FR" dirty="0"/>
              <a:t>) or </a:t>
            </a:r>
            <a:r>
              <a:rPr lang="fr-FR" dirty="0" err="1"/>
              <a:t>with</a:t>
            </a:r>
            <a:r>
              <a:rPr lang="fr-FR" dirty="0"/>
              <a:t> </a:t>
            </a:r>
            <a:r>
              <a:rPr lang="fr-FR" dirty="0" err="1"/>
              <a:t>Jupyter</a:t>
            </a:r>
            <a:r>
              <a:rPr lang="fr-FR" dirty="0"/>
              <a:t> Notebook (</a:t>
            </a:r>
            <a:r>
              <a:rPr lang="fr-FR" dirty="0" err="1"/>
              <a:t>from</a:t>
            </a:r>
            <a:r>
              <a:rPr lang="fr-FR" dirty="0"/>
              <a:t> Anaconda):</a:t>
            </a:r>
          </a:p>
        </p:txBody>
      </p:sp>
      <p:pic>
        <p:nvPicPr>
          <p:cNvPr id="6" name="Image 5">
            <a:extLst>
              <a:ext uri="{FF2B5EF4-FFF2-40B4-BE49-F238E27FC236}">
                <a16:creationId xmlns:a16="http://schemas.microsoft.com/office/drawing/2014/main" id="{845874D2-677E-403E-9F21-7000C97A3359}"/>
              </a:ext>
            </a:extLst>
          </p:cNvPr>
          <p:cNvPicPr>
            <a:picLocks noChangeAspect="1"/>
          </p:cNvPicPr>
          <p:nvPr/>
        </p:nvPicPr>
        <p:blipFill>
          <a:blip r:embed="rId3"/>
          <a:stretch>
            <a:fillRect/>
          </a:stretch>
        </p:blipFill>
        <p:spPr>
          <a:xfrm>
            <a:off x="3046831" y="3296697"/>
            <a:ext cx="3566851" cy="2167581"/>
          </a:xfrm>
          <a:prstGeom prst="rect">
            <a:avLst/>
          </a:prstGeom>
          <a:effectLst>
            <a:outerShdw blurRad="50800" dist="50800" dir="5400000" algn="ctr" rotWithShape="0">
              <a:schemeClr val="tx1"/>
            </a:outerShdw>
          </a:effectLst>
        </p:spPr>
      </p:pic>
      <p:pic>
        <p:nvPicPr>
          <p:cNvPr id="9" name="Image 8">
            <a:extLst>
              <a:ext uri="{FF2B5EF4-FFF2-40B4-BE49-F238E27FC236}">
                <a16:creationId xmlns:a16="http://schemas.microsoft.com/office/drawing/2014/main" id="{F9950C21-82EC-4D78-8C62-7A31B7ACAFB8}"/>
              </a:ext>
            </a:extLst>
          </p:cNvPr>
          <p:cNvPicPr>
            <a:picLocks noChangeAspect="1"/>
          </p:cNvPicPr>
          <p:nvPr/>
        </p:nvPicPr>
        <p:blipFill>
          <a:blip r:embed="rId4"/>
          <a:stretch>
            <a:fillRect/>
          </a:stretch>
        </p:blipFill>
        <p:spPr>
          <a:xfrm>
            <a:off x="369651" y="3056171"/>
            <a:ext cx="2178716" cy="2648635"/>
          </a:xfrm>
          <a:prstGeom prst="rect">
            <a:avLst/>
          </a:prstGeom>
        </p:spPr>
      </p:pic>
      <p:cxnSp>
        <p:nvCxnSpPr>
          <p:cNvPr id="11" name="Connecteur droit avec flèche 10">
            <a:extLst>
              <a:ext uri="{FF2B5EF4-FFF2-40B4-BE49-F238E27FC236}">
                <a16:creationId xmlns:a16="http://schemas.microsoft.com/office/drawing/2014/main" id="{C07D4D7C-D616-4335-8175-7EB07F2842A0}"/>
              </a:ext>
            </a:extLst>
          </p:cNvPr>
          <p:cNvCxnSpPr>
            <a:cxnSpLocks/>
          </p:cNvCxnSpPr>
          <p:nvPr/>
        </p:nvCxnSpPr>
        <p:spPr>
          <a:xfrm flipV="1">
            <a:off x="2548367" y="5116749"/>
            <a:ext cx="690944" cy="13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90BAAA9B-357E-45F1-9BBB-B29F1A3603F9}"/>
              </a:ext>
            </a:extLst>
          </p:cNvPr>
          <p:cNvPicPr>
            <a:picLocks noChangeAspect="1"/>
          </p:cNvPicPr>
          <p:nvPr/>
        </p:nvPicPr>
        <p:blipFill>
          <a:blip r:embed="rId5"/>
          <a:stretch>
            <a:fillRect/>
          </a:stretch>
        </p:blipFill>
        <p:spPr>
          <a:xfrm>
            <a:off x="6895784" y="4080668"/>
            <a:ext cx="5129082" cy="2072162"/>
          </a:xfrm>
          <a:prstGeom prst="rect">
            <a:avLst/>
          </a:prstGeom>
          <a:effectLst>
            <a:outerShdw blurRad="50800" dist="50800" dir="5400000" algn="ctr" rotWithShape="0">
              <a:schemeClr val="tx1"/>
            </a:outerShdw>
          </a:effectLst>
        </p:spPr>
      </p:pic>
      <p:cxnSp>
        <p:nvCxnSpPr>
          <p:cNvPr id="15" name="Connecteur droit avec flèche 14">
            <a:extLst>
              <a:ext uri="{FF2B5EF4-FFF2-40B4-BE49-F238E27FC236}">
                <a16:creationId xmlns:a16="http://schemas.microsoft.com/office/drawing/2014/main" id="{6C869386-F88C-4606-92B4-06313967EE88}"/>
              </a:ext>
            </a:extLst>
          </p:cNvPr>
          <p:cNvCxnSpPr>
            <a:cxnSpLocks/>
          </p:cNvCxnSpPr>
          <p:nvPr/>
        </p:nvCxnSpPr>
        <p:spPr>
          <a:xfrm>
            <a:off x="6613682" y="3637366"/>
            <a:ext cx="2267671" cy="37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053C1F8D-AA23-4105-A574-D236E6CE7BA6}"/>
              </a:ext>
            </a:extLst>
          </p:cNvPr>
          <p:cNvSpPr txBox="1"/>
          <p:nvPr/>
        </p:nvSpPr>
        <p:spPr>
          <a:xfrm>
            <a:off x="7869677" y="3195249"/>
            <a:ext cx="2178716" cy="646331"/>
          </a:xfrm>
          <a:prstGeom prst="rect">
            <a:avLst/>
          </a:prstGeom>
          <a:noFill/>
        </p:spPr>
        <p:txBody>
          <a:bodyPr wrap="square" rtlCol="0">
            <a:spAutoFit/>
          </a:bodyPr>
          <a:lstStyle/>
          <a:p>
            <a:pPr algn="ctr"/>
            <a:r>
              <a:rPr lang="fr-FR" dirty="0"/>
              <a:t>Click on a </a:t>
            </a:r>
            <a:r>
              <a:rPr lang="fr-FR" dirty="0" err="1"/>
              <a:t>given</a:t>
            </a:r>
            <a:r>
              <a:rPr lang="fr-FR" dirty="0"/>
              <a:t> .</a:t>
            </a:r>
            <a:r>
              <a:rPr lang="fr-FR" dirty="0" err="1"/>
              <a:t>ipynb</a:t>
            </a:r>
            <a:r>
              <a:rPr lang="fr-FR" dirty="0"/>
              <a:t> file</a:t>
            </a:r>
          </a:p>
        </p:txBody>
      </p:sp>
    </p:spTree>
    <p:extLst>
      <p:ext uri="{BB962C8B-B14F-4D97-AF65-F5344CB8AC3E}">
        <p14:creationId xmlns:p14="http://schemas.microsoft.com/office/powerpoint/2010/main" val="2214434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2305878" y="1187995"/>
            <a:ext cx="9193695" cy="369332"/>
          </a:xfrm>
          <a:prstGeom prst="rect">
            <a:avLst/>
          </a:prstGeom>
          <a:noFill/>
        </p:spPr>
        <p:txBody>
          <a:bodyPr wrap="square" rtlCol="0">
            <a:spAutoFit/>
          </a:bodyPr>
          <a:lstStyle/>
          <a:p>
            <a:pPr algn="ctr"/>
            <a:r>
              <a:rPr lang="fr-FR" dirty="0"/>
              <a:t>You can open basic.py  and items.py </a:t>
            </a:r>
            <a:r>
              <a:rPr lang="fr-FR" dirty="0" err="1"/>
              <a:t>with</a:t>
            </a:r>
            <a:r>
              <a:rPr lang="fr-FR" dirty="0"/>
              <a:t> Python IDLE </a:t>
            </a:r>
          </a:p>
        </p:txBody>
      </p:sp>
      <p:pic>
        <p:nvPicPr>
          <p:cNvPr id="5" name="Image 4">
            <a:extLst>
              <a:ext uri="{FF2B5EF4-FFF2-40B4-BE49-F238E27FC236}">
                <a16:creationId xmlns:a16="http://schemas.microsoft.com/office/drawing/2014/main" id="{F1400A29-836D-4F10-AF2E-6E1641289DDD}"/>
              </a:ext>
            </a:extLst>
          </p:cNvPr>
          <p:cNvPicPr>
            <a:picLocks noChangeAspect="1"/>
          </p:cNvPicPr>
          <p:nvPr/>
        </p:nvPicPr>
        <p:blipFill>
          <a:blip r:embed="rId2"/>
          <a:stretch>
            <a:fillRect/>
          </a:stretch>
        </p:blipFill>
        <p:spPr>
          <a:xfrm>
            <a:off x="562380" y="1767540"/>
            <a:ext cx="3790950" cy="2905125"/>
          </a:xfrm>
          <a:prstGeom prst="rect">
            <a:avLst/>
          </a:prstGeom>
          <a:effectLst>
            <a:outerShdw blurRad="50800" dist="50800" dir="5400000" algn="ctr" rotWithShape="0">
              <a:schemeClr val="tx1"/>
            </a:outerShdw>
          </a:effectLst>
        </p:spPr>
      </p:pic>
      <p:pic>
        <p:nvPicPr>
          <p:cNvPr id="6" name="Image 5">
            <a:extLst>
              <a:ext uri="{FF2B5EF4-FFF2-40B4-BE49-F238E27FC236}">
                <a16:creationId xmlns:a16="http://schemas.microsoft.com/office/drawing/2014/main" id="{DBDCDFA1-98ED-47FB-9DB3-4FFC0FA36656}"/>
              </a:ext>
            </a:extLst>
          </p:cNvPr>
          <p:cNvPicPr>
            <a:picLocks noChangeAspect="1"/>
          </p:cNvPicPr>
          <p:nvPr/>
        </p:nvPicPr>
        <p:blipFill>
          <a:blip r:embed="rId3"/>
          <a:stretch>
            <a:fillRect/>
          </a:stretch>
        </p:blipFill>
        <p:spPr>
          <a:xfrm>
            <a:off x="5757659" y="1858181"/>
            <a:ext cx="5229225" cy="3724275"/>
          </a:xfrm>
          <a:prstGeom prst="rect">
            <a:avLst/>
          </a:prstGeom>
          <a:effectLst>
            <a:outerShdw blurRad="50800" dist="50800" dir="5400000" algn="ctr" rotWithShape="0">
              <a:schemeClr val="tx1"/>
            </a:outerShdw>
          </a:effectLst>
        </p:spPr>
      </p:pic>
      <p:sp>
        <p:nvSpPr>
          <p:cNvPr id="9" name="ZoneTexte 8">
            <a:extLst>
              <a:ext uri="{FF2B5EF4-FFF2-40B4-BE49-F238E27FC236}">
                <a16:creationId xmlns:a16="http://schemas.microsoft.com/office/drawing/2014/main" id="{A073627A-9C10-4DF0-951E-8E9FE0F33CFA}"/>
              </a:ext>
            </a:extLst>
          </p:cNvPr>
          <p:cNvSpPr txBox="1"/>
          <p:nvPr/>
        </p:nvSpPr>
        <p:spPr>
          <a:xfrm>
            <a:off x="1964987" y="5912493"/>
            <a:ext cx="6848272" cy="369332"/>
          </a:xfrm>
          <a:prstGeom prst="rect">
            <a:avLst/>
          </a:prstGeom>
          <a:noFill/>
        </p:spPr>
        <p:txBody>
          <a:bodyPr wrap="square" rtlCol="0">
            <a:spAutoFit/>
          </a:bodyPr>
          <a:lstStyle/>
          <a:p>
            <a:pPr algn="ctr"/>
            <a:r>
              <a:rPr lang="fr-FR" dirty="0"/>
              <a:t>You </a:t>
            </a:r>
            <a:r>
              <a:rPr lang="fr-FR" dirty="0" err="1"/>
              <a:t>will</a:t>
            </a:r>
            <a:r>
              <a:rPr lang="fr-FR" dirty="0"/>
              <a:t> </a:t>
            </a:r>
            <a:r>
              <a:rPr lang="fr-FR" dirty="0" err="1"/>
              <a:t>only</a:t>
            </a:r>
            <a:r>
              <a:rPr lang="fr-FR" dirty="0"/>
              <a:t> </a:t>
            </a:r>
            <a:r>
              <a:rPr lang="fr-FR" dirty="0" err="1"/>
              <a:t>need</a:t>
            </a:r>
            <a:r>
              <a:rPr lang="fr-FR" dirty="0"/>
              <a:t> </a:t>
            </a:r>
            <a:r>
              <a:rPr lang="fr-FR" dirty="0" err="1"/>
              <a:t>these</a:t>
            </a:r>
            <a:r>
              <a:rPr lang="fr-FR" dirty="0"/>
              <a:t> </a:t>
            </a:r>
            <a:r>
              <a:rPr lang="fr-FR" dirty="0" err="1"/>
              <a:t>two</a:t>
            </a:r>
            <a:r>
              <a:rPr lang="fr-FR" dirty="0"/>
              <a:t> files to </a:t>
            </a:r>
            <a:r>
              <a:rPr lang="fr-FR" dirty="0" err="1"/>
              <a:t>develop</a:t>
            </a:r>
            <a:r>
              <a:rPr lang="fr-FR" dirty="0"/>
              <a:t> a </a:t>
            </a:r>
            <a:r>
              <a:rPr lang="fr-FR" dirty="0" err="1"/>
              <a:t>webscraper</a:t>
            </a:r>
            <a:endParaRPr lang="fr-FR" dirty="0"/>
          </a:p>
        </p:txBody>
      </p:sp>
    </p:spTree>
    <p:extLst>
      <p:ext uri="{BB962C8B-B14F-4D97-AF65-F5344CB8AC3E}">
        <p14:creationId xmlns:p14="http://schemas.microsoft.com/office/powerpoint/2010/main" val="26048944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First, change item.py to : </a:t>
            </a:r>
          </a:p>
        </p:txBody>
      </p:sp>
      <p:sp>
        <p:nvSpPr>
          <p:cNvPr id="7" name="ZoneTexte 6">
            <a:extLst>
              <a:ext uri="{FF2B5EF4-FFF2-40B4-BE49-F238E27FC236}">
                <a16:creationId xmlns:a16="http://schemas.microsoft.com/office/drawing/2014/main" id="{EB2DB8D0-9085-4A19-A2D3-D2BD4C2935A6}"/>
              </a:ext>
            </a:extLst>
          </p:cNvPr>
          <p:cNvSpPr txBox="1"/>
          <p:nvPr/>
        </p:nvSpPr>
        <p:spPr>
          <a:xfrm>
            <a:off x="6643991" y="1828800"/>
            <a:ext cx="5321030" cy="4401205"/>
          </a:xfrm>
          <a:prstGeom prst="rect">
            <a:avLst/>
          </a:prstGeom>
          <a:noFill/>
          <a:ln>
            <a:solidFill>
              <a:schemeClr val="tx1"/>
            </a:solidFill>
          </a:ln>
        </p:spPr>
        <p:txBody>
          <a:bodyPr wrap="square" rtlCol="0">
            <a:spAutoFit/>
          </a:bodyPr>
          <a:lstStyle/>
          <a:p>
            <a:r>
              <a:rPr lang="fr-FR" sz="1400" dirty="0"/>
              <a:t># -*- </a:t>
            </a:r>
            <a:r>
              <a:rPr lang="fr-FR" sz="1400" dirty="0" err="1"/>
              <a:t>coding</a:t>
            </a:r>
            <a:r>
              <a:rPr lang="fr-FR" sz="1400" dirty="0"/>
              <a:t>: utf-8 -*-</a:t>
            </a:r>
          </a:p>
          <a:p>
            <a:endParaRPr lang="fr-FR" sz="1400" dirty="0"/>
          </a:p>
          <a:p>
            <a:r>
              <a:rPr lang="fr-FR" sz="1400" dirty="0"/>
              <a:t># </a:t>
            </a:r>
            <a:r>
              <a:rPr lang="fr-FR" sz="1400" dirty="0" err="1"/>
              <a:t>Define</a:t>
            </a:r>
            <a:r>
              <a:rPr lang="fr-FR" sz="1400" dirty="0"/>
              <a:t> </a:t>
            </a:r>
            <a:r>
              <a:rPr lang="fr-FR" sz="1400" dirty="0" err="1"/>
              <a:t>here</a:t>
            </a:r>
            <a:r>
              <a:rPr lang="fr-FR" sz="1400" dirty="0"/>
              <a:t> the </a:t>
            </a:r>
            <a:r>
              <a:rPr lang="fr-FR" sz="1400" dirty="0" err="1"/>
              <a:t>models</a:t>
            </a:r>
            <a:r>
              <a:rPr lang="fr-FR" sz="1400" dirty="0"/>
              <a:t> for </a:t>
            </a:r>
            <a:r>
              <a:rPr lang="fr-FR" sz="1400" dirty="0" err="1"/>
              <a:t>your</a:t>
            </a:r>
            <a:r>
              <a:rPr lang="fr-FR" sz="1400" dirty="0"/>
              <a:t> </a:t>
            </a:r>
            <a:r>
              <a:rPr lang="fr-FR" sz="1400" dirty="0" err="1"/>
              <a:t>scraped</a:t>
            </a:r>
            <a:r>
              <a:rPr lang="fr-FR" sz="1400" dirty="0"/>
              <a:t> items</a:t>
            </a:r>
          </a:p>
          <a:p>
            <a:r>
              <a:rPr lang="fr-FR" sz="1400" dirty="0"/>
              <a:t>#</a:t>
            </a:r>
          </a:p>
          <a:p>
            <a:r>
              <a:rPr lang="fr-FR" sz="1400" dirty="0"/>
              <a:t># </a:t>
            </a:r>
            <a:r>
              <a:rPr lang="fr-FR" sz="1400" dirty="0" err="1"/>
              <a:t>See</a:t>
            </a:r>
            <a:r>
              <a:rPr lang="fr-FR" sz="1400" dirty="0"/>
              <a:t> documentation in:</a:t>
            </a:r>
          </a:p>
          <a:p>
            <a:r>
              <a:rPr lang="fr-FR" sz="1400" dirty="0"/>
              <a:t># https://docs.scrapy.org/en/latest/topics/items.html</a:t>
            </a:r>
          </a:p>
          <a:p>
            <a:endParaRPr lang="fr-FR" sz="1400" dirty="0"/>
          </a:p>
          <a:p>
            <a:r>
              <a:rPr lang="fr-FR" sz="1400" dirty="0"/>
              <a:t>import </a:t>
            </a:r>
            <a:r>
              <a:rPr lang="fr-FR" sz="1400" dirty="0" err="1"/>
              <a:t>scrapy</a:t>
            </a:r>
            <a:endParaRPr lang="fr-FR" sz="1400" dirty="0"/>
          </a:p>
          <a:p>
            <a:r>
              <a:rPr lang="fr-FR" sz="1400" dirty="0" err="1"/>
              <a:t>from</a:t>
            </a:r>
            <a:r>
              <a:rPr lang="fr-FR" sz="1400" dirty="0"/>
              <a:t> </a:t>
            </a:r>
            <a:r>
              <a:rPr lang="fr-FR" sz="1400" dirty="0" err="1"/>
              <a:t>scrapy.item</a:t>
            </a:r>
            <a:r>
              <a:rPr lang="fr-FR" sz="1400" dirty="0"/>
              <a:t> import Item, Field</a:t>
            </a:r>
          </a:p>
          <a:p>
            <a:endParaRPr lang="fr-FR" sz="1400" dirty="0"/>
          </a:p>
          <a:p>
            <a:r>
              <a:rPr lang="fr-FR" sz="1400" dirty="0"/>
              <a:t>class </a:t>
            </a:r>
            <a:r>
              <a:rPr lang="fr-FR" sz="1400" dirty="0" err="1"/>
              <a:t>ExodusItem</a:t>
            </a:r>
            <a:r>
              <a:rPr lang="fr-FR" sz="1400" dirty="0"/>
              <a:t>(Item):</a:t>
            </a:r>
          </a:p>
          <a:p>
            <a:r>
              <a:rPr lang="fr-FR" sz="1400" dirty="0"/>
              <a:t>    # </a:t>
            </a:r>
            <a:r>
              <a:rPr lang="fr-FR" sz="1400" dirty="0" err="1"/>
              <a:t>Primary</a:t>
            </a:r>
            <a:r>
              <a:rPr lang="fr-FR" sz="1400" dirty="0"/>
              <a:t> </a:t>
            </a:r>
            <a:r>
              <a:rPr lang="fr-FR" sz="1400" dirty="0" err="1"/>
              <a:t>fields</a:t>
            </a:r>
            <a:endParaRPr lang="fr-FR" sz="1400" dirty="0"/>
          </a:p>
          <a:p>
            <a:r>
              <a:rPr lang="fr-FR" sz="1400" dirty="0"/>
              <a:t>    </a:t>
            </a:r>
            <a:r>
              <a:rPr lang="fr-FR" sz="1400" dirty="0" err="1"/>
              <a:t>appname</a:t>
            </a:r>
            <a:r>
              <a:rPr lang="fr-FR" sz="1400" dirty="0"/>
              <a:t> = Field()</a:t>
            </a:r>
          </a:p>
          <a:p>
            <a:endParaRPr lang="fr-FR" sz="1400" dirty="0"/>
          </a:p>
          <a:p>
            <a:r>
              <a:rPr lang="fr-FR" sz="1400" dirty="0"/>
              <a:t>    # </a:t>
            </a:r>
            <a:r>
              <a:rPr lang="fr-FR" sz="1400" dirty="0" err="1"/>
              <a:t>Housekeeping</a:t>
            </a:r>
            <a:r>
              <a:rPr lang="fr-FR" sz="1400" dirty="0"/>
              <a:t> </a:t>
            </a:r>
            <a:r>
              <a:rPr lang="fr-FR" sz="1400" dirty="0" err="1"/>
              <a:t>fields</a:t>
            </a:r>
            <a:endParaRPr lang="fr-FR" sz="1400" dirty="0"/>
          </a:p>
          <a:p>
            <a:r>
              <a:rPr lang="fr-FR" sz="1400" dirty="0"/>
              <a:t>    #</a:t>
            </a:r>
            <a:r>
              <a:rPr lang="fr-FR" sz="1400" dirty="0" err="1"/>
              <a:t>scrapingdate</a:t>
            </a:r>
            <a:r>
              <a:rPr lang="fr-FR" sz="1400" dirty="0"/>
              <a:t>= Field()</a:t>
            </a:r>
          </a:p>
          <a:p>
            <a:r>
              <a:rPr lang="fr-FR" sz="1400" dirty="0"/>
              <a:t>    #url= Field()</a:t>
            </a:r>
          </a:p>
          <a:p>
            <a:r>
              <a:rPr lang="fr-FR" sz="1400" dirty="0"/>
              <a:t>    #</a:t>
            </a:r>
            <a:r>
              <a:rPr lang="fr-FR" sz="1400" dirty="0" err="1"/>
              <a:t>project</a:t>
            </a:r>
            <a:r>
              <a:rPr lang="fr-FR" sz="1400" dirty="0"/>
              <a:t>= Field()</a:t>
            </a:r>
          </a:p>
          <a:p>
            <a:r>
              <a:rPr lang="fr-FR" sz="1400" dirty="0"/>
              <a:t>    #spider= Field()</a:t>
            </a:r>
          </a:p>
          <a:p>
            <a:r>
              <a:rPr lang="fr-FR" sz="1400" dirty="0"/>
              <a:t>    #server= Field()</a:t>
            </a:r>
          </a:p>
        </p:txBody>
      </p:sp>
      <p:pic>
        <p:nvPicPr>
          <p:cNvPr id="5" name="Image 4">
            <a:extLst>
              <a:ext uri="{FF2B5EF4-FFF2-40B4-BE49-F238E27FC236}">
                <a16:creationId xmlns:a16="http://schemas.microsoft.com/office/drawing/2014/main" id="{6CC31B1D-0056-47D4-BAC7-B561D7F52BA4}"/>
              </a:ext>
            </a:extLst>
          </p:cNvPr>
          <p:cNvPicPr>
            <a:picLocks noChangeAspect="1"/>
          </p:cNvPicPr>
          <p:nvPr/>
        </p:nvPicPr>
        <p:blipFill>
          <a:blip r:embed="rId2"/>
          <a:stretch>
            <a:fillRect/>
          </a:stretch>
        </p:blipFill>
        <p:spPr>
          <a:xfrm>
            <a:off x="314325" y="1428736"/>
            <a:ext cx="5781675" cy="4924425"/>
          </a:xfrm>
          <a:prstGeom prst="rect">
            <a:avLst/>
          </a:prstGeom>
        </p:spPr>
      </p:pic>
    </p:spTree>
    <p:extLst>
      <p:ext uri="{BB962C8B-B14F-4D97-AF65-F5344CB8AC3E}">
        <p14:creationId xmlns:p14="http://schemas.microsoft.com/office/powerpoint/2010/main" val="27101928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err="1"/>
              <a:t>Then</a:t>
            </a:r>
            <a:r>
              <a:rPr lang="fr-FR" dirty="0"/>
              <a:t>, change basic.py to : </a:t>
            </a:r>
          </a:p>
        </p:txBody>
      </p:sp>
      <p:pic>
        <p:nvPicPr>
          <p:cNvPr id="9" name="Image 8">
            <a:extLst>
              <a:ext uri="{FF2B5EF4-FFF2-40B4-BE49-F238E27FC236}">
                <a16:creationId xmlns:a16="http://schemas.microsoft.com/office/drawing/2014/main" id="{34645971-C84B-4A07-93CF-137970834EE0}"/>
              </a:ext>
            </a:extLst>
          </p:cNvPr>
          <p:cNvPicPr>
            <a:picLocks noChangeAspect="1"/>
          </p:cNvPicPr>
          <p:nvPr/>
        </p:nvPicPr>
        <p:blipFill>
          <a:blip r:embed="rId2"/>
          <a:stretch>
            <a:fillRect/>
          </a:stretch>
        </p:blipFill>
        <p:spPr>
          <a:xfrm>
            <a:off x="237983" y="1510358"/>
            <a:ext cx="10658475" cy="3400425"/>
          </a:xfrm>
          <a:prstGeom prst="rect">
            <a:avLst/>
          </a:prstGeom>
        </p:spPr>
      </p:pic>
    </p:spTree>
    <p:extLst>
      <p:ext uri="{BB962C8B-B14F-4D97-AF65-F5344CB8AC3E}">
        <p14:creationId xmlns:p14="http://schemas.microsoft.com/office/powerpoint/2010/main" val="30358138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Save </a:t>
            </a:r>
            <a:r>
              <a:rPr lang="fr-FR" dirty="0" err="1"/>
              <a:t>it</a:t>
            </a:r>
            <a:r>
              <a:rPr lang="fr-FR" dirty="0"/>
              <a:t>:</a:t>
            </a:r>
          </a:p>
        </p:txBody>
      </p:sp>
      <p:sp>
        <p:nvSpPr>
          <p:cNvPr id="7" name="ZoneTexte 6">
            <a:extLst>
              <a:ext uri="{FF2B5EF4-FFF2-40B4-BE49-F238E27FC236}">
                <a16:creationId xmlns:a16="http://schemas.microsoft.com/office/drawing/2014/main" id="{14E456E4-D00A-40B8-9B70-74B872AC76F6}"/>
              </a:ext>
            </a:extLst>
          </p:cNvPr>
          <p:cNvSpPr txBox="1"/>
          <p:nvPr/>
        </p:nvSpPr>
        <p:spPr>
          <a:xfrm>
            <a:off x="444230" y="2013625"/>
            <a:ext cx="11303540" cy="3693319"/>
          </a:xfrm>
          <a:prstGeom prst="rect">
            <a:avLst/>
          </a:prstGeom>
          <a:noFill/>
          <a:ln>
            <a:solidFill>
              <a:schemeClr val="tx1"/>
            </a:solidFill>
          </a:ln>
        </p:spPr>
        <p:txBody>
          <a:bodyPr wrap="square" rtlCol="0">
            <a:spAutoFit/>
          </a:bodyPr>
          <a:lstStyle/>
          <a:p>
            <a:r>
              <a:rPr lang="fr-FR" dirty="0"/>
              <a:t># -*- </a:t>
            </a:r>
            <a:r>
              <a:rPr lang="fr-FR" dirty="0" err="1"/>
              <a:t>coding</a:t>
            </a:r>
            <a:r>
              <a:rPr lang="fr-FR" dirty="0"/>
              <a:t>: utf-8 -*-</a:t>
            </a:r>
          </a:p>
          <a:p>
            <a:r>
              <a:rPr lang="fr-FR" dirty="0"/>
              <a:t>import </a:t>
            </a:r>
            <a:r>
              <a:rPr lang="fr-FR" dirty="0" err="1"/>
              <a:t>scrapy</a:t>
            </a:r>
            <a:endParaRPr lang="fr-FR" dirty="0"/>
          </a:p>
          <a:p>
            <a:r>
              <a:rPr lang="fr-FR" dirty="0" err="1"/>
              <a:t>from</a:t>
            </a:r>
            <a:r>
              <a:rPr lang="fr-FR" dirty="0"/>
              <a:t> </a:t>
            </a:r>
            <a:r>
              <a:rPr lang="fr-FR" dirty="0" err="1"/>
              <a:t>Exodus.items</a:t>
            </a:r>
            <a:r>
              <a:rPr lang="fr-FR" dirty="0"/>
              <a:t> import </a:t>
            </a:r>
            <a:r>
              <a:rPr lang="fr-FR" dirty="0" err="1"/>
              <a:t>ExodusItem</a:t>
            </a:r>
            <a:endParaRPr lang="fr-FR" dirty="0"/>
          </a:p>
          <a:p>
            <a:endParaRPr lang="fr-FR" dirty="0"/>
          </a:p>
          <a:p>
            <a:r>
              <a:rPr lang="fr-FR" dirty="0"/>
              <a:t>class </a:t>
            </a:r>
            <a:r>
              <a:rPr lang="fr-FR" dirty="0" err="1"/>
              <a:t>BasicSpider</a:t>
            </a:r>
            <a:r>
              <a:rPr lang="fr-FR" dirty="0"/>
              <a:t>(</a:t>
            </a:r>
            <a:r>
              <a:rPr lang="fr-FR" dirty="0" err="1"/>
              <a:t>scrapy.Spider</a:t>
            </a:r>
            <a:r>
              <a:rPr lang="fr-FR" dirty="0"/>
              <a:t>):</a:t>
            </a:r>
          </a:p>
          <a:p>
            <a:r>
              <a:rPr lang="fr-FR" dirty="0"/>
              <a:t>    </a:t>
            </a:r>
            <a:r>
              <a:rPr lang="fr-FR" dirty="0" err="1"/>
              <a:t>name</a:t>
            </a:r>
            <a:r>
              <a:rPr lang="fr-FR" dirty="0"/>
              <a:t> = 'basic'</a:t>
            </a:r>
          </a:p>
          <a:p>
            <a:r>
              <a:rPr lang="fr-FR" dirty="0"/>
              <a:t>    </a:t>
            </a:r>
            <a:r>
              <a:rPr lang="fr-FR" dirty="0" err="1"/>
              <a:t>allowed_domains</a:t>
            </a:r>
            <a:r>
              <a:rPr lang="fr-FR" dirty="0"/>
              <a:t> = ['web']</a:t>
            </a:r>
          </a:p>
          <a:p>
            <a:r>
              <a:rPr lang="fr-FR" dirty="0"/>
              <a:t>    </a:t>
            </a:r>
            <a:r>
              <a:rPr lang="fr-FR" dirty="0" err="1"/>
              <a:t>start_urls</a:t>
            </a:r>
            <a:r>
              <a:rPr lang="fr-FR" dirty="0"/>
              <a:t> = ['https://reports.exodus-privacy.eu.org/</a:t>
            </a:r>
            <a:r>
              <a:rPr lang="fr-FR" dirty="0" err="1"/>
              <a:t>fr</a:t>
            </a:r>
            <a:r>
              <a:rPr lang="fr-FR" dirty="0"/>
              <a:t>/reports/?page=1',]</a:t>
            </a:r>
          </a:p>
          <a:p>
            <a:endParaRPr lang="fr-FR" dirty="0"/>
          </a:p>
          <a:p>
            <a:r>
              <a:rPr lang="fr-FR" dirty="0"/>
              <a:t>    </a:t>
            </a:r>
            <a:r>
              <a:rPr lang="fr-FR" dirty="0" err="1"/>
              <a:t>def</a:t>
            </a:r>
            <a:r>
              <a:rPr lang="fr-FR" dirty="0"/>
              <a:t> parse(self, </a:t>
            </a:r>
            <a:r>
              <a:rPr lang="fr-FR" dirty="0" err="1"/>
              <a:t>response</a:t>
            </a:r>
            <a:r>
              <a:rPr lang="fr-FR" dirty="0"/>
              <a:t>):</a:t>
            </a:r>
          </a:p>
          <a:p>
            <a:r>
              <a:rPr lang="fr-FR" dirty="0"/>
              <a:t>        item = </a:t>
            </a:r>
            <a:r>
              <a:rPr lang="fr-FR" dirty="0" err="1"/>
              <a:t>ExodusItem</a:t>
            </a:r>
            <a:r>
              <a:rPr lang="fr-FR" dirty="0"/>
              <a:t>()</a:t>
            </a:r>
          </a:p>
          <a:p>
            <a:r>
              <a:rPr lang="fr-FR" dirty="0"/>
              <a:t>        item['</a:t>
            </a:r>
            <a:r>
              <a:rPr lang="fr-FR" dirty="0" err="1"/>
              <a:t>appname</a:t>
            </a:r>
            <a:r>
              <a:rPr lang="fr-FR" dirty="0"/>
              <a:t>']=</a:t>
            </a:r>
            <a:r>
              <a:rPr lang="fr-FR" dirty="0" err="1"/>
              <a:t>response.xpath</a:t>
            </a:r>
            <a:r>
              <a:rPr lang="fr-FR" dirty="0"/>
              <a:t>('</a:t>
            </a:r>
            <a:r>
              <a:rPr lang="fr-FR" dirty="0">
                <a:solidFill>
                  <a:srgbClr val="FF0000"/>
                </a:solidFill>
              </a:rPr>
              <a:t>//html/body/div/div/div/div[2]/div[3]/div[2]/div[1]/a/@href</a:t>
            </a:r>
            <a:r>
              <a:rPr lang="fr-FR" dirty="0"/>
              <a:t>').</a:t>
            </a:r>
            <a:r>
              <a:rPr lang="fr-FR" dirty="0" err="1"/>
              <a:t>extract</a:t>
            </a:r>
            <a:r>
              <a:rPr lang="fr-FR" dirty="0"/>
              <a:t>()</a:t>
            </a:r>
          </a:p>
          <a:p>
            <a:r>
              <a:rPr lang="fr-FR" dirty="0"/>
              <a:t>        return item</a:t>
            </a:r>
          </a:p>
        </p:txBody>
      </p:sp>
      <p:cxnSp>
        <p:nvCxnSpPr>
          <p:cNvPr id="5" name="Connecteur droit avec flèche 4">
            <a:extLst>
              <a:ext uri="{FF2B5EF4-FFF2-40B4-BE49-F238E27FC236}">
                <a16:creationId xmlns:a16="http://schemas.microsoft.com/office/drawing/2014/main" id="{D215BB34-9FB0-431E-A2E5-B17A8460B47A}"/>
              </a:ext>
            </a:extLst>
          </p:cNvPr>
          <p:cNvCxnSpPr>
            <a:cxnSpLocks/>
            <a:endCxn id="11" idx="0"/>
          </p:cNvCxnSpPr>
          <p:nvPr/>
        </p:nvCxnSpPr>
        <p:spPr>
          <a:xfrm flipH="1">
            <a:off x="3871608" y="5359940"/>
            <a:ext cx="2684836" cy="797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8364ADCD-EFED-4F8B-AA1F-0C472B082F8C}"/>
              </a:ext>
            </a:extLst>
          </p:cNvPr>
          <p:cNvCxnSpPr>
            <a:cxnSpLocks/>
          </p:cNvCxnSpPr>
          <p:nvPr/>
        </p:nvCxnSpPr>
        <p:spPr>
          <a:xfrm flipV="1">
            <a:off x="4844374" y="3132306"/>
            <a:ext cx="3482503" cy="865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F053CD3-E723-4101-BCC2-77703EA381FB}"/>
              </a:ext>
            </a:extLst>
          </p:cNvPr>
          <p:cNvSpPr txBox="1"/>
          <p:nvPr/>
        </p:nvSpPr>
        <p:spPr>
          <a:xfrm>
            <a:off x="8511702" y="2577830"/>
            <a:ext cx="2384756" cy="646331"/>
          </a:xfrm>
          <a:prstGeom prst="rect">
            <a:avLst/>
          </a:prstGeom>
          <a:noFill/>
        </p:spPr>
        <p:txBody>
          <a:bodyPr wrap="square" rtlCol="0">
            <a:spAutoFit/>
          </a:bodyPr>
          <a:lstStyle/>
          <a:p>
            <a:pPr algn="ctr"/>
            <a:r>
              <a:rPr lang="fr-FR" dirty="0"/>
              <a:t>This </a:t>
            </a:r>
            <a:r>
              <a:rPr lang="fr-FR" dirty="0" err="1"/>
              <a:t>is</a:t>
            </a:r>
            <a:r>
              <a:rPr lang="fr-FR" dirty="0"/>
              <a:t> the first page of Exodus</a:t>
            </a:r>
          </a:p>
        </p:txBody>
      </p:sp>
      <p:sp>
        <p:nvSpPr>
          <p:cNvPr id="11" name="ZoneTexte 10">
            <a:extLst>
              <a:ext uri="{FF2B5EF4-FFF2-40B4-BE49-F238E27FC236}">
                <a16:creationId xmlns:a16="http://schemas.microsoft.com/office/drawing/2014/main" id="{CB8A0A84-13DC-4A90-9AED-771771C95A11}"/>
              </a:ext>
            </a:extLst>
          </p:cNvPr>
          <p:cNvSpPr txBox="1"/>
          <p:nvPr/>
        </p:nvSpPr>
        <p:spPr>
          <a:xfrm>
            <a:off x="2762655" y="6157217"/>
            <a:ext cx="2217906" cy="369332"/>
          </a:xfrm>
          <a:prstGeom prst="rect">
            <a:avLst/>
          </a:prstGeom>
          <a:noFill/>
        </p:spPr>
        <p:txBody>
          <a:bodyPr wrap="square" rtlCol="0">
            <a:spAutoFit/>
          </a:bodyPr>
          <a:lstStyle/>
          <a:p>
            <a:r>
              <a:rPr lang="fr-FR" dirty="0"/>
              <a:t>This </a:t>
            </a:r>
            <a:r>
              <a:rPr lang="fr-FR" dirty="0" err="1"/>
              <a:t>is</a:t>
            </a:r>
            <a:r>
              <a:rPr lang="fr-FR" dirty="0"/>
              <a:t> a </a:t>
            </a:r>
            <a:r>
              <a:rPr lang="fr-FR" dirty="0" err="1"/>
              <a:t>given</a:t>
            </a:r>
            <a:r>
              <a:rPr lang="fr-FR" dirty="0"/>
              <a:t> </a:t>
            </a:r>
            <a:r>
              <a:rPr lang="fr-FR" dirty="0" err="1"/>
              <a:t>Xpath</a:t>
            </a:r>
            <a:endParaRPr lang="fr-FR" dirty="0"/>
          </a:p>
        </p:txBody>
      </p:sp>
    </p:spTree>
    <p:extLst>
      <p:ext uri="{BB962C8B-B14F-4D97-AF65-F5344CB8AC3E}">
        <p14:creationId xmlns:p14="http://schemas.microsoft.com/office/powerpoint/2010/main" val="34654367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Run </a:t>
            </a:r>
            <a:r>
              <a:rPr lang="fr-FR" dirty="0" err="1"/>
              <a:t>it</a:t>
            </a:r>
            <a:r>
              <a:rPr lang="fr-FR" dirty="0"/>
              <a:t> </a:t>
            </a:r>
            <a:r>
              <a:rPr lang="fr-FR" dirty="0" err="1"/>
              <a:t>with</a:t>
            </a:r>
            <a:r>
              <a:rPr lang="fr-FR" dirty="0"/>
              <a:t> the command ‘</a:t>
            </a:r>
            <a:r>
              <a:rPr lang="en-US" dirty="0" err="1"/>
              <a:t>scrapy</a:t>
            </a:r>
            <a:r>
              <a:rPr lang="en-US" dirty="0"/>
              <a:t> crawl basic -o </a:t>
            </a:r>
            <a:r>
              <a:rPr lang="en-US" dirty="0" err="1"/>
              <a:t>results.json</a:t>
            </a:r>
            <a:r>
              <a:rPr lang="en-US" dirty="0"/>
              <a:t>’</a:t>
            </a:r>
            <a:r>
              <a:rPr lang="fr-FR" dirty="0"/>
              <a:t> </a:t>
            </a:r>
            <a:r>
              <a:rPr lang="fr-FR" dirty="0" err="1"/>
              <a:t>from</a:t>
            </a:r>
            <a:r>
              <a:rPr lang="fr-FR" dirty="0"/>
              <a:t> Anaconda prompt: : </a:t>
            </a:r>
          </a:p>
        </p:txBody>
      </p:sp>
      <p:pic>
        <p:nvPicPr>
          <p:cNvPr id="2" name="Image 1">
            <a:extLst>
              <a:ext uri="{FF2B5EF4-FFF2-40B4-BE49-F238E27FC236}">
                <a16:creationId xmlns:a16="http://schemas.microsoft.com/office/drawing/2014/main" id="{A6475A58-D954-4954-9ED2-9FCBCF4428B5}"/>
              </a:ext>
            </a:extLst>
          </p:cNvPr>
          <p:cNvPicPr>
            <a:picLocks noChangeAspect="1"/>
          </p:cNvPicPr>
          <p:nvPr/>
        </p:nvPicPr>
        <p:blipFill>
          <a:blip r:embed="rId2"/>
          <a:stretch>
            <a:fillRect/>
          </a:stretch>
        </p:blipFill>
        <p:spPr>
          <a:xfrm>
            <a:off x="311285" y="1510358"/>
            <a:ext cx="8521430" cy="3255667"/>
          </a:xfrm>
          <a:prstGeom prst="rect">
            <a:avLst/>
          </a:prstGeom>
        </p:spPr>
      </p:pic>
      <p:pic>
        <p:nvPicPr>
          <p:cNvPr id="5" name="Image 4">
            <a:extLst>
              <a:ext uri="{FF2B5EF4-FFF2-40B4-BE49-F238E27FC236}">
                <a16:creationId xmlns:a16="http://schemas.microsoft.com/office/drawing/2014/main" id="{57934FDF-D318-4D0D-B862-A74B96EEF3C5}"/>
              </a:ext>
            </a:extLst>
          </p:cNvPr>
          <p:cNvPicPr>
            <a:picLocks noChangeAspect="1"/>
          </p:cNvPicPr>
          <p:nvPr/>
        </p:nvPicPr>
        <p:blipFill>
          <a:blip r:embed="rId3"/>
          <a:stretch>
            <a:fillRect/>
          </a:stretch>
        </p:blipFill>
        <p:spPr>
          <a:xfrm>
            <a:off x="2631940" y="2765775"/>
            <a:ext cx="9248775" cy="4000500"/>
          </a:xfrm>
          <a:prstGeom prst="rect">
            <a:avLst/>
          </a:prstGeom>
        </p:spPr>
      </p:pic>
      <p:sp>
        <p:nvSpPr>
          <p:cNvPr id="6" name="ZoneTexte 5">
            <a:extLst>
              <a:ext uri="{FF2B5EF4-FFF2-40B4-BE49-F238E27FC236}">
                <a16:creationId xmlns:a16="http://schemas.microsoft.com/office/drawing/2014/main" id="{0D9354B1-5112-4F92-965A-2A51F3EB5553}"/>
              </a:ext>
            </a:extLst>
          </p:cNvPr>
          <p:cNvSpPr txBox="1"/>
          <p:nvPr/>
        </p:nvSpPr>
        <p:spPr>
          <a:xfrm>
            <a:off x="9212093" y="1802930"/>
            <a:ext cx="3133786" cy="369332"/>
          </a:xfrm>
          <a:prstGeom prst="rect">
            <a:avLst/>
          </a:prstGeom>
          <a:noFill/>
        </p:spPr>
        <p:txBody>
          <a:bodyPr wrap="square" rtlCol="0">
            <a:spAutoFit/>
          </a:bodyPr>
          <a:lstStyle/>
          <a:p>
            <a:r>
              <a:rPr lang="fr-FR" dirty="0"/>
              <a:t>You can check </a:t>
            </a:r>
            <a:r>
              <a:rPr lang="fr-FR" dirty="0" err="1"/>
              <a:t>results.json</a:t>
            </a:r>
            <a:endParaRPr lang="fr-FR" dirty="0"/>
          </a:p>
        </p:txBody>
      </p:sp>
      <p:cxnSp>
        <p:nvCxnSpPr>
          <p:cNvPr id="11" name="Connecteur droit avec flèche 10">
            <a:extLst>
              <a:ext uri="{FF2B5EF4-FFF2-40B4-BE49-F238E27FC236}">
                <a16:creationId xmlns:a16="http://schemas.microsoft.com/office/drawing/2014/main" id="{F519DA99-EB9B-4E8B-87D7-8466EA4FB67D}"/>
              </a:ext>
            </a:extLst>
          </p:cNvPr>
          <p:cNvCxnSpPr>
            <a:cxnSpLocks/>
            <a:stCxn id="6" idx="2"/>
          </p:cNvCxnSpPr>
          <p:nvPr/>
        </p:nvCxnSpPr>
        <p:spPr>
          <a:xfrm flipH="1">
            <a:off x="9212093" y="2172262"/>
            <a:ext cx="1566893" cy="1718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F5165E98-8CA4-48DD-BFAB-64E1E0CCBEC0}"/>
              </a:ext>
            </a:extLst>
          </p:cNvPr>
          <p:cNvSpPr/>
          <p:nvPr/>
        </p:nvSpPr>
        <p:spPr>
          <a:xfrm>
            <a:off x="223736" y="1802930"/>
            <a:ext cx="5145932" cy="3693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61A35D95-EE88-4A67-A871-7A32F8DDDE98}"/>
              </a:ext>
            </a:extLst>
          </p:cNvPr>
          <p:cNvSpPr txBox="1"/>
          <p:nvPr/>
        </p:nvSpPr>
        <p:spPr>
          <a:xfrm>
            <a:off x="7840494" y="5000017"/>
            <a:ext cx="2938492" cy="923330"/>
          </a:xfrm>
          <a:prstGeom prst="rect">
            <a:avLst/>
          </a:prstGeom>
          <a:noFill/>
        </p:spPr>
        <p:txBody>
          <a:bodyPr wrap="square" rtlCol="0">
            <a:spAutoFit/>
          </a:bodyPr>
          <a:lstStyle/>
          <a:p>
            <a:pPr algn="ctr"/>
            <a:r>
              <a:rPr lang="fr-FR" dirty="0">
                <a:solidFill>
                  <a:srgbClr val="FF0000"/>
                </a:solidFill>
              </a:rPr>
              <a:t>Note: </a:t>
            </a:r>
            <a:r>
              <a:rPr lang="fr-FR" dirty="0" err="1">
                <a:solidFill>
                  <a:srgbClr val="FF0000"/>
                </a:solidFill>
              </a:rPr>
              <a:t>you</a:t>
            </a:r>
            <a:r>
              <a:rPr lang="fr-FR" dirty="0">
                <a:solidFill>
                  <a:srgbClr val="FF0000"/>
                </a:solidFill>
              </a:rPr>
              <a:t> can </a:t>
            </a:r>
            <a:r>
              <a:rPr lang="fr-FR" dirty="0" err="1">
                <a:solidFill>
                  <a:srgbClr val="FF0000"/>
                </a:solidFill>
              </a:rPr>
              <a:t>save</a:t>
            </a:r>
            <a:r>
              <a:rPr lang="fr-FR" dirty="0">
                <a:solidFill>
                  <a:srgbClr val="FF0000"/>
                </a:solidFill>
              </a:rPr>
              <a:t> the output file on 2 main formats: .</a:t>
            </a:r>
            <a:r>
              <a:rPr lang="fr-FR" dirty="0" err="1">
                <a:solidFill>
                  <a:srgbClr val="FF0000"/>
                </a:solidFill>
              </a:rPr>
              <a:t>json</a:t>
            </a:r>
            <a:r>
              <a:rPr lang="fr-FR" dirty="0">
                <a:solidFill>
                  <a:srgbClr val="FF0000"/>
                </a:solidFill>
              </a:rPr>
              <a:t> and .csv</a:t>
            </a:r>
          </a:p>
        </p:txBody>
      </p:sp>
    </p:spTree>
    <p:extLst>
      <p:ext uri="{BB962C8B-B14F-4D97-AF65-F5344CB8AC3E}">
        <p14:creationId xmlns:p14="http://schemas.microsoft.com/office/powerpoint/2010/main" val="4212715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AB3E-8C59-4DF8-B9F0-182E1122FEC7}"/>
              </a:ext>
            </a:extLst>
          </p:cNvPr>
          <p:cNvSpPr>
            <a:spLocks noGrp="1"/>
          </p:cNvSpPr>
          <p:nvPr>
            <p:ph type="title"/>
          </p:nvPr>
        </p:nvSpPr>
        <p:spPr>
          <a:xfrm>
            <a:off x="838200" y="346463"/>
            <a:ext cx="10515600" cy="1325563"/>
          </a:xfrm>
        </p:spPr>
        <p:txBody>
          <a:bodyPr/>
          <a:lstStyle/>
          <a:p>
            <a:pPr algn="ctr"/>
            <a:r>
              <a:rPr lang="en-US" b="1" dirty="0"/>
              <a:t>Google’s collection of data </a:t>
            </a:r>
            <a:r>
              <a:rPr lang="en-US" sz="3600" b="1" dirty="0"/>
              <a:t>(see ACCC report)</a:t>
            </a:r>
            <a:endParaRPr lang="en-US" b="1" dirty="0"/>
          </a:p>
        </p:txBody>
      </p:sp>
      <p:sp>
        <p:nvSpPr>
          <p:cNvPr id="3" name="Content Placeholder 2">
            <a:extLst>
              <a:ext uri="{FF2B5EF4-FFF2-40B4-BE49-F238E27FC236}">
                <a16:creationId xmlns:a16="http://schemas.microsoft.com/office/drawing/2014/main" id="{E61181E1-113C-4185-BB5F-2B2F79880D5B}"/>
              </a:ext>
            </a:extLst>
          </p:cNvPr>
          <p:cNvSpPr>
            <a:spLocks noGrp="1"/>
          </p:cNvSpPr>
          <p:nvPr>
            <p:ph idx="1"/>
          </p:nvPr>
        </p:nvSpPr>
        <p:spPr/>
        <p:txBody>
          <a:bodyPr>
            <a:normAutofit fontScale="85000" lnSpcReduction="20000"/>
          </a:bodyPr>
          <a:lstStyle/>
          <a:p>
            <a:r>
              <a:rPr lang="en-US" u="sng" dirty="0"/>
              <a:t>Off platform data: </a:t>
            </a:r>
          </a:p>
          <a:p>
            <a:pPr marL="0" indent="0">
              <a:buNone/>
            </a:pPr>
            <a:r>
              <a:rPr lang="en-US" dirty="0"/>
              <a:t>Data collected via websites using Google APIs such as Google Analytics, Google Ad Manager, Google Ads/AdSense, log-ins to sign-up for services/websites using Google account credentials</a:t>
            </a:r>
          </a:p>
          <a:p>
            <a:r>
              <a:rPr lang="en-US" u="sng" dirty="0"/>
              <a:t>Internet of Things data: </a:t>
            </a:r>
          </a:p>
          <a:p>
            <a:pPr marL="0" indent="0">
              <a:buNone/>
            </a:pPr>
            <a:r>
              <a:rPr lang="en-US" dirty="0"/>
              <a:t>Google Home, Nest, smoke alarms, indoor and outdoor cameras, thermostats, </a:t>
            </a:r>
            <a:r>
              <a:rPr lang="en-US" dirty="0" err="1"/>
              <a:t>etc</a:t>
            </a:r>
            <a:endParaRPr lang="en-US" dirty="0"/>
          </a:p>
          <a:p>
            <a:r>
              <a:rPr lang="en-US" u="sng" dirty="0"/>
              <a:t>Payment data: </a:t>
            </a:r>
          </a:p>
          <a:p>
            <a:pPr marL="0" indent="0">
              <a:buNone/>
            </a:pPr>
            <a:r>
              <a:rPr lang="en-US" dirty="0"/>
              <a:t>‘Google Pay’ can collect data such as purchase history, credit cards details, billing address</a:t>
            </a:r>
          </a:p>
          <a:p>
            <a:r>
              <a:rPr lang="en-US" u="sng" dirty="0"/>
              <a:t>Google Software Development Kits (SDKs):</a:t>
            </a:r>
          </a:p>
          <a:p>
            <a:pPr marL="0" indent="0">
              <a:buNone/>
            </a:pPr>
            <a:r>
              <a:rPr lang="en-US" dirty="0"/>
              <a:t>Installed on websites/apps allows Google to collect data</a:t>
            </a:r>
          </a:p>
          <a:p>
            <a:pPr marL="0" indent="0" algn="ctr">
              <a:buNone/>
            </a:pPr>
            <a:r>
              <a:rPr lang="en-US" u="sng" dirty="0"/>
              <a:t>CONCLUSION</a:t>
            </a:r>
            <a:r>
              <a:rPr lang="en-US" dirty="0"/>
              <a:t>: Google does not pay a monetary fee to access high quality data.</a:t>
            </a:r>
          </a:p>
          <a:p>
            <a:pPr marL="0" indent="0">
              <a:buNone/>
            </a:pPr>
            <a:endParaRPr lang="en-US" dirty="0"/>
          </a:p>
        </p:txBody>
      </p:sp>
    </p:spTree>
    <p:extLst>
      <p:ext uri="{BB962C8B-B14F-4D97-AF65-F5344CB8AC3E}">
        <p14:creationId xmlns:p14="http://schemas.microsoft.com/office/powerpoint/2010/main" val="2093355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pic>
        <p:nvPicPr>
          <p:cNvPr id="7" name="Image 6">
            <a:extLst>
              <a:ext uri="{FF2B5EF4-FFF2-40B4-BE49-F238E27FC236}">
                <a16:creationId xmlns:a16="http://schemas.microsoft.com/office/drawing/2014/main" id="{B73CDAA1-922E-4C1A-950D-0DCA9B5BB43B}"/>
              </a:ext>
            </a:extLst>
          </p:cNvPr>
          <p:cNvPicPr>
            <a:picLocks noChangeAspect="1"/>
          </p:cNvPicPr>
          <p:nvPr/>
        </p:nvPicPr>
        <p:blipFill>
          <a:blip r:embed="rId2"/>
          <a:stretch>
            <a:fillRect/>
          </a:stretch>
        </p:blipFill>
        <p:spPr>
          <a:xfrm>
            <a:off x="661987" y="2228749"/>
            <a:ext cx="10868025" cy="3762375"/>
          </a:xfrm>
          <a:prstGeom prst="rect">
            <a:avLst/>
          </a:prstGeom>
          <a:effectLst>
            <a:outerShdw blurRad="50800" dist="50800" dir="5400000" algn="ctr" rotWithShape="0">
              <a:schemeClr val="tx1"/>
            </a:outerShdw>
          </a:effectLst>
        </p:spPr>
      </p:pic>
      <p:pic>
        <p:nvPicPr>
          <p:cNvPr id="8" name="Image 7">
            <a:extLst>
              <a:ext uri="{FF2B5EF4-FFF2-40B4-BE49-F238E27FC236}">
                <a16:creationId xmlns:a16="http://schemas.microsoft.com/office/drawing/2014/main" id="{C078620E-1B55-4323-8D1E-6CC34107B28E}"/>
              </a:ext>
            </a:extLst>
          </p:cNvPr>
          <p:cNvPicPr>
            <a:picLocks noChangeAspect="1"/>
          </p:cNvPicPr>
          <p:nvPr/>
        </p:nvPicPr>
        <p:blipFill>
          <a:blip r:embed="rId3"/>
          <a:stretch>
            <a:fillRect/>
          </a:stretch>
        </p:blipFill>
        <p:spPr>
          <a:xfrm>
            <a:off x="315153" y="1857375"/>
            <a:ext cx="3981450" cy="1571625"/>
          </a:xfrm>
          <a:prstGeom prst="rect">
            <a:avLst/>
          </a:prstGeom>
          <a:effectLst>
            <a:outerShdw blurRad="50800" dist="50800" dir="5400000" algn="ctr" rotWithShape="0">
              <a:schemeClr val="tx1"/>
            </a:outerShdw>
          </a:effectLst>
        </p:spPr>
      </p:pic>
      <p:cxnSp>
        <p:nvCxnSpPr>
          <p:cNvPr id="10" name="Connecteur droit avec flèche 9">
            <a:extLst>
              <a:ext uri="{FF2B5EF4-FFF2-40B4-BE49-F238E27FC236}">
                <a16:creationId xmlns:a16="http://schemas.microsoft.com/office/drawing/2014/main" id="{CA03A5D1-EE6D-42DD-A742-3ED40906C66F}"/>
              </a:ext>
            </a:extLst>
          </p:cNvPr>
          <p:cNvCxnSpPr/>
          <p:nvPr/>
        </p:nvCxnSpPr>
        <p:spPr>
          <a:xfrm>
            <a:off x="2042809" y="3278221"/>
            <a:ext cx="1877438" cy="23540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necteur droit avec flèche 12">
            <a:extLst>
              <a:ext uri="{FF2B5EF4-FFF2-40B4-BE49-F238E27FC236}">
                <a16:creationId xmlns:a16="http://schemas.microsoft.com/office/drawing/2014/main" id="{4C7AB5FC-D73F-4730-B820-A594CB6BE743}"/>
              </a:ext>
            </a:extLst>
          </p:cNvPr>
          <p:cNvCxnSpPr/>
          <p:nvPr/>
        </p:nvCxnSpPr>
        <p:spPr>
          <a:xfrm>
            <a:off x="4085617" y="2850204"/>
            <a:ext cx="1186774" cy="1945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ZoneTexte 8">
            <a:extLst>
              <a:ext uri="{FF2B5EF4-FFF2-40B4-BE49-F238E27FC236}">
                <a16:creationId xmlns:a16="http://schemas.microsoft.com/office/drawing/2014/main" id="{244F4C6E-6F79-48EF-8A08-2D1B478086AA}"/>
              </a:ext>
            </a:extLst>
          </p:cNvPr>
          <p:cNvSpPr txBox="1"/>
          <p:nvPr/>
        </p:nvSpPr>
        <p:spPr>
          <a:xfrm>
            <a:off x="1206230" y="977782"/>
            <a:ext cx="10243225" cy="369332"/>
          </a:xfrm>
          <a:prstGeom prst="rect">
            <a:avLst/>
          </a:prstGeom>
          <a:noFill/>
        </p:spPr>
        <p:txBody>
          <a:bodyPr wrap="square" rtlCol="0">
            <a:spAutoFit/>
          </a:bodyPr>
          <a:lstStyle/>
          <a:p>
            <a:pPr algn="ctr"/>
            <a:r>
              <a:rPr lang="fr-FR" dirty="0" err="1"/>
              <a:t>Now</a:t>
            </a:r>
            <a:r>
              <a:rPr lang="fr-FR" dirty="0"/>
              <a:t>, </a:t>
            </a:r>
            <a:r>
              <a:rPr lang="fr-FR" dirty="0" err="1"/>
              <a:t>find</a:t>
            </a:r>
            <a:r>
              <a:rPr lang="fr-FR" dirty="0"/>
              <a:t> the </a:t>
            </a:r>
            <a:r>
              <a:rPr lang="fr-FR" dirty="0" err="1"/>
              <a:t>list</a:t>
            </a:r>
            <a:r>
              <a:rPr lang="fr-FR" dirty="0"/>
              <a:t> of apps for a </a:t>
            </a:r>
            <a:r>
              <a:rPr lang="fr-FR" dirty="0" err="1"/>
              <a:t>given</a:t>
            </a:r>
            <a:r>
              <a:rPr lang="fr-FR" dirty="0"/>
              <a:t> page (e.g. 'https://reports.exodus-privacy.eu.org/</a:t>
            </a:r>
            <a:r>
              <a:rPr lang="fr-FR" dirty="0" err="1"/>
              <a:t>fr</a:t>
            </a:r>
            <a:r>
              <a:rPr lang="fr-FR" dirty="0"/>
              <a:t>/reports/?page=1)  </a:t>
            </a:r>
          </a:p>
        </p:txBody>
      </p:sp>
    </p:spTree>
    <p:extLst>
      <p:ext uri="{BB962C8B-B14F-4D97-AF65-F5344CB8AC3E}">
        <p14:creationId xmlns:p14="http://schemas.microsoft.com/office/powerpoint/2010/main" val="1185513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15" name="ZoneTexte 14">
            <a:extLst>
              <a:ext uri="{FF2B5EF4-FFF2-40B4-BE49-F238E27FC236}">
                <a16:creationId xmlns:a16="http://schemas.microsoft.com/office/drawing/2014/main" id="{20006730-6162-45A1-A4A4-D449686439C7}"/>
              </a:ext>
            </a:extLst>
          </p:cNvPr>
          <p:cNvSpPr txBox="1"/>
          <p:nvPr/>
        </p:nvSpPr>
        <p:spPr>
          <a:xfrm>
            <a:off x="1206230" y="977782"/>
            <a:ext cx="10243225" cy="369332"/>
          </a:xfrm>
          <a:prstGeom prst="rect">
            <a:avLst/>
          </a:prstGeom>
          <a:noFill/>
        </p:spPr>
        <p:txBody>
          <a:bodyPr wrap="square" rtlCol="0">
            <a:spAutoFit/>
          </a:bodyPr>
          <a:lstStyle/>
          <a:p>
            <a:pPr algn="ctr"/>
            <a:r>
              <a:rPr lang="fr-FR" dirty="0"/>
              <a:t>Next app:</a:t>
            </a:r>
          </a:p>
        </p:txBody>
      </p:sp>
      <p:pic>
        <p:nvPicPr>
          <p:cNvPr id="2" name="Image 1">
            <a:extLst>
              <a:ext uri="{FF2B5EF4-FFF2-40B4-BE49-F238E27FC236}">
                <a16:creationId xmlns:a16="http://schemas.microsoft.com/office/drawing/2014/main" id="{B9B5DF1A-FDDA-4E41-9975-3AE14E8828B5}"/>
              </a:ext>
            </a:extLst>
          </p:cNvPr>
          <p:cNvPicPr>
            <a:picLocks noChangeAspect="1"/>
          </p:cNvPicPr>
          <p:nvPr/>
        </p:nvPicPr>
        <p:blipFill>
          <a:blip r:embed="rId2"/>
          <a:stretch>
            <a:fillRect/>
          </a:stretch>
        </p:blipFill>
        <p:spPr>
          <a:xfrm>
            <a:off x="182071" y="1770605"/>
            <a:ext cx="5313207" cy="3239599"/>
          </a:xfrm>
          <a:prstGeom prst="rect">
            <a:avLst/>
          </a:prstGeom>
        </p:spPr>
      </p:pic>
      <p:cxnSp>
        <p:nvCxnSpPr>
          <p:cNvPr id="11" name="Connecteur droit avec flèche 10">
            <a:extLst>
              <a:ext uri="{FF2B5EF4-FFF2-40B4-BE49-F238E27FC236}">
                <a16:creationId xmlns:a16="http://schemas.microsoft.com/office/drawing/2014/main" id="{230EE4E3-3FCA-428B-BD92-D231C56ABA4B}"/>
              </a:ext>
            </a:extLst>
          </p:cNvPr>
          <p:cNvCxnSpPr>
            <a:cxnSpLocks/>
          </p:cNvCxnSpPr>
          <p:nvPr/>
        </p:nvCxnSpPr>
        <p:spPr>
          <a:xfrm flipH="1">
            <a:off x="2414726" y="1993445"/>
            <a:ext cx="1091955" cy="2853763"/>
          </a:xfrm>
          <a:prstGeom prst="straightConnector1">
            <a:avLst/>
          </a:prstGeom>
          <a:ln w="2222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6" name="Image 5">
            <a:extLst>
              <a:ext uri="{FF2B5EF4-FFF2-40B4-BE49-F238E27FC236}">
                <a16:creationId xmlns:a16="http://schemas.microsoft.com/office/drawing/2014/main" id="{A73EBD02-6A2C-4633-9573-7137BD7B342E}"/>
              </a:ext>
            </a:extLst>
          </p:cNvPr>
          <p:cNvPicPr>
            <a:picLocks noChangeAspect="1"/>
          </p:cNvPicPr>
          <p:nvPr/>
        </p:nvPicPr>
        <p:blipFill>
          <a:blip r:embed="rId3"/>
          <a:stretch>
            <a:fillRect/>
          </a:stretch>
        </p:blipFill>
        <p:spPr>
          <a:xfrm>
            <a:off x="5682657" y="2567529"/>
            <a:ext cx="5838115" cy="3521986"/>
          </a:xfrm>
          <a:prstGeom prst="rect">
            <a:avLst/>
          </a:prstGeom>
        </p:spPr>
      </p:pic>
      <p:cxnSp>
        <p:nvCxnSpPr>
          <p:cNvPr id="16" name="Connecteur droit avec flèche 15">
            <a:extLst>
              <a:ext uri="{FF2B5EF4-FFF2-40B4-BE49-F238E27FC236}">
                <a16:creationId xmlns:a16="http://schemas.microsoft.com/office/drawing/2014/main" id="{6DC0AAE3-AE3D-45A1-A716-9A783A79A9D2}"/>
              </a:ext>
            </a:extLst>
          </p:cNvPr>
          <p:cNvCxnSpPr>
            <a:cxnSpLocks/>
          </p:cNvCxnSpPr>
          <p:nvPr/>
        </p:nvCxnSpPr>
        <p:spPr>
          <a:xfrm flipH="1">
            <a:off x="8180962" y="3667328"/>
            <a:ext cx="710119" cy="2324910"/>
          </a:xfrm>
          <a:prstGeom prst="straightConnector1">
            <a:avLst/>
          </a:prstGeom>
          <a:ln w="2222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38762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Use Google Chrome to </a:t>
            </a:r>
            <a:r>
              <a:rPr lang="fr-FR" dirty="0" err="1"/>
              <a:t>get</a:t>
            </a:r>
            <a:r>
              <a:rPr lang="fr-FR" dirty="0"/>
              <a:t> the </a:t>
            </a:r>
            <a:r>
              <a:rPr lang="fr-FR" dirty="0" err="1"/>
              <a:t>Xpath</a:t>
            </a:r>
            <a:r>
              <a:rPr lang="fr-FR" dirty="0"/>
              <a:t> expression for a </a:t>
            </a:r>
            <a:r>
              <a:rPr lang="fr-FR" dirty="0" err="1"/>
              <a:t>given</a:t>
            </a:r>
            <a:r>
              <a:rPr lang="fr-FR" dirty="0"/>
              <a:t> app: </a:t>
            </a:r>
          </a:p>
        </p:txBody>
      </p:sp>
      <p:pic>
        <p:nvPicPr>
          <p:cNvPr id="8" name="Image 7">
            <a:extLst>
              <a:ext uri="{FF2B5EF4-FFF2-40B4-BE49-F238E27FC236}">
                <a16:creationId xmlns:a16="http://schemas.microsoft.com/office/drawing/2014/main" id="{BEE060AA-91D5-4581-A390-1E7356C92022}"/>
              </a:ext>
            </a:extLst>
          </p:cNvPr>
          <p:cNvPicPr>
            <a:picLocks noChangeAspect="1"/>
          </p:cNvPicPr>
          <p:nvPr/>
        </p:nvPicPr>
        <p:blipFill>
          <a:blip r:embed="rId2"/>
          <a:stretch>
            <a:fillRect/>
          </a:stretch>
        </p:blipFill>
        <p:spPr>
          <a:xfrm>
            <a:off x="476656" y="1502977"/>
            <a:ext cx="11040894" cy="3852045"/>
          </a:xfrm>
          <a:prstGeom prst="rect">
            <a:avLst/>
          </a:prstGeom>
          <a:noFill/>
          <a:ln>
            <a:solidFill>
              <a:schemeClr val="tx1"/>
            </a:solidFill>
          </a:ln>
        </p:spPr>
      </p:pic>
      <p:sp>
        <p:nvSpPr>
          <p:cNvPr id="12" name="Rectangle 11">
            <a:extLst>
              <a:ext uri="{FF2B5EF4-FFF2-40B4-BE49-F238E27FC236}">
                <a16:creationId xmlns:a16="http://schemas.microsoft.com/office/drawing/2014/main" id="{2577D54F-E258-4273-9F19-A32473EEAE42}"/>
              </a:ext>
            </a:extLst>
          </p:cNvPr>
          <p:cNvSpPr/>
          <p:nvPr/>
        </p:nvSpPr>
        <p:spPr>
          <a:xfrm>
            <a:off x="3365770" y="5506767"/>
            <a:ext cx="5460459" cy="1477328"/>
          </a:xfrm>
          <a:prstGeom prst="rect">
            <a:avLst/>
          </a:prstGeom>
          <a:ln>
            <a:solidFill>
              <a:schemeClr val="tx1"/>
            </a:solidFill>
          </a:ln>
        </p:spPr>
        <p:txBody>
          <a:bodyPr wrap="square">
            <a:spAutoFit/>
          </a:bodyPr>
          <a:lstStyle/>
          <a:p>
            <a:r>
              <a:rPr lang="fr-FR" dirty="0"/>
              <a:t>/html/body/div/div/div/div[2]/div[</a:t>
            </a:r>
            <a:r>
              <a:rPr lang="fr-FR" dirty="0">
                <a:solidFill>
                  <a:srgbClr val="FF0000"/>
                </a:solidFill>
              </a:rPr>
              <a:t>1</a:t>
            </a:r>
            <a:r>
              <a:rPr lang="fr-FR" dirty="0"/>
              <a:t>]/div[2]/div[1]/a</a:t>
            </a:r>
          </a:p>
          <a:p>
            <a:r>
              <a:rPr lang="fr-FR" dirty="0"/>
              <a:t>/html/body/div/div/div/div[2]/div[</a:t>
            </a:r>
            <a:r>
              <a:rPr lang="fr-FR" dirty="0">
                <a:solidFill>
                  <a:srgbClr val="FF0000"/>
                </a:solidFill>
              </a:rPr>
              <a:t>2</a:t>
            </a:r>
            <a:r>
              <a:rPr lang="fr-FR" dirty="0"/>
              <a:t>]/div[2]/div[1]/a</a:t>
            </a:r>
          </a:p>
          <a:p>
            <a:r>
              <a:rPr lang="fr-FR" dirty="0"/>
              <a:t>...</a:t>
            </a:r>
          </a:p>
          <a:p>
            <a:r>
              <a:rPr lang="fr-FR" dirty="0"/>
              <a:t>/html/body/div/div/div/div[2]/div[</a:t>
            </a:r>
            <a:r>
              <a:rPr lang="fr-FR" dirty="0">
                <a:solidFill>
                  <a:srgbClr val="FF0000"/>
                </a:solidFill>
              </a:rPr>
              <a:t>5</a:t>
            </a:r>
            <a:r>
              <a:rPr lang="fr-FR" dirty="0"/>
              <a:t>]/div[2]/div[1]/a</a:t>
            </a:r>
          </a:p>
          <a:p>
            <a:r>
              <a:rPr lang="fr-FR" dirty="0"/>
              <a:t>...</a:t>
            </a:r>
          </a:p>
        </p:txBody>
      </p:sp>
      <p:sp>
        <p:nvSpPr>
          <p:cNvPr id="9" name="ZoneTexte 8">
            <a:extLst>
              <a:ext uri="{FF2B5EF4-FFF2-40B4-BE49-F238E27FC236}">
                <a16:creationId xmlns:a16="http://schemas.microsoft.com/office/drawing/2014/main" id="{936D6920-57E1-429E-B3F0-BA45A7A4FEE7}"/>
              </a:ext>
            </a:extLst>
          </p:cNvPr>
          <p:cNvSpPr txBox="1"/>
          <p:nvPr/>
        </p:nvSpPr>
        <p:spPr>
          <a:xfrm>
            <a:off x="233464" y="5914417"/>
            <a:ext cx="2072414" cy="646331"/>
          </a:xfrm>
          <a:prstGeom prst="rect">
            <a:avLst/>
          </a:prstGeom>
          <a:noFill/>
        </p:spPr>
        <p:txBody>
          <a:bodyPr wrap="square" rtlCol="0">
            <a:spAutoFit/>
          </a:bodyPr>
          <a:lstStyle/>
          <a:p>
            <a:pPr algn="ctr"/>
            <a:r>
              <a:rPr lang="fr-FR" dirty="0" err="1"/>
              <a:t>Examples</a:t>
            </a:r>
            <a:r>
              <a:rPr lang="fr-FR" dirty="0"/>
              <a:t> of </a:t>
            </a:r>
            <a:r>
              <a:rPr lang="fr-FR" dirty="0" err="1"/>
              <a:t>Xpath</a:t>
            </a:r>
            <a:r>
              <a:rPr lang="fr-FR" dirty="0"/>
              <a:t> expressions : </a:t>
            </a:r>
          </a:p>
        </p:txBody>
      </p:sp>
    </p:spTree>
    <p:extLst>
      <p:ext uri="{BB962C8B-B14F-4D97-AF65-F5344CB8AC3E}">
        <p14:creationId xmlns:p14="http://schemas.microsoft.com/office/powerpoint/2010/main" val="2426188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646331"/>
          </a:xfrm>
          <a:prstGeom prst="rect">
            <a:avLst/>
          </a:prstGeom>
          <a:noFill/>
        </p:spPr>
        <p:txBody>
          <a:bodyPr wrap="square" rtlCol="0">
            <a:spAutoFit/>
          </a:bodyPr>
          <a:lstStyle/>
          <a:p>
            <a:pPr algn="ctr"/>
            <a:r>
              <a:rPr lang="fr-FR" dirty="0" err="1"/>
              <a:t>Again</a:t>
            </a:r>
            <a:r>
              <a:rPr lang="fr-FR" dirty="0"/>
              <a:t>, test </a:t>
            </a:r>
            <a:r>
              <a:rPr lang="fr-FR" dirty="0" err="1"/>
              <a:t>Xpath</a:t>
            </a:r>
            <a:r>
              <a:rPr lang="fr-FR" dirty="0"/>
              <a:t> expressions </a:t>
            </a:r>
            <a:r>
              <a:rPr lang="fr-FR" dirty="0" err="1"/>
              <a:t>with</a:t>
            </a:r>
            <a:r>
              <a:rPr lang="fr-FR" dirty="0"/>
              <a:t> the interactive </a:t>
            </a:r>
            <a:r>
              <a:rPr lang="fr-FR" dirty="0" err="1"/>
              <a:t>scraping</a:t>
            </a:r>
            <a:r>
              <a:rPr lang="fr-FR" dirty="0"/>
              <a:t> console and the </a:t>
            </a:r>
            <a:r>
              <a:rPr lang="fr-FR" dirty="0" err="1"/>
              <a:t>scrapy</a:t>
            </a:r>
            <a:r>
              <a:rPr lang="fr-FR" dirty="0"/>
              <a:t> command ‘</a:t>
            </a:r>
            <a:r>
              <a:rPr lang="fr-FR" dirty="0" err="1"/>
              <a:t>shell</a:t>
            </a:r>
            <a:r>
              <a:rPr lang="fr-FR" dirty="0"/>
              <a:t>’: </a:t>
            </a:r>
          </a:p>
        </p:txBody>
      </p:sp>
      <p:pic>
        <p:nvPicPr>
          <p:cNvPr id="2" name="Image 1">
            <a:extLst>
              <a:ext uri="{FF2B5EF4-FFF2-40B4-BE49-F238E27FC236}">
                <a16:creationId xmlns:a16="http://schemas.microsoft.com/office/drawing/2014/main" id="{9409394C-1DE2-47B8-BD69-DB3AC88E19FE}"/>
              </a:ext>
            </a:extLst>
          </p:cNvPr>
          <p:cNvPicPr>
            <a:picLocks noChangeAspect="1"/>
          </p:cNvPicPr>
          <p:nvPr/>
        </p:nvPicPr>
        <p:blipFill>
          <a:blip r:embed="rId2"/>
          <a:stretch>
            <a:fillRect/>
          </a:stretch>
        </p:blipFill>
        <p:spPr>
          <a:xfrm>
            <a:off x="814387" y="1948977"/>
            <a:ext cx="10563225" cy="781050"/>
          </a:xfrm>
          <a:prstGeom prst="rect">
            <a:avLst/>
          </a:prstGeom>
        </p:spPr>
      </p:pic>
      <p:sp>
        <p:nvSpPr>
          <p:cNvPr id="5" name="ZoneTexte 4">
            <a:extLst>
              <a:ext uri="{FF2B5EF4-FFF2-40B4-BE49-F238E27FC236}">
                <a16:creationId xmlns:a16="http://schemas.microsoft.com/office/drawing/2014/main" id="{8BB38C23-E24E-4FD5-9168-278BAB3E9831}"/>
              </a:ext>
            </a:extLst>
          </p:cNvPr>
          <p:cNvSpPr txBox="1"/>
          <p:nvPr/>
        </p:nvSpPr>
        <p:spPr>
          <a:xfrm>
            <a:off x="318276" y="1579645"/>
            <a:ext cx="2459006" cy="369332"/>
          </a:xfrm>
          <a:prstGeom prst="rect">
            <a:avLst/>
          </a:prstGeom>
          <a:noFill/>
        </p:spPr>
        <p:txBody>
          <a:bodyPr wrap="none" rtlCol="0">
            <a:spAutoFit/>
          </a:bodyPr>
          <a:lstStyle/>
          <a:p>
            <a:r>
              <a:rPr lang="fr-FR" dirty="0"/>
              <a:t>1. </a:t>
            </a:r>
            <a:r>
              <a:rPr lang="fr-FR" dirty="0" err="1"/>
              <a:t>Load</a:t>
            </a:r>
            <a:r>
              <a:rPr lang="fr-FR" dirty="0"/>
              <a:t> the HTML page :</a:t>
            </a:r>
          </a:p>
        </p:txBody>
      </p:sp>
      <p:pic>
        <p:nvPicPr>
          <p:cNvPr id="6" name="Image 5">
            <a:extLst>
              <a:ext uri="{FF2B5EF4-FFF2-40B4-BE49-F238E27FC236}">
                <a16:creationId xmlns:a16="http://schemas.microsoft.com/office/drawing/2014/main" id="{DEEBFEEB-1B82-4873-B211-18D551F6C0A6}"/>
              </a:ext>
            </a:extLst>
          </p:cNvPr>
          <p:cNvPicPr>
            <a:picLocks noChangeAspect="1"/>
          </p:cNvPicPr>
          <p:nvPr/>
        </p:nvPicPr>
        <p:blipFill>
          <a:blip r:embed="rId3"/>
          <a:stretch>
            <a:fillRect/>
          </a:stretch>
        </p:blipFill>
        <p:spPr>
          <a:xfrm>
            <a:off x="1702763" y="3682425"/>
            <a:ext cx="8324850" cy="2333625"/>
          </a:xfrm>
          <a:prstGeom prst="rect">
            <a:avLst/>
          </a:prstGeom>
        </p:spPr>
      </p:pic>
      <p:sp>
        <p:nvSpPr>
          <p:cNvPr id="8" name="ZoneTexte 7">
            <a:extLst>
              <a:ext uri="{FF2B5EF4-FFF2-40B4-BE49-F238E27FC236}">
                <a16:creationId xmlns:a16="http://schemas.microsoft.com/office/drawing/2014/main" id="{6DD8B1F2-B4B0-4B27-A6E3-F2E8FA775FA8}"/>
              </a:ext>
            </a:extLst>
          </p:cNvPr>
          <p:cNvSpPr txBox="1"/>
          <p:nvPr/>
        </p:nvSpPr>
        <p:spPr>
          <a:xfrm>
            <a:off x="318276" y="2919542"/>
            <a:ext cx="2922980" cy="369332"/>
          </a:xfrm>
          <a:prstGeom prst="rect">
            <a:avLst/>
          </a:prstGeom>
          <a:noFill/>
        </p:spPr>
        <p:txBody>
          <a:bodyPr wrap="none" rtlCol="0">
            <a:spAutoFit/>
          </a:bodyPr>
          <a:lstStyle/>
          <a:p>
            <a:r>
              <a:rPr lang="fr-FR" dirty="0"/>
              <a:t>2. Test the </a:t>
            </a:r>
            <a:r>
              <a:rPr lang="fr-FR" dirty="0" err="1"/>
              <a:t>Xpath</a:t>
            </a:r>
            <a:r>
              <a:rPr lang="fr-FR" dirty="0"/>
              <a:t> expression :</a:t>
            </a:r>
          </a:p>
        </p:txBody>
      </p:sp>
    </p:spTree>
    <p:extLst>
      <p:ext uri="{BB962C8B-B14F-4D97-AF65-F5344CB8AC3E}">
        <p14:creationId xmlns:p14="http://schemas.microsoft.com/office/powerpoint/2010/main" val="18770093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a:t>
            </a:r>
            <a:r>
              <a:rPr lang="fr-FR" dirty="0" err="1"/>
              <a:t>Xpath</a:t>
            </a:r>
            <a:r>
              <a:rPr lang="fr-FR" dirty="0"/>
              <a:t> expressions </a:t>
            </a:r>
            <a:r>
              <a:rPr lang="fr-FR" dirty="0" err="1"/>
              <a:t>with</a:t>
            </a:r>
            <a:r>
              <a:rPr lang="fr-FR" dirty="0"/>
              <a:t> the spider :</a:t>
            </a:r>
          </a:p>
        </p:txBody>
      </p:sp>
      <p:sp>
        <p:nvSpPr>
          <p:cNvPr id="5" name="ZoneTexte 4">
            <a:extLst>
              <a:ext uri="{FF2B5EF4-FFF2-40B4-BE49-F238E27FC236}">
                <a16:creationId xmlns:a16="http://schemas.microsoft.com/office/drawing/2014/main" id="{8BB38C23-E24E-4FD5-9168-278BAB3E9831}"/>
              </a:ext>
            </a:extLst>
          </p:cNvPr>
          <p:cNvSpPr txBox="1"/>
          <p:nvPr/>
        </p:nvSpPr>
        <p:spPr>
          <a:xfrm>
            <a:off x="318276" y="1579645"/>
            <a:ext cx="11886459" cy="338554"/>
          </a:xfrm>
          <a:prstGeom prst="rect">
            <a:avLst/>
          </a:prstGeom>
          <a:noFill/>
        </p:spPr>
        <p:txBody>
          <a:bodyPr wrap="none" rtlCol="0">
            <a:spAutoFit/>
          </a:bodyPr>
          <a:lstStyle/>
          <a:p>
            <a:r>
              <a:rPr lang="fr-FR" sz="1600" dirty="0"/>
              <a:t>3. </a:t>
            </a:r>
            <a:r>
              <a:rPr lang="fr-FR" sz="1600" dirty="0" err="1"/>
              <a:t>Collect</a:t>
            </a:r>
            <a:r>
              <a:rPr lang="fr-FR" sz="1600" dirty="0"/>
              <a:t> the </a:t>
            </a:r>
            <a:r>
              <a:rPr lang="fr-FR" sz="1600" dirty="0" err="1"/>
              <a:t>list</a:t>
            </a:r>
            <a:r>
              <a:rPr lang="fr-FR" sz="1600" dirty="0"/>
              <a:t> of apps </a:t>
            </a:r>
            <a:r>
              <a:rPr lang="fr-FR" sz="1600" dirty="0" err="1"/>
              <a:t>from</a:t>
            </a:r>
            <a:r>
              <a:rPr lang="fr-FR" sz="1600" dirty="0"/>
              <a:t> the page 1 of Exodus ( </a:t>
            </a:r>
            <a:r>
              <a:rPr lang="fr-FR" sz="1600" dirty="0" err="1">
                <a:solidFill>
                  <a:srgbClr val="FF0000"/>
                </a:solidFill>
              </a:rPr>
              <a:t>response.xpath</a:t>
            </a:r>
            <a:r>
              <a:rPr lang="fr-FR" sz="1600" dirty="0">
                <a:solidFill>
                  <a:srgbClr val="FF0000"/>
                </a:solidFill>
              </a:rPr>
              <a:t>('//html/body/div/div/div/div[2]/div/div[2]/div[1]/a/@href').</a:t>
            </a:r>
            <a:r>
              <a:rPr lang="fr-FR" sz="1600" dirty="0" err="1">
                <a:solidFill>
                  <a:srgbClr val="FF0000"/>
                </a:solidFill>
              </a:rPr>
              <a:t>extract</a:t>
            </a:r>
            <a:r>
              <a:rPr lang="fr-FR" sz="1600" dirty="0">
                <a:solidFill>
                  <a:srgbClr val="FF0000"/>
                </a:solidFill>
              </a:rPr>
              <a:t>()  </a:t>
            </a:r>
            <a:r>
              <a:rPr lang="fr-FR" sz="1600" dirty="0"/>
              <a:t>) :</a:t>
            </a:r>
          </a:p>
        </p:txBody>
      </p:sp>
      <p:pic>
        <p:nvPicPr>
          <p:cNvPr id="7" name="Image 6">
            <a:extLst>
              <a:ext uri="{FF2B5EF4-FFF2-40B4-BE49-F238E27FC236}">
                <a16:creationId xmlns:a16="http://schemas.microsoft.com/office/drawing/2014/main" id="{E39749EE-03C5-4F0B-B959-7F3FB32EE591}"/>
              </a:ext>
            </a:extLst>
          </p:cNvPr>
          <p:cNvPicPr>
            <a:picLocks noChangeAspect="1"/>
          </p:cNvPicPr>
          <p:nvPr/>
        </p:nvPicPr>
        <p:blipFill>
          <a:blip r:embed="rId2"/>
          <a:stretch>
            <a:fillRect/>
          </a:stretch>
        </p:blipFill>
        <p:spPr>
          <a:xfrm>
            <a:off x="672120" y="2175854"/>
            <a:ext cx="5991327" cy="4481261"/>
          </a:xfrm>
          <a:prstGeom prst="rect">
            <a:avLst/>
          </a:prstGeom>
        </p:spPr>
      </p:pic>
    </p:spTree>
    <p:extLst>
      <p:ext uri="{BB962C8B-B14F-4D97-AF65-F5344CB8AC3E}">
        <p14:creationId xmlns:p14="http://schemas.microsoft.com/office/powerpoint/2010/main" val="27175806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a:t>
            </a:r>
            <a:r>
              <a:rPr lang="fr-FR" dirty="0" err="1"/>
              <a:t>Xpath</a:t>
            </a:r>
            <a:r>
              <a:rPr lang="fr-FR" dirty="0"/>
              <a:t> expressions </a:t>
            </a:r>
            <a:r>
              <a:rPr lang="fr-FR" dirty="0" err="1"/>
              <a:t>with</a:t>
            </a:r>
            <a:r>
              <a:rPr lang="fr-FR" dirty="0"/>
              <a:t> the spider :</a:t>
            </a:r>
          </a:p>
        </p:txBody>
      </p:sp>
      <p:sp>
        <p:nvSpPr>
          <p:cNvPr id="5" name="ZoneTexte 4">
            <a:extLst>
              <a:ext uri="{FF2B5EF4-FFF2-40B4-BE49-F238E27FC236}">
                <a16:creationId xmlns:a16="http://schemas.microsoft.com/office/drawing/2014/main" id="{8BB38C23-E24E-4FD5-9168-278BAB3E9831}"/>
              </a:ext>
            </a:extLst>
          </p:cNvPr>
          <p:cNvSpPr txBox="1"/>
          <p:nvPr/>
        </p:nvSpPr>
        <p:spPr>
          <a:xfrm>
            <a:off x="318276" y="1579645"/>
            <a:ext cx="3952685" cy="369332"/>
          </a:xfrm>
          <a:prstGeom prst="rect">
            <a:avLst/>
          </a:prstGeom>
          <a:noFill/>
        </p:spPr>
        <p:txBody>
          <a:bodyPr wrap="none" rtlCol="0">
            <a:spAutoFit/>
          </a:bodyPr>
          <a:lstStyle/>
          <a:p>
            <a:r>
              <a:rPr lang="fr-FR" dirty="0"/>
              <a:t>4. </a:t>
            </a:r>
            <a:r>
              <a:rPr lang="fr-FR" dirty="0" err="1"/>
              <a:t>Quit</a:t>
            </a:r>
            <a:r>
              <a:rPr lang="fr-FR" dirty="0"/>
              <a:t> the interactive </a:t>
            </a:r>
            <a:r>
              <a:rPr lang="fr-FR" dirty="0" err="1"/>
              <a:t>scraping</a:t>
            </a:r>
            <a:r>
              <a:rPr lang="fr-FR" dirty="0"/>
              <a:t> console :</a:t>
            </a:r>
          </a:p>
        </p:txBody>
      </p:sp>
      <p:pic>
        <p:nvPicPr>
          <p:cNvPr id="2" name="Image 1">
            <a:extLst>
              <a:ext uri="{FF2B5EF4-FFF2-40B4-BE49-F238E27FC236}">
                <a16:creationId xmlns:a16="http://schemas.microsoft.com/office/drawing/2014/main" id="{5116C7F2-F277-4CC8-8391-DC35992C2E1D}"/>
              </a:ext>
            </a:extLst>
          </p:cNvPr>
          <p:cNvPicPr>
            <a:picLocks noChangeAspect="1"/>
          </p:cNvPicPr>
          <p:nvPr/>
        </p:nvPicPr>
        <p:blipFill>
          <a:blip r:embed="rId2"/>
          <a:stretch>
            <a:fillRect/>
          </a:stretch>
        </p:blipFill>
        <p:spPr>
          <a:xfrm>
            <a:off x="419607" y="2248509"/>
            <a:ext cx="2714625" cy="2057400"/>
          </a:xfrm>
          <a:prstGeom prst="rect">
            <a:avLst/>
          </a:prstGeom>
        </p:spPr>
      </p:pic>
      <p:pic>
        <p:nvPicPr>
          <p:cNvPr id="6" name="Image 5">
            <a:extLst>
              <a:ext uri="{FF2B5EF4-FFF2-40B4-BE49-F238E27FC236}">
                <a16:creationId xmlns:a16="http://schemas.microsoft.com/office/drawing/2014/main" id="{4CC3061E-B5E6-4E2F-9E36-9898DA01D4DD}"/>
              </a:ext>
            </a:extLst>
          </p:cNvPr>
          <p:cNvPicPr>
            <a:picLocks noChangeAspect="1"/>
          </p:cNvPicPr>
          <p:nvPr/>
        </p:nvPicPr>
        <p:blipFill>
          <a:blip r:embed="rId3"/>
          <a:stretch>
            <a:fillRect/>
          </a:stretch>
        </p:blipFill>
        <p:spPr>
          <a:xfrm>
            <a:off x="3234615" y="3277209"/>
            <a:ext cx="8957385" cy="2833791"/>
          </a:xfrm>
          <a:prstGeom prst="rect">
            <a:avLst/>
          </a:prstGeom>
        </p:spPr>
      </p:pic>
      <p:sp>
        <p:nvSpPr>
          <p:cNvPr id="8" name="ZoneTexte 7">
            <a:extLst>
              <a:ext uri="{FF2B5EF4-FFF2-40B4-BE49-F238E27FC236}">
                <a16:creationId xmlns:a16="http://schemas.microsoft.com/office/drawing/2014/main" id="{5AD966ED-C72F-4F06-8FD7-E0860CB9E9E7}"/>
              </a:ext>
            </a:extLst>
          </p:cNvPr>
          <p:cNvSpPr txBox="1"/>
          <p:nvPr/>
        </p:nvSpPr>
        <p:spPr>
          <a:xfrm>
            <a:off x="5383144" y="2243761"/>
            <a:ext cx="4644348" cy="369332"/>
          </a:xfrm>
          <a:prstGeom prst="rect">
            <a:avLst/>
          </a:prstGeom>
          <a:noFill/>
        </p:spPr>
        <p:txBody>
          <a:bodyPr wrap="none" rtlCol="0">
            <a:spAutoFit/>
          </a:bodyPr>
          <a:lstStyle/>
          <a:p>
            <a:r>
              <a:rPr lang="fr-FR" dirty="0"/>
              <a:t>5. Edit basic.py </a:t>
            </a:r>
            <a:r>
              <a:rPr lang="fr-FR" dirty="0" err="1"/>
              <a:t>with</a:t>
            </a:r>
            <a:r>
              <a:rPr lang="fr-FR" dirty="0"/>
              <a:t> the new </a:t>
            </a:r>
            <a:r>
              <a:rPr lang="fr-FR" dirty="0" err="1"/>
              <a:t>Xpath</a:t>
            </a:r>
            <a:r>
              <a:rPr lang="fr-FR" dirty="0"/>
              <a:t> expression :</a:t>
            </a:r>
          </a:p>
        </p:txBody>
      </p:sp>
    </p:spTree>
    <p:extLst>
      <p:ext uri="{BB962C8B-B14F-4D97-AF65-F5344CB8AC3E}">
        <p14:creationId xmlns:p14="http://schemas.microsoft.com/office/powerpoint/2010/main" val="38429573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a:t>
            </a:r>
            <a:r>
              <a:rPr lang="fr-FR" dirty="0" err="1"/>
              <a:t>Xpath</a:t>
            </a:r>
            <a:r>
              <a:rPr lang="fr-FR" dirty="0"/>
              <a:t> expressions </a:t>
            </a:r>
            <a:r>
              <a:rPr lang="fr-FR" dirty="0" err="1"/>
              <a:t>with</a:t>
            </a:r>
            <a:r>
              <a:rPr lang="fr-FR" dirty="0"/>
              <a:t> the spider :</a:t>
            </a:r>
          </a:p>
        </p:txBody>
      </p:sp>
      <p:sp>
        <p:nvSpPr>
          <p:cNvPr id="5" name="ZoneTexte 4">
            <a:extLst>
              <a:ext uri="{FF2B5EF4-FFF2-40B4-BE49-F238E27FC236}">
                <a16:creationId xmlns:a16="http://schemas.microsoft.com/office/drawing/2014/main" id="{8BB38C23-E24E-4FD5-9168-278BAB3E9831}"/>
              </a:ext>
            </a:extLst>
          </p:cNvPr>
          <p:cNvSpPr txBox="1"/>
          <p:nvPr/>
        </p:nvSpPr>
        <p:spPr>
          <a:xfrm>
            <a:off x="318276" y="1579645"/>
            <a:ext cx="9492407" cy="369332"/>
          </a:xfrm>
          <a:prstGeom prst="rect">
            <a:avLst/>
          </a:prstGeom>
          <a:noFill/>
        </p:spPr>
        <p:txBody>
          <a:bodyPr wrap="none" rtlCol="0">
            <a:spAutoFit/>
          </a:bodyPr>
          <a:lstStyle/>
          <a:p>
            <a:r>
              <a:rPr lang="fr-FR" dirty="0"/>
              <a:t>6. Save basic.py and run the spider ‘basic’ </a:t>
            </a:r>
            <a:r>
              <a:rPr lang="fr-FR" dirty="0" err="1"/>
              <a:t>with</a:t>
            </a:r>
            <a:r>
              <a:rPr lang="fr-FR" dirty="0"/>
              <a:t> Anaconda prompt (and ‘results1.json as output file):</a:t>
            </a:r>
          </a:p>
        </p:txBody>
      </p:sp>
      <p:sp>
        <p:nvSpPr>
          <p:cNvPr id="9" name="ZoneTexte 8">
            <a:extLst>
              <a:ext uri="{FF2B5EF4-FFF2-40B4-BE49-F238E27FC236}">
                <a16:creationId xmlns:a16="http://schemas.microsoft.com/office/drawing/2014/main" id="{E60805AB-7E91-4BBB-A7C0-635D8212A88D}"/>
              </a:ext>
            </a:extLst>
          </p:cNvPr>
          <p:cNvSpPr txBox="1"/>
          <p:nvPr/>
        </p:nvSpPr>
        <p:spPr>
          <a:xfrm>
            <a:off x="318276" y="4079033"/>
            <a:ext cx="11135356" cy="338554"/>
          </a:xfrm>
          <a:prstGeom prst="rect">
            <a:avLst/>
          </a:prstGeom>
          <a:noFill/>
        </p:spPr>
        <p:txBody>
          <a:bodyPr wrap="none" rtlCol="0">
            <a:spAutoFit/>
          </a:bodyPr>
          <a:lstStyle/>
          <a:p>
            <a:r>
              <a:rPr lang="fr-FR" sz="1600" dirty="0"/>
              <a:t>7. Check the file ‘results1.json’. You </a:t>
            </a:r>
            <a:r>
              <a:rPr lang="fr-FR" sz="1600" dirty="0" err="1"/>
              <a:t>see</a:t>
            </a:r>
            <a:r>
              <a:rPr lang="fr-FR" sz="1600" dirty="0"/>
              <a:t> the </a:t>
            </a:r>
            <a:r>
              <a:rPr lang="fr-FR" sz="1600" dirty="0" err="1"/>
              <a:t>list</a:t>
            </a:r>
            <a:r>
              <a:rPr lang="fr-FR" sz="1600" dirty="0"/>
              <a:t> of app IDs </a:t>
            </a:r>
            <a:r>
              <a:rPr lang="fr-FR" sz="1600" dirty="0" err="1"/>
              <a:t>from</a:t>
            </a:r>
            <a:r>
              <a:rPr lang="fr-FR" sz="1600" dirty="0"/>
              <a:t> the page </a:t>
            </a:r>
            <a:r>
              <a:rPr lang="fr-FR" sz="1600" dirty="0">
                <a:hlinkClick r:id="rId2"/>
              </a:rPr>
              <a:t>https://reports.exodus-privacy.eu.org/fr/reports/?page=1</a:t>
            </a:r>
            <a:r>
              <a:rPr lang="fr-FR" sz="1600" dirty="0"/>
              <a:t> :</a:t>
            </a:r>
          </a:p>
        </p:txBody>
      </p:sp>
      <p:pic>
        <p:nvPicPr>
          <p:cNvPr id="10" name="Image 9">
            <a:extLst>
              <a:ext uri="{FF2B5EF4-FFF2-40B4-BE49-F238E27FC236}">
                <a16:creationId xmlns:a16="http://schemas.microsoft.com/office/drawing/2014/main" id="{76CD9152-FD69-429F-A8C6-36EA417B7092}"/>
              </a:ext>
            </a:extLst>
          </p:cNvPr>
          <p:cNvPicPr>
            <a:picLocks noChangeAspect="1"/>
          </p:cNvPicPr>
          <p:nvPr/>
        </p:nvPicPr>
        <p:blipFill>
          <a:blip r:embed="rId3"/>
          <a:stretch>
            <a:fillRect/>
          </a:stretch>
        </p:blipFill>
        <p:spPr>
          <a:xfrm>
            <a:off x="1290029" y="2227904"/>
            <a:ext cx="6810375" cy="1400175"/>
          </a:xfrm>
          <a:prstGeom prst="rect">
            <a:avLst/>
          </a:prstGeom>
        </p:spPr>
      </p:pic>
      <p:pic>
        <p:nvPicPr>
          <p:cNvPr id="11" name="Image 10">
            <a:extLst>
              <a:ext uri="{FF2B5EF4-FFF2-40B4-BE49-F238E27FC236}">
                <a16:creationId xmlns:a16="http://schemas.microsoft.com/office/drawing/2014/main" id="{F3D9C7F0-D5AD-469F-A0F4-B9683FD9F0FC}"/>
              </a:ext>
            </a:extLst>
          </p:cNvPr>
          <p:cNvPicPr>
            <a:picLocks noChangeAspect="1"/>
          </p:cNvPicPr>
          <p:nvPr/>
        </p:nvPicPr>
        <p:blipFill>
          <a:blip r:embed="rId4"/>
          <a:stretch>
            <a:fillRect/>
          </a:stretch>
        </p:blipFill>
        <p:spPr>
          <a:xfrm>
            <a:off x="710839" y="4987838"/>
            <a:ext cx="10350230" cy="1036433"/>
          </a:xfrm>
          <a:prstGeom prst="rect">
            <a:avLst/>
          </a:prstGeom>
        </p:spPr>
      </p:pic>
    </p:spTree>
    <p:extLst>
      <p:ext uri="{BB962C8B-B14F-4D97-AF65-F5344CB8AC3E}">
        <p14:creationId xmlns:p14="http://schemas.microsoft.com/office/powerpoint/2010/main" val="1427115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a:t>
            </a:r>
            <a:r>
              <a:rPr lang="fr-FR" dirty="0" err="1"/>
              <a:t>Xpath</a:t>
            </a:r>
            <a:r>
              <a:rPr lang="fr-FR" dirty="0"/>
              <a:t> expressions </a:t>
            </a:r>
            <a:r>
              <a:rPr lang="fr-FR" dirty="0" err="1"/>
              <a:t>with</a:t>
            </a:r>
            <a:r>
              <a:rPr lang="fr-FR" dirty="0"/>
              <a:t> the spider :</a:t>
            </a:r>
          </a:p>
        </p:txBody>
      </p:sp>
      <p:sp>
        <p:nvSpPr>
          <p:cNvPr id="5" name="ZoneTexte 4">
            <a:extLst>
              <a:ext uri="{FF2B5EF4-FFF2-40B4-BE49-F238E27FC236}">
                <a16:creationId xmlns:a16="http://schemas.microsoft.com/office/drawing/2014/main" id="{8BB38C23-E24E-4FD5-9168-278BAB3E9831}"/>
              </a:ext>
            </a:extLst>
          </p:cNvPr>
          <p:cNvSpPr txBox="1"/>
          <p:nvPr/>
        </p:nvSpPr>
        <p:spPr>
          <a:xfrm>
            <a:off x="318276" y="1579645"/>
            <a:ext cx="10477500" cy="646331"/>
          </a:xfrm>
          <a:prstGeom prst="rect">
            <a:avLst/>
          </a:prstGeom>
          <a:noFill/>
        </p:spPr>
        <p:txBody>
          <a:bodyPr wrap="square" rtlCol="0">
            <a:spAutoFit/>
          </a:bodyPr>
          <a:lstStyle/>
          <a:p>
            <a:r>
              <a:rPr lang="fr-FR" dirty="0"/>
              <a:t>8. Edit basic.py, change the variable </a:t>
            </a:r>
            <a:r>
              <a:rPr lang="fr-FR" dirty="0" err="1"/>
              <a:t>start_urls</a:t>
            </a:r>
            <a:r>
              <a:rPr lang="fr-FR" dirty="0"/>
              <a:t> to ‘https://reports.exodus-privacy.eu.org/</a:t>
            </a:r>
            <a:r>
              <a:rPr lang="fr-FR" dirty="0" err="1"/>
              <a:t>fr</a:t>
            </a:r>
            <a:r>
              <a:rPr lang="fr-FR" dirty="0"/>
              <a:t>/reports/?page=</a:t>
            </a:r>
            <a:r>
              <a:rPr lang="fr-FR" dirty="0">
                <a:solidFill>
                  <a:srgbClr val="FF0000"/>
                </a:solidFill>
              </a:rPr>
              <a:t>2</a:t>
            </a:r>
            <a:r>
              <a:rPr lang="fr-FR" dirty="0"/>
              <a:t>’, </a:t>
            </a:r>
            <a:r>
              <a:rPr lang="fr-FR" dirty="0" err="1"/>
              <a:t>save</a:t>
            </a:r>
            <a:r>
              <a:rPr lang="fr-FR" dirty="0"/>
              <a:t> basic.py…</a:t>
            </a:r>
          </a:p>
        </p:txBody>
      </p:sp>
      <p:pic>
        <p:nvPicPr>
          <p:cNvPr id="2" name="Image 1">
            <a:extLst>
              <a:ext uri="{FF2B5EF4-FFF2-40B4-BE49-F238E27FC236}">
                <a16:creationId xmlns:a16="http://schemas.microsoft.com/office/drawing/2014/main" id="{B71E82B8-9538-4908-BA29-348A8D36EE41}"/>
              </a:ext>
            </a:extLst>
          </p:cNvPr>
          <p:cNvPicPr>
            <a:picLocks noChangeAspect="1"/>
          </p:cNvPicPr>
          <p:nvPr/>
        </p:nvPicPr>
        <p:blipFill>
          <a:blip r:embed="rId2"/>
          <a:stretch>
            <a:fillRect/>
          </a:stretch>
        </p:blipFill>
        <p:spPr>
          <a:xfrm>
            <a:off x="857250" y="2331294"/>
            <a:ext cx="9269244" cy="2957731"/>
          </a:xfrm>
          <a:prstGeom prst="rect">
            <a:avLst/>
          </a:prstGeom>
        </p:spPr>
      </p:pic>
      <p:pic>
        <p:nvPicPr>
          <p:cNvPr id="6" name="Image 5">
            <a:extLst>
              <a:ext uri="{FF2B5EF4-FFF2-40B4-BE49-F238E27FC236}">
                <a16:creationId xmlns:a16="http://schemas.microsoft.com/office/drawing/2014/main" id="{E53C6E33-3A24-4609-B931-01B8D539B3C7}"/>
              </a:ext>
            </a:extLst>
          </p:cNvPr>
          <p:cNvPicPr>
            <a:picLocks noChangeAspect="1"/>
          </p:cNvPicPr>
          <p:nvPr/>
        </p:nvPicPr>
        <p:blipFill>
          <a:blip r:embed="rId3"/>
          <a:stretch>
            <a:fillRect/>
          </a:stretch>
        </p:blipFill>
        <p:spPr>
          <a:xfrm>
            <a:off x="4831810" y="5640725"/>
            <a:ext cx="5524500" cy="790575"/>
          </a:xfrm>
          <a:prstGeom prst="rect">
            <a:avLst/>
          </a:prstGeom>
        </p:spPr>
      </p:pic>
      <p:sp>
        <p:nvSpPr>
          <p:cNvPr id="7" name="Rectangle 6">
            <a:extLst>
              <a:ext uri="{FF2B5EF4-FFF2-40B4-BE49-F238E27FC236}">
                <a16:creationId xmlns:a16="http://schemas.microsoft.com/office/drawing/2014/main" id="{C9D359C8-666D-4849-B0E4-5C41D177B84A}"/>
              </a:ext>
            </a:extLst>
          </p:cNvPr>
          <p:cNvSpPr/>
          <p:nvPr/>
        </p:nvSpPr>
        <p:spPr>
          <a:xfrm>
            <a:off x="1947144" y="5851346"/>
            <a:ext cx="2731517" cy="369332"/>
          </a:xfrm>
          <a:prstGeom prst="rect">
            <a:avLst/>
          </a:prstGeom>
        </p:spPr>
        <p:txBody>
          <a:bodyPr wrap="none">
            <a:spAutoFit/>
          </a:bodyPr>
          <a:lstStyle/>
          <a:p>
            <a:r>
              <a:rPr lang="fr-FR" dirty="0"/>
              <a:t>…and run </a:t>
            </a:r>
            <a:r>
              <a:rPr lang="fr-FR" dirty="0" err="1"/>
              <a:t>it</a:t>
            </a:r>
            <a:r>
              <a:rPr lang="fr-FR" dirty="0"/>
              <a:t> </a:t>
            </a:r>
            <a:r>
              <a:rPr lang="fr-FR" dirty="0" err="1"/>
              <a:t>with</a:t>
            </a:r>
            <a:r>
              <a:rPr lang="fr-FR" dirty="0"/>
              <a:t> Anaconda</a:t>
            </a:r>
          </a:p>
        </p:txBody>
      </p:sp>
    </p:spTree>
    <p:extLst>
      <p:ext uri="{BB962C8B-B14F-4D97-AF65-F5344CB8AC3E}">
        <p14:creationId xmlns:p14="http://schemas.microsoft.com/office/powerpoint/2010/main" val="15714702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a:t>
            </a:r>
            <a:r>
              <a:rPr lang="fr-FR" dirty="0" err="1"/>
              <a:t>Xpath</a:t>
            </a:r>
            <a:r>
              <a:rPr lang="fr-FR" dirty="0"/>
              <a:t> expressions </a:t>
            </a:r>
            <a:r>
              <a:rPr lang="fr-FR" dirty="0" err="1"/>
              <a:t>with</a:t>
            </a:r>
            <a:r>
              <a:rPr lang="fr-FR" dirty="0"/>
              <a:t> the spider :</a:t>
            </a:r>
          </a:p>
        </p:txBody>
      </p:sp>
      <p:sp>
        <p:nvSpPr>
          <p:cNvPr id="5" name="ZoneTexte 4">
            <a:extLst>
              <a:ext uri="{FF2B5EF4-FFF2-40B4-BE49-F238E27FC236}">
                <a16:creationId xmlns:a16="http://schemas.microsoft.com/office/drawing/2014/main" id="{8BB38C23-E24E-4FD5-9168-278BAB3E9831}"/>
              </a:ext>
            </a:extLst>
          </p:cNvPr>
          <p:cNvSpPr txBox="1"/>
          <p:nvPr/>
        </p:nvSpPr>
        <p:spPr>
          <a:xfrm>
            <a:off x="950573" y="1722531"/>
            <a:ext cx="10477500" cy="307777"/>
          </a:xfrm>
          <a:prstGeom prst="rect">
            <a:avLst/>
          </a:prstGeom>
          <a:noFill/>
        </p:spPr>
        <p:txBody>
          <a:bodyPr wrap="square" rtlCol="0">
            <a:spAutoFit/>
          </a:bodyPr>
          <a:lstStyle/>
          <a:p>
            <a:r>
              <a:rPr lang="fr-FR" sz="1400" b="1" dirty="0"/>
              <a:t>9. A new record (line) has been </a:t>
            </a:r>
            <a:r>
              <a:rPr lang="fr-FR" sz="1400" b="1" dirty="0" err="1"/>
              <a:t>added</a:t>
            </a:r>
            <a:r>
              <a:rPr lang="fr-FR" sz="1400" b="1" dirty="0"/>
              <a:t> in results1.json </a:t>
            </a:r>
            <a:r>
              <a:rPr lang="fr-FR" sz="1400" b="1" dirty="0" err="1"/>
              <a:t>with</a:t>
            </a:r>
            <a:r>
              <a:rPr lang="fr-FR" sz="1400" b="1" dirty="0"/>
              <a:t> app </a:t>
            </a:r>
            <a:r>
              <a:rPr lang="fr-FR" sz="1400" b="1" dirty="0" err="1"/>
              <a:t>Ids</a:t>
            </a:r>
            <a:r>
              <a:rPr lang="fr-FR" sz="1400" b="1" dirty="0"/>
              <a:t> </a:t>
            </a:r>
            <a:r>
              <a:rPr lang="fr-FR" sz="1400" b="1" dirty="0" err="1"/>
              <a:t>from</a:t>
            </a:r>
            <a:r>
              <a:rPr lang="fr-FR" sz="1400" b="1" dirty="0"/>
              <a:t> ‘https://reports.exodus-privacy.eu.org/fr/reports/?page=</a:t>
            </a:r>
            <a:r>
              <a:rPr lang="fr-FR" sz="1400" b="1" dirty="0">
                <a:solidFill>
                  <a:srgbClr val="FF0000"/>
                </a:solidFill>
              </a:rPr>
              <a:t>2</a:t>
            </a:r>
            <a:r>
              <a:rPr lang="fr-FR" sz="1400" b="1" dirty="0"/>
              <a:t>’</a:t>
            </a:r>
            <a:endParaRPr lang="fr-FR" sz="1400" b="1" dirty="0">
              <a:solidFill>
                <a:srgbClr val="FF0000"/>
              </a:solidFill>
            </a:endParaRPr>
          </a:p>
        </p:txBody>
      </p:sp>
      <p:pic>
        <p:nvPicPr>
          <p:cNvPr id="8" name="Image 7">
            <a:extLst>
              <a:ext uri="{FF2B5EF4-FFF2-40B4-BE49-F238E27FC236}">
                <a16:creationId xmlns:a16="http://schemas.microsoft.com/office/drawing/2014/main" id="{DAAC8D5C-B6F2-4168-B2BB-43AF2E9D1C82}"/>
              </a:ext>
            </a:extLst>
          </p:cNvPr>
          <p:cNvPicPr>
            <a:picLocks noChangeAspect="1"/>
          </p:cNvPicPr>
          <p:nvPr/>
        </p:nvPicPr>
        <p:blipFill>
          <a:blip r:embed="rId2"/>
          <a:stretch>
            <a:fillRect/>
          </a:stretch>
        </p:blipFill>
        <p:spPr>
          <a:xfrm>
            <a:off x="400050" y="2481262"/>
            <a:ext cx="11391900" cy="1895475"/>
          </a:xfrm>
          <a:prstGeom prst="rect">
            <a:avLst/>
          </a:prstGeom>
        </p:spPr>
      </p:pic>
      <p:cxnSp>
        <p:nvCxnSpPr>
          <p:cNvPr id="9" name="Connecteur droit avec flèche 8">
            <a:extLst>
              <a:ext uri="{FF2B5EF4-FFF2-40B4-BE49-F238E27FC236}">
                <a16:creationId xmlns:a16="http://schemas.microsoft.com/office/drawing/2014/main" id="{D259E6F0-B685-4DD9-974B-B9915996C41D}"/>
              </a:ext>
            </a:extLst>
          </p:cNvPr>
          <p:cNvCxnSpPr>
            <a:cxnSpLocks/>
          </p:cNvCxnSpPr>
          <p:nvPr/>
        </p:nvCxnSpPr>
        <p:spPr>
          <a:xfrm flipH="1">
            <a:off x="661481" y="2030308"/>
            <a:ext cx="999212" cy="1695386"/>
          </a:xfrm>
          <a:prstGeom prst="straightConnector1">
            <a:avLst/>
          </a:prstGeom>
          <a:ln w="2222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284908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4D5B4A-0DDA-4977-997C-18550E550C4E}"/>
              </a:ext>
            </a:extLst>
          </p:cNvPr>
          <p:cNvSpPr/>
          <p:nvPr/>
        </p:nvSpPr>
        <p:spPr>
          <a:xfrm>
            <a:off x="2305878" y="331451"/>
            <a:ext cx="8348869" cy="646331"/>
          </a:xfrm>
          <a:prstGeom prst="rect">
            <a:avLst/>
          </a:prstGeom>
        </p:spPr>
        <p:txBody>
          <a:bodyPr wrap="square">
            <a:spAutoFit/>
          </a:bodyPr>
          <a:lstStyle/>
          <a:p>
            <a:pPr algn="ctr"/>
            <a:r>
              <a:rPr lang="fr-FR" sz="3600" b="1" dirty="0" err="1"/>
              <a:t>Scrapy</a:t>
            </a:r>
            <a:r>
              <a:rPr lang="fr-FR" sz="3600" b="1" dirty="0"/>
              <a:t> code : </a:t>
            </a:r>
            <a:r>
              <a:rPr lang="fr-FR" sz="3600" b="1" dirty="0" err="1"/>
              <a:t>writing</a:t>
            </a:r>
            <a:r>
              <a:rPr lang="fr-FR" sz="3600" b="1" dirty="0"/>
              <a:t> a spider</a:t>
            </a:r>
          </a:p>
        </p:txBody>
      </p:sp>
      <p:sp>
        <p:nvSpPr>
          <p:cNvPr id="3" name="ZoneTexte 2">
            <a:extLst>
              <a:ext uri="{FF2B5EF4-FFF2-40B4-BE49-F238E27FC236}">
                <a16:creationId xmlns:a16="http://schemas.microsoft.com/office/drawing/2014/main" id="{9470A67D-C633-4558-A3F1-BB6F252F0C27}"/>
              </a:ext>
            </a:extLst>
          </p:cNvPr>
          <p:cNvSpPr txBox="1"/>
          <p:nvPr/>
        </p:nvSpPr>
        <p:spPr>
          <a:xfrm>
            <a:off x="1702763" y="1059404"/>
            <a:ext cx="9193695" cy="369332"/>
          </a:xfrm>
          <a:prstGeom prst="rect">
            <a:avLst/>
          </a:prstGeom>
          <a:noFill/>
        </p:spPr>
        <p:txBody>
          <a:bodyPr wrap="square" rtlCol="0">
            <a:spAutoFit/>
          </a:bodyPr>
          <a:lstStyle/>
          <a:p>
            <a:pPr algn="ctr"/>
            <a:r>
              <a:rPr lang="fr-FR" dirty="0"/>
              <a:t>Test </a:t>
            </a:r>
            <a:r>
              <a:rPr lang="fr-FR" dirty="0" err="1"/>
              <a:t>Xpath</a:t>
            </a:r>
            <a:r>
              <a:rPr lang="fr-FR" dirty="0"/>
              <a:t> expressions </a:t>
            </a:r>
            <a:r>
              <a:rPr lang="fr-FR" dirty="0" err="1"/>
              <a:t>with</a:t>
            </a:r>
            <a:r>
              <a:rPr lang="fr-FR" dirty="0"/>
              <a:t> the spider :</a:t>
            </a:r>
          </a:p>
        </p:txBody>
      </p:sp>
      <p:sp>
        <p:nvSpPr>
          <p:cNvPr id="5" name="ZoneTexte 4">
            <a:extLst>
              <a:ext uri="{FF2B5EF4-FFF2-40B4-BE49-F238E27FC236}">
                <a16:creationId xmlns:a16="http://schemas.microsoft.com/office/drawing/2014/main" id="{8BB38C23-E24E-4FD5-9168-278BAB3E9831}"/>
              </a:ext>
            </a:extLst>
          </p:cNvPr>
          <p:cNvSpPr txBox="1"/>
          <p:nvPr/>
        </p:nvSpPr>
        <p:spPr>
          <a:xfrm>
            <a:off x="318276" y="1579645"/>
            <a:ext cx="10477500" cy="646331"/>
          </a:xfrm>
          <a:prstGeom prst="rect">
            <a:avLst/>
          </a:prstGeom>
          <a:noFill/>
        </p:spPr>
        <p:txBody>
          <a:bodyPr wrap="square" rtlCol="0">
            <a:spAutoFit/>
          </a:bodyPr>
          <a:lstStyle/>
          <a:p>
            <a:r>
              <a:rPr lang="fr-FR" dirty="0">
                <a:solidFill>
                  <a:srgbClr val="FF0000"/>
                </a:solidFill>
                <a:effectLst>
                  <a:outerShdw blurRad="38100" dist="38100" dir="2700000" algn="tl">
                    <a:srgbClr val="000000">
                      <a:alpha val="43137"/>
                    </a:srgbClr>
                  </a:outerShdw>
                </a:effectLst>
              </a:rPr>
              <a:t>10. Edit basic.py, change the variable </a:t>
            </a:r>
            <a:r>
              <a:rPr lang="fr-FR" dirty="0" err="1">
                <a:solidFill>
                  <a:srgbClr val="FF0000"/>
                </a:solidFill>
                <a:effectLst>
                  <a:outerShdw blurRad="38100" dist="38100" dir="2700000" algn="tl">
                    <a:srgbClr val="000000">
                      <a:alpha val="43137"/>
                    </a:srgbClr>
                  </a:outerShdw>
                </a:effectLst>
              </a:rPr>
              <a:t>start_urls</a:t>
            </a:r>
            <a:r>
              <a:rPr lang="fr-FR" dirty="0">
                <a:solidFill>
                  <a:srgbClr val="FF0000"/>
                </a:solidFill>
                <a:effectLst>
                  <a:outerShdw blurRad="38100" dist="38100" dir="2700000" algn="tl">
                    <a:srgbClr val="000000">
                      <a:alpha val="43137"/>
                    </a:srgbClr>
                  </a:outerShdw>
                </a:effectLst>
              </a:rPr>
              <a:t> to ‘https://reports.exodus-privacy.eu.org/</a:t>
            </a:r>
            <a:r>
              <a:rPr lang="fr-FR" dirty="0" err="1">
                <a:solidFill>
                  <a:srgbClr val="FF0000"/>
                </a:solidFill>
                <a:effectLst>
                  <a:outerShdw blurRad="38100" dist="38100" dir="2700000" algn="tl">
                    <a:srgbClr val="000000">
                      <a:alpha val="43137"/>
                    </a:srgbClr>
                  </a:outerShdw>
                </a:effectLst>
              </a:rPr>
              <a:t>fr</a:t>
            </a:r>
            <a:r>
              <a:rPr lang="fr-FR" dirty="0">
                <a:solidFill>
                  <a:srgbClr val="FF0000"/>
                </a:solidFill>
                <a:effectLst>
                  <a:outerShdw blurRad="38100" dist="38100" dir="2700000" algn="tl">
                    <a:srgbClr val="000000">
                      <a:alpha val="43137"/>
                    </a:srgbClr>
                  </a:outerShdw>
                </a:effectLst>
              </a:rPr>
              <a:t>/reports/?page=3’, ‘https:// …4’ and ‘https:// …5’, (</a:t>
            </a:r>
            <a:r>
              <a:rPr lang="fr-FR" dirty="0" err="1">
                <a:solidFill>
                  <a:srgbClr val="FF0000"/>
                </a:solidFill>
                <a:effectLst>
                  <a:outerShdw blurRad="38100" dist="38100" dir="2700000" algn="tl">
                    <a:srgbClr val="000000">
                      <a:alpha val="43137"/>
                    </a:srgbClr>
                  </a:outerShdw>
                </a:effectLst>
              </a:rPr>
              <a:t>see</a:t>
            </a:r>
            <a:r>
              <a:rPr lang="fr-FR" dirty="0">
                <a:solidFill>
                  <a:srgbClr val="FF0000"/>
                </a:solidFill>
                <a:effectLst>
                  <a:outerShdw blurRad="38100" dist="38100" dir="2700000" algn="tl">
                    <a:srgbClr val="000000">
                      <a:alpha val="43137"/>
                    </a:srgbClr>
                  </a:outerShdw>
                </a:effectLst>
              </a:rPr>
              <a:t> </a:t>
            </a:r>
            <a:r>
              <a:rPr lang="fr-FR" dirty="0" err="1">
                <a:solidFill>
                  <a:srgbClr val="FF0000"/>
                </a:solidFill>
                <a:effectLst>
                  <a:outerShdw blurRad="38100" dist="38100" dir="2700000" algn="tl">
                    <a:srgbClr val="000000">
                      <a:alpha val="43137"/>
                    </a:srgbClr>
                  </a:outerShdw>
                </a:effectLst>
              </a:rPr>
              <a:t>bellow</a:t>
            </a:r>
            <a:r>
              <a:rPr lang="fr-FR" dirty="0">
                <a:solidFill>
                  <a:srgbClr val="FF0000"/>
                </a:solidFill>
                <a:effectLst>
                  <a:outerShdw blurRad="38100" dist="38100" dir="2700000" algn="tl">
                    <a:srgbClr val="000000">
                      <a:alpha val="43137"/>
                    </a:srgbClr>
                  </a:outerShdw>
                </a:effectLst>
              </a:rPr>
              <a:t>), </a:t>
            </a:r>
            <a:r>
              <a:rPr lang="fr-FR" dirty="0" err="1">
                <a:solidFill>
                  <a:srgbClr val="FF0000"/>
                </a:solidFill>
                <a:effectLst>
                  <a:outerShdw blurRad="38100" dist="38100" dir="2700000" algn="tl">
                    <a:srgbClr val="000000">
                      <a:alpha val="43137"/>
                    </a:srgbClr>
                  </a:outerShdw>
                </a:effectLst>
              </a:rPr>
              <a:t>save</a:t>
            </a:r>
            <a:r>
              <a:rPr lang="fr-FR" dirty="0">
                <a:solidFill>
                  <a:srgbClr val="FF0000"/>
                </a:solidFill>
                <a:effectLst>
                  <a:outerShdw blurRad="38100" dist="38100" dir="2700000" algn="tl">
                    <a:srgbClr val="000000">
                      <a:alpha val="43137"/>
                    </a:srgbClr>
                  </a:outerShdw>
                </a:effectLst>
              </a:rPr>
              <a:t> basic.py…</a:t>
            </a:r>
          </a:p>
        </p:txBody>
      </p:sp>
      <p:pic>
        <p:nvPicPr>
          <p:cNvPr id="6" name="Image 5">
            <a:extLst>
              <a:ext uri="{FF2B5EF4-FFF2-40B4-BE49-F238E27FC236}">
                <a16:creationId xmlns:a16="http://schemas.microsoft.com/office/drawing/2014/main" id="{E53C6E33-3A24-4609-B931-01B8D539B3C7}"/>
              </a:ext>
            </a:extLst>
          </p:cNvPr>
          <p:cNvPicPr>
            <a:picLocks noChangeAspect="1"/>
          </p:cNvPicPr>
          <p:nvPr/>
        </p:nvPicPr>
        <p:blipFill>
          <a:blip r:embed="rId2"/>
          <a:stretch>
            <a:fillRect/>
          </a:stretch>
        </p:blipFill>
        <p:spPr>
          <a:xfrm>
            <a:off x="5130247" y="5798596"/>
            <a:ext cx="5524500" cy="790575"/>
          </a:xfrm>
          <a:prstGeom prst="rect">
            <a:avLst/>
          </a:prstGeom>
        </p:spPr>
      </p:pic>
      <p:sp>
        <p:nvSpPr>
          <p:cNvPr id="7" name="Rectangle 6">
            <a:extLst>
              <a:ext uri="{FF2B5EF4-FFF2-40B4-BE49-F238E27FC236}">
                <a16:creationId xmlns:a16="http://schemas.microsoft.com/office/drawing/2014/main" id="{C9D359C8-666D-4849-B0E4-5C41D177B84A}"/>
              </a:ext>
            </a:extLst>
          </p:cNvPr>
          <p:cNvSpPr/>
          <p:nvPr/>
        </p:nvSpPr>
        <p:spPr>
          <a:xfrm>
            <a:off x="1947144" y="5851346"/>
            <a:ext cx="2731517" cy="369332"/>
          </a:xfrm>
          <a:prstGeom prst="rect">
            <a:avLst/>
          </a:prstGeom>
        </p:spPr>
        <p:txBody>
          <a:bodyPr wrap="none">
            <a:spAutoFit/>
          </a:bodyPr>
          <a:lstStyle/>
          <a:p>
            <a:r>
              <a:rPr lang="fr-FR" dirty="0">
                <a:solidFill>
                  <a:srgbClr val="FF0000"/>
                </a:solidFill>
                <a:effectLst>
                  <a:outerShdw blurRad="38100" dist="38100" dir="2700000" algn="tl">
                    <a:srgbClr val="000000">
                      <a:alpha val="43137"/>
                    </a:srgbClr>
                  </a:outerShdw>
                </a:effectLst>
              </a:rPr>
              <a:t>…and run </a:t>
            </a:r>
            <a:r>
              <a:rPr lang="fr-FR" dirty="0" err="1">
                <a:solidFill>
                  <a:srgbClr val="FF0000"/>
                </a:solidFill>
                <a:effectLst>
                  <a:outerShdw blurRad="38100" dist="38100" dir="2700000" algn="tl">
                    <a:srgbClr val="000000">
                      <a:alpha val="43137"/>
                    </a:srgbClr>
                  </a:outerShdw>
                </a:effectLst>
              </a:rPr>
              <a:t>it</a:t>
            </a:r>
            <a:r>
              <a:rPr lang="fr-FR" dirty="0">
                <a:solidFill>
                  <a:srgbClr val="FF0000"/>
                </a:solidFill>
                <a:effectLst>
                  <a:outerShdw blurRad="38100" dist="38100" dir="2700000" algn="tl">
                    <a:srgbClr val="000000">
                      <a:alpha val="43137"/>
                    </a:srgbClr>
                  </a:outerShdw>
                </a:effectLst>
              </a:rPr>
              <a:t> </a:t>
            </a:r>
            <a:r>
              <a:rPr lang="fr-FR" dirty="0" err="1">
                <a:solidFill>
                  <a:srgbClr val="FF0000"/>
                </a:solidFill>
                <a:effectLst>
                  <a:outerShdw blurRad="38100" dist="38100" dir="2700000" algn="tl">
                    <a:srgbClr val="000000">
                      <a:alpha val="43137"/>
                    </a:srgbClr>
                  </a:outerShdw>
                </a:effectLst>
              </a:rPr>
              <a:t>with</a:t>
            </a:r>
            <a:r>
              <a:rPr lang="fr-FR" dirty="0">
                <a:solidFill>
                  <a:srgbClr val="FF0000"/>
                </a:solidFill>
                <a:effectLst>
                  <a:outerShdw blurRad="38100" dist="38100" dir="2700000" algn="tl">
                    <a:srgbClr val="000000">
                      <a:alpha val="43137"/>
                    </a:srgbClr>
                  </a:outerShdw>
                </a:effectLst>
              </a:rPr>
              <a:t> Anaconda</a:t>
            </a:r>
          </a:p>
        </p:txBody>
      </p:sp>
      <p:pic>
        <p:nvPicPr>
          <p:cNvPr id="9" name="Image 8">
            <a:extLst>
              <a:ext uri="{FF2B5EF4-FFF2-40B4-BE49-F238E27FC236}">
                <a16:creationId xmlns:a16="http://schemas.microsoft.com/office/drawing/2014/main" id="{8AFDE80D-5869-4133-BE75-C58149AF0EB1}"/>
              </a:ext>
            </a:extLst>
          </p:cNvPr>
          <p:cNvPicPr>
            <a:picLocks noChangeAspect="1"/>
          </p:cNvPicPr>
          <p:nvPr/>
        </p:nvPicPr>
        <p:blipFill>
          <a:blip r:embed="rId3"/>
          <a:stretch>
            <a:fillRect/>
          </a:stretch>
        </p:blipFill>
        <p:spPr>
          <a:xfrm>
            <a:off x="460342" y="2239489"/>
            <a:ext cx="10833472" cy="3564741"/>
          </a:xfrm>
          <a:prstGeom prst="rect">
            <a:avLst/>
          </a:prstGeom>
        </p:spPr>
      </p:pic>
      <p:sp>
        <p:nvSpPr>
          <p:cNvPr id="10" name="ZoneTexte 9">
            <a:extLst>
              <a:ext uri="{FF2B5EF4-FFF2-40B4-BE49-F238E27FC236}">
                <a16:creationId xmlns:a16="http://schemas.microsoft.com/office/drawing/2014/main" id="{32754B89-97D2-477B-AE22-DE096F4B6D70}"/>
              </a:ext>
            </a:extLst>
          </p:cNvPr>
          <p:cNvSpPr txBox="1"/>
          <p:nvPr/>
        </p:nvSpPr>
        <p:spPr>
          <a:xfrm>
            <a:off x="6877455" y="2937753"/>
            <a:ext cx="3589507" cy="646331"/>
          </a:xfrm>
          <a:prstGeom prst="rect">
            <a:avLst/>
          </a:prstGeom>
          <a:noFill/>
        </p:spPr>
        <p:txBody>
          <a:bodyPr wrap="square" rtlCol="0">
            <a:spAutoFit/>
          </a:bodyPr>
          <a:lstStyle/>
          <a:p>
            <a:pPr algn="ctr"/>
            <a:r>
              <a:rPr lang="fr-FR" dirty="0">
                <a:solidFill>
                  <a:srgbClr val="0070C0"/>
                </a:solidFill>
              </a:rPr>
              <a:t>Note : ‘</a:t>
            </a:r>
            <a:r>
              <a:rPr lang="fr-FR" dirty="0" err="1">
                <a:solidFill>
                  <a:srgbClr val="0070C0"/>
                </a:solidFill>
              </a:rPr>
              <a:t>start_urls</a:t>
            </a:r>
            <a:r>
              <a:rPr lang="fr-FR" dirty="0">
                <a:solidFill>
                  <a:srgbClr val="0070C0"/>
                </a:solidFill>
              </a:rPr>
              <a:t>’ </a:t>
            </a:r>
            <a:r>
              <a:rPr lang="fr-FR" dirty="0" err="1">
                <a:solidFill>
                  <a:srgbClr val="0070C0"/>
                </a:solidFill>
              </a:rPr>
              <a:t>is</a:t>
            </a:r>
            <a:r>
              <a:rPr lang="fr-FR" dirty="0">
                <a:solidFill>
                  <a:srgbClr val="0070C0"/>
                </a:solidFill>
              </a:rPr>
              <a:t> </a:t>
            </a:r>
            <a:r>
              <a:rPr lang="fr-FR" dirty="0" err="1">
                <a:solidFill>
                  <a:srgbClr val="0070C0"/>
                </a:solidFill>
              </a:rPr>
              <a:t>called</a:t>
            </a:r>
            <a:r>
              <a:rPr lang="fr-FR" dirty="0">
                <a:solidFill>
                  <a:srgbClr val="0070C0"/>
                </a:solidFill>
              </a:rPr>
              <a:t> a ‘tuple’ in Python</a:t>
            </a:r>
          </a:p>
        </p:txBody>
      </p:sp>
    </p:spTree>
    <p:extLst>
      <p:ext uri="{BB962C8B-B14F-4D97-AF65-F5344CB8AC3E}">
        <p14:creationId xmlns:p14="http://schemas.microsoft.com/office/powerpoint/2010/main" val="156744695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196744</TotalTime>
  <Words>17359</Words>
  <Application>Microsoft Office PowerPoint</Application>
  <PresentationFormat>Widescreen</PresentationFormat>
  <Paragraphs>1760</Paragraphs>
  <Slides>304</Slides>
  <Notes>93</Notes>
  <HiddenSlides>0</HiddenSlides>
  <MMClips>3</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304</vt:i4>
      </vt:variant>
    </vt:vector>
  </HeadingPairs>
  <TitlesOfParts>
    <vt:vector size="322" baseType="lpstr">
      <vt:lpstr>-apple-system</vt:lpstr>
      <vt:lpstr>Arial</vt:lpstr>
      <vt:lpstr>Calibri</vt:lpstr>
      <vt:lpstr>Calibri Light</vt:lpstr>
      <vt:lpstr>Cambria Math</vt:lpstr>
      <vt:lpstr>Courier New</vt:lpstr>
      <vt:lpstr>Courier Std</vt:lpstr>
      <vt:lpstr>Crimson Text</vt:lpstr>
      <vt:lpstr>Helvetica Neue</vt:lpstr>
      <vt:lpstr>MinionPro-Regular</vt:lpstr>
      <vt:lpstr>nyt-cheltenham</vt:lpstr>
      <vt:lpstr>SourceSansPro</vt:lpstr>
      <vt:lpstr>Times New Roman</vt:lpstr>
      <vt:lpstr>TimesNewRomanPSMT</vt:lpstr>
      <vt:lpstr>Wingdings</vt:lpstr>
      <vt:lpstr>Thème Office</vt:lpstr>
      <vt:lpstr>1_Thème Office</vt:lpstr>
      <vt:lpstr>Équation</vt:lpstr>
      <vt:lpstr>Outils d’Analyse de la Société Numérique Sept. 2021</vt:lpstr>
      <vt:lpstr>PowerPoint Presentation</vt:lpstr>
      <vt:lpstr>0. Goals</vt:lpstr>
      <vt:lpstr>Facebook’s and Google’s collection of data</vt:lpstr>
      <vt:lpstr>Facebook’s collection of data (see ACCC report)</vt:lpstr>
      <vt:lpstr>Facebook’s collection of data (see ACCC report)</vt:lpstr>
      <vt:lpstr>Facebook’s collection of data (see ACCC report)</vt:lpstr>
      <vt:lpstr>Google’s collection of data (see ACCC report)</vt:lpstr>
      <vt:lpstr>Google’s collection of data (see ACCC report)</vt:lpstr>
      <vt:lpstr>Introduction</vt:lpstr>
      <vt:lpstr>I. Context</vt:lpstr>
      <vt:lpstr>PowerPoint Presentation</vt:lpstr>
      <vt:lpstr>PowerPoint Presentation</vt:lpstr>
      <vt:lpstr>PowerPoint Presentation</vt:lpstr>
      <vt:lpstr>PowerPoint Presentation</vt:lpstr>
      <vt:lpstr>I. Context December 2020: EU ‘Digital Services Act’ and ‘Digital Markets Act’</vt:lpstr>
      <vt:lpstr>I. Context</vt:lpstr>
      <vt:lpstr>I. Context Competition in digital markets and market power</vt:lpstr>
      <vt:lpstr>I. Context Competition in digital markets and market power</vt:lpstr>
      <vt:lpstr>I. Context Competition in digital markets and market power</vt:lpstr>
      <vt:lpstr>I. Context Competition policy for the Digital Era (Crémer et al. 2019)</vt:lpstr>
      <vt:lpstr>I. Context Data-opolies</vt:lpstr>
      <vt:lpstr>I. Context Data-opolies</vt:lpstr>
      <vt:lpstr>I. Context Data-driven regulation</vt:lpstr>
      <vt:lpstr>I. Context Computational Social Science</vt:lpstr>
      <vt:lpstr>I. Context Social Physics</vt:lpstr>
      <vt:lpstr>I. Context Economics and Data Sciences</vt:lpstr>
      <vt:lpstr>II. Topic</vt:lpstr>
      <vt:lpstr>Organisation</vt:lpstr>
      <vt:lpstr>Skills</vt:lpstr>
      <vt:lpstr>IV Exodus Privacy</vt:lpstr>
      <vt:lpstr>IV Exodus Privacy</vt:lpstr>
      <vt:lpstr>IV Exodus Privacy (2020)</vt:lpstr>
      <vt:lpstr>IV Exodus Privacy (2021, September)</vt:lpstr>
      <vt:lpstr>IV Exodus Privacy</vt:lpstr>
      <vt:lpstr>IV Exodus Privacy</vt:lpstr>
      <vt:lpstr>IV Exodus Privacy</vt:lpstr>
      <vt:lpstr>V. Scraping (with Python)</vt:lpstr>
      <vt:lpstr>PowerPoint Presentation</vt:lpstr>
      <vt:lpstr>PowerPoint Presentation</vt:lpstr>
      <vt:lpstr>Installing prerequisites</vt:lpstr>
      <vt:lpstr>Installing prerequisites (on your laptop):  Anaconda (+ Scrapy)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Scrapy</vt:lpstr>
      <vt:lpstr>Introductory : 5 minutes lesson in XML</vt:lpstr>
      <vt:lpstr>PowerPoint Presentation</vt:lpstr>
      <vt:lpstr>PowerPoint Presentation</vt:lpstr>
      <vt:lpstr>5 minutes lesson in XML</vt:lpstr>
      <vt:lpstr>5 minutes lesson in XML</vt:lpstr>
      <vt:lpstr>5 minutes lesson in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Xpath</vt:lpstr>
      <vt:lpstr>Xpath</vt:lpstr>
      <vt:lpstr>Xpath</vt:lpstr>
      <vt:lpstr>Xpath</vt:lpstr>
      <vt:lpstr>Xpath</vt:lpstr>
      <vt:lpstr>Then you can crawl « horizontally »</vt:lpstr>
      <vt:lpstr>Horizontal crawling</vt:lpstr>
      <vt:lpstr>Xpath</vt:lpstr>
      <vt:lpstr>Xpath</vt:lpstr>
      <vt:lpstr>Programming with SCRAPY:    start a new Scrapy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we are going to scrape Exodus ‘horizontaly’ and ‘verticaly’ </vt:lpstr>
      <vt:lpstr>Introductory : working with json files</vt:lpstr>
      <vt:lpstr>Introductory : working with json files</vt:lpstr>
      <vt:lpstr>Introductory : working with json files</vt:lpstr>
      <vt:lpstr>Introductory : working with json files</vt:lpstr>
      <vt:lpstr>Horizontal and vertical scraping</vt:lpstr>
      <vt:lpstr>Horizontal and vertical scraping</vt:lpstr>
      <vt:lpstr>Horizontal and vertical scraping</vt:lpstr>
      <vt:lpstr>Horizontal and vertical scraping</vt:lpstr>
      <vt:lpstr>Horizontal and vertical scraping</vt:lpstr>
      <vt:lpstr>Horizontal and vertical scraping</vt:lpstr>
      <vt:lpstr>Horizontal and vertical scraping</vt:lpstr>
      <vt:lpstr>Horizontal and vertical scraping</vt:lpstr>
      <vt:lpstr>Horizontal and vertical scraping</vt:lpstr>
      <vt:lpstr>Horizontal and vertical scraping</vt:lpstr>
      <vt:lpstr>Conclusion</vt:lpstr>
      <vt:lpstr>VI Exodus Data Analysis</vt:lpstr>
      <vt:lpstr>Exodus Data Analysis</vt:lpstr>
      <vt:lpstr>III Exodus Data Analysis</vt:lpstr>
      <vt:lpstr>Exodus Data Analysis</vt:lpstr>
      <vt:lpstr>Exodus Data Analysis Concentration dynamics</vt:lpstr>
      <vt:lpstr>Exodus Data Analysis Concentration dynamics</vt:lpstr>
      <vt:lpstr>Exodus Privacy Data Analysis</vt:lpstr>
      <vt:lpstr>VII. Tools </vt:lpstr>
      <vt:lpstr> Exodus Privacy APIs https://github.com/Exodus-Privacy/exodus/blob/v1/doc/api.md</vt:lpstr>
      <vt:lpstr> Exodus Privacy APIs https://github.com/Exodus-Privacy/exodus/blob/v1/doc/api.md</vt:lpstr>
      <vt:lpstr>Session 2</vt:lpstr>
      <vt:lpstr>Today</vt:lpstr>
      <vt:lpstr>IV. Dataset :</vt:lpstr>
      <vt:lpstr>IV. Dataset (A merge of several sources):</vt:lpstr>
      <vt:lpstr>IV. Dataset :</vt:lpstr>
      <vt:lpstr>IV. Dataset example:</vt:lpstr>
      <vt:lpstr>IV. Dataset example:</vt:lpstr>
      <vt:lpstr>Exodus Privacy Data Analysis</vt:lpstr>
      <vt:lpstr>Exodus Privacy Data Analysis</vt:lpstr>
      <vt:lpstr>Steady state : « Heavy-tailed distributions »</vt:lpstr>
      <vt:lpstr>PowerPoint Presentation</vt:lpstr>
      <vt:lpstr>V. Concentration/inequality indices</vt:lpstr>
      <vt:lpstr>(HHI) Herfindahl-Hirschman Index</vt:lpstr>
      <vt:lpstr>(HHI) Herfindahl-Hirschman Index</vt:lpstr>
      <vt:lpstr>HHI trend  (use Exodus_market_concentration.csv)</vt:lpstr>
      <vt:lpstr>Important limitation of the HHI Index</vt:lpstr>
      <vt:lpstr>The Lorenz curve and the GINI coefficient</vt:lpstr>
      <vt:lpstr>PowerPoint Presentation</vt:lpstr>
      <vt:lpstr>PowerPoint Presentation</vt:lpstr>
      <vt:lpstr>Session 3 </vt:lpstr>
      <vt:lpstr>Skewed distributions</vt:lpstr>
      <vt:lpstr>PowerPoint Presentation</vt:lpstr>
      <vt:lpstr>Skewed distributions</vt:lpstr>
      <vt:lpstr>PowerPoint Presentation</vt:lpstr>
      <vt:lpstr>PowerPoint Presentation</vt:lpstr>
      <vt:lpstr>PowerPoint Presentation</vt:lpstr>
      <vt:lpstr>Skewed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Mathematical background</vt:lpstr>
      <vt:lpstr>Mathematical background</vt:lpstr>
      <vt:lpstr>Mathematical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2.7</vt:lpstr>
      <vt:lpstr>Python dependencies</vt:lpstr>
      <vt:lpstr>Python dependencies install dateutil : https://pypi.python.org/pypi/python-dateutil</vt:lpstr>
      <vt:lpstr>Python dependencies install Numpy :    </vt:lpstr>
      <vt:lpstr>Python dependencies Graphs: networkX   </vt:lpstr>
      <vt:lpstr>Run Python IDLE (GUI)    </vt:lpstr>
      <vt:lpstr>PowerPoint Presentation</vt:lpstr>
      <vt:lpstr>How to easily use Python ?</vt:lpstr>
      <vt:lpstr>Go to : https://jupyter.org/try</vt:lpstr>
      <vt:lpstr>File &gt; New Notebook &gt; Python 3</vt:lpstr>
      <vt:lpstr>Paste ISE.py</vt:lpstr>
      <vt:lpstr>Then run the program</vt:lpstr>
      <vt:lpstr>PowerPoint Presentation</vt:lpstr>
      <vt:lpstr>PowerPoint Presentation</vt:lpstr>
      <vt:lpstr>Try to understand ISE.py</vt:lpstr>
      <vt:lpstr>Try to understand ISE.py</vt:lpstr>
      <vt:lpstr>Try to understand ISE.py</vt:lpstr>
      <vt:lpstr>ISE.py is a market share dynamics simulation</vt:lpstr>
      <vt:lpstr>ISE.py is a market share dynamics simulation</vt:lpstr>
      <vt:lpstr>ISE.py is a market share dynamics simulation (2 competitors)</vt:lpstr>
      <vt:lpstr>PowerPoint Presentation</vt:lpstr>
      <vt:lpstr>Some important results </vt:lpstr>
      <vt:lpstr>Some important results</vt:lpstr>
      <vt:lpstr>Try ISE2.py</vt:lpstr>
      <vt:lpstr>Try ISE2.py</vt:lpstr>
      <vt:lpstr>Some important results</vt:lpstr>
      <vt:lpstr>Some important results</vt:lpstr>
      <vt:lpstr>Some important results</vt:lpstr>
      <vt:lpstr>Some important results</vt:lpstr>
      <vt:lpstr>Some important results</vt:lpstr>
      <vt:lpstr>Some important results</vt:lpstr>
      <vt:lpstr>Some important results</vt:lpstr>
      <vt:lpstr>Some important results</vt:lpstr>
      <vt:lpstr>Some important results</vt:lpstr>
      <vt:lpstr>Some important results</vt:lpstr>
      <vt:lpstr>Some important results</vt:lpstr>
      <vt:lpstr>Some important results</vt:lpstr>
      <vt:lpstr>Some important results</vt:lpstr>
      <vt:lpstr>Note : the equilibrium is fragile</vt:lpstr>
      <vt:lpstr>Lock-in/Lock-out</vt:lpstr>
      <vt:lpstr>Lock-in/Lock-out</vt:lpstr>
      <vt:lpstr>Lock-in/Lock-out</vt:lpstr>
      <vt:lpstr>Lock-in/Lock-out</vt:lpstr>
      <vt:lpstr>Lock-in/Lock-out</vt:lpstr>
      <vt:lpstr>Lock-in/Lock-out</vt:lpstr>
      <vt:lpstr>PowerPoint Presentation</vt:lpstr>
      <vt:lpstr>PowerPoint Presentation</vt:lpstr>
      <vt:lpstr>Tricolors Polya Urn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Econometrics</vt:lpstr>
      <vt:lpstr>PowerPoint Presentation</vt:lpstr>
      <vt:lpstr>PowerPoint Presentation</vt:lpstr>
      <vt:lpstr>PowerPoint Presentation</vt:lpstr>
      <vt:lpstr>PowerPoint Presentation</vt:lpstr>
      <vt:lpstr>CONCLUSION  Power law distribution versus Gibrat’s law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Annex: Data-Driven Regulation</vt:lpstr>
      <vt:lpstr>Supplementary material </vt:lpstr>
      <vt:lpstr>API: Application Programming Interface</vt:lpstr>
      <vt:lpstr>Python requests library</vt:lpstr>
      <vt:lpstr>Python requests library</vt:lpstr>
      <vt:lpstr>Python requests library</vt:lpstr>
      <vt:lpstr>Python requests library</vt:lpstr>
      <vt:lpstr>Python requests library</vt:lpstr>
      <vt:lpstr>Python requests library</vt:lpstr>
      <vt:lpstr>Python requests library</vt:lpstr>
      <vt:lpstr>Python requests library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ISE Computational Economics</dc:title>
  <dc:creator>Fabrice</dc:creator>
  <cp:lastModifiedBy>Fabrice Le Guel</cp:lastModifiedBy>
  <cp:revision>716</cp:revision>
  <dcterms:created xsi:type="dcterms:W3CDTF">2019-09-03T12:18:47Z</dcterms:created>
  <dcterms:modified xsi:type="dcterms:W3CDTF">2021-11-04T16:03:48Z</dcterms:modified>
</cp:coreProperties>
</file>